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ink/ink1.xml" ContentType="application/inkml+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768" r:id="rId1"/>
  </p:sldMasterIdLst>
  <p:notesMasterIdLst>
    <p:notesMasterId r:id="rId44"/>
  </p:notesMasterIdLst>
  <p:handoutMasterIdLst>
    <p:handoutMasterId r:id="rId45"/>
  </p:handoutMasterIdLst>
  <p:sldIdLst>
    <p:sldId id="268" r:id="rId2"/>
    <p:sldId id="2147472768" r:id="rId3"/>
    <p:sldId id="283" r:id="rId4"/>
    <p:sldId id="2147472810" r:id="rId5"/>
    <p:sldId id="635" r:id="rId6"/>
    <p:sldId id="646" r:id="rId7"/>
    <p:sldId id="2147472799" r:id="rId8"/>
    <p:sldId id="2147472801" r:id="rId9"/>
    <p:sldId id="2147480577" r:id="rId10"/>
    <p:sldId id="2147472807" r:id="rId11"/>
    <p:sldId id="2147472761" r:id="rId12"/>
    <p:sldId id="2147472788" r:id="rId13"/>
    <p:sldId id="2147472791" r:id="rId14"/>
    <p:sldId id="2147472796" r:id="rId15"/>
    <p:sldId id="2147472756" r:id="rId16"/>
    <p:sldId id="2147472773" r:id="rId17"/>
    <p:sldId id="2147472795" r:id="rId18"/>
    <p:sldId id="2147472790" r:id="rId19"/>
    <p:sldId id="2147472767" r:id="rId20"/>
    <p:sldId id="2147480544" r:id="rId21"/>
    <p:sldId id="2147480576" r:id="rId22"/>
    <p:sldId id="2147480548" r:id="rId23"/>
    <p:sldId id="2147472750" r:id="rId24"/>
    <p:sldId id="457" r:id="rId25"/>
    <p:sldId id="425" r:id="rId26"/>
    <p:sldId id="441" r:id="rId27"/>
    <p:sldId id="444" r:id="rId28"/>
    <p:sldId id="382" r:id="rId29"/>
    <p:sldId id="427" r:id="rId30"/>
    <p:sldId id="392" r:id="rId31"/>
    <p:sldId id="446" r:id="rId32"/>
    <p:sldId id="445" r:id="rId33"/>
    <p:sldId id="447" r:id="rId34"/>
    <p:sldId id="455" r:id="rId35"/>
    <p:sldId id="429" r:id="rId36"/>
    <p:sldId id="400" r:id="rId37"/>
    <p:sldId id="442" r:id="rId38"/>
    <p:sldId id="2147472794" r:id="rId39"/>
    <p:sldId id="456" r:id="rId40"/>
    <p:sldId id="404" r:id="rId41"/>
    <p:sldId id="397" r:id="rId42"/>
    <p:sldId id="408" r:id="rId43"/>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岡部 幸大" initials="岡部" lastIdx="1" clrIdx="0">
    <p:extLst>
      <p:ext uri="{19B8F6BF-5375-455C-9EA6-DF929625EA0E}">
        <p15:presenceInfo xmlns:p15="http://schemas.microsoft.com/office/powerpoint/2012/main" userId="S-1-5-21-332433569-3120643804-521110609-117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7E39"/>
    <a:srgbClr val="D6F1FE"/>
    <a:srgbClr val="CCFFFF"/>
    <a:srgbClr val="F4F9F1"/>
    <a:srgbClr val="FF9999"/>
    <a:srgbClr val="FFCCCC"/>
    <a:srgbClr val="FF7C80"/>
    <a:srgbClr val="FF5050"/>
    <a:srgbClr val="F2F7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978" autoAdjust="0"/>
    <p:restoredTop sz="72114" autoAdjust="0"/>
  </p:normalViewPr>
  <p:slideViewPr>
    <p:cSldViewPr snapToGrid="0">
      <p:cViewPr varScale="1">
        <p:scale>
          <a:sx n="73" d="100"/>
          <a:sy n="73" d="100"/>
        </p:scale>
        <p:origin x="1136" y="4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71" d="100"/>
          <a:sy n="71" d="100"/>
        </p:scale>
        <p:origin x="2088" y="3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221764\AppData\Roaming\Microsoft\Excel\&#20154;&#21475;%20(version%201).xlsb"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221764\Desktop\&#23665;&#24418;&#22823;&#23398;&#37197;&#20449;&#20250;\61.&#12487;&#12472;&#12479;&#12523;&#30000;&#22290;&#37117;&#24066;&#22269;&#23478;&#27083;&#24819;\55.&#35500;&#26126;&#36039;&#26009;\&#12304;&#37325;&#35201;&#12305;&#21307;&#30274;&#24773;&#22577;&#12392;&#20171;&#35703;&#31119;&#31049;&#24773;&#22577;&#12398;&#22259;.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192.168.9.200\&#30149;&#38498;&#25913;&#38761;&#25512;&#36914;&#23460;\99.&#12381;&#12398;&#20182;\R5\33.&#12487;&#12472;&#12479;&#12523;&#30000;&#22290;&#37117;&#24066;&#27083;&#24819;\20.&#21332;&#35696;&#20869;&#23481;\&#12304;&#37202;&#30000;&#24066;&#12305;%20&#22320;&#22495;&#21253;&#25324;%20&#215;%20&#20581;&#24247;&#22679;&#36914;%20&#215;%20&#21307;&#30274;&#20171;&#35703;%20DX&#20107;&#26989;-20230919.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221764\Desktop\&#30475;&#35703;&#24107;.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saiga\OneDrive\&#12487;&#12473;&#12463;&#12488;&#12483;&#12503;\&#26032;&#28511;&#30476;&#35696;&#20250;\&#21307;&#30274;MaaS&#36554;&#20001;&#12539;&#20869;&#35013;(&#33258;&#21205;&#22238;&#24489;&#28168;&#12415;).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09076990376203"/>
          <c:y val="7.4664625255176448E-2"/>
          <c:w val="0.84335367454068244"/>
          <c:h val="0.79364537766112586"/>
        </c:manualLayout>
      </c:layout>
      <c:barChart>
        <c:barDir val="col"/>
        <c:grouping val="clustered"/>
        <c:varyColors val="0"/>
        <c:ser>
          <c:idx val="0"/>
          <c:order val="0"/>
          <c:tx>
            <c:strRef>
              <c:f>Sheet1!$C$4</c:f>
              <c:strCache>
                <c:ptCount val="1"/>
                <c:pt idx="0">
                  <c:v>就業者数</c:v>
                </c:pt>
              </c:strCache>
            </c:strRef>
          </c:tx>
          <c:spPr>
            <a:solidFill>
              <a:schemeClr val="accent2"/>
            </a:solidFill>
            <a:ln>
              <a:noFill/>
            </a:ln>
            <a:effectLst/>
          </c:spPr>
          <c:invertIfNegative val="0"/>
          <c:dPt>
            <c:idx val="0"/>
            <c:invertIfNegative val="0"/>
            <c:bubble3D val="0"/>
            <c:spPr>
              <a:solidFill>
                <a:schemeClr val="accent5"/>
              </a:solidFill>
              <a:ln>
                <a:noFill/>
              </a:ln>
              <a:effectLst/>
            </c:spPr>
            <c:extLst>
              <c:ext xmlns:c16="http://schemas.microsoft.com/office/drawing/2014/chart" uri="{C3380CC4-5D6E-409C-BE32-E72D297353CC}">
                <c16:uniqueId val="{00000001-8DF8-4862-8510-AD79A3CBBF47}"/>
              </c:ext>
            </c:extLst>
          </c:dPt>
          <c:dPt>
            <c:idx val="2"/>
            <c:invertIfNegative val="0"/>
            <c:bubble3D val="0"/>
            <c:spPr>
              <a:solidFill>
                <a:schemeClr val="accent5"/>
              </a:solidFill>
              <a:ln>
                <a:noFill/>
              </a:ln>
              <a:effectLst/>
            </c:spPr>
            <c:extLst>
              <c:ext xmlns:c16="http://schemas.microsoft.com/office/drawing/2014/chart" uri="{C3380CC4-5D6E-409C-BE32-E72D297353CC}">
                <c16:uniqueId val="{00000000-8DF8-4862-8510-AD79A3CBBF47}"/>
              </c:ext>
            </c:extLst>
          </c:dPt>
          <c:dPt>
            <c:idx val="3"/>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1-C92E-454B-9942-CCCA8645C0A1}"/>
              </c:ext>
            </c:extLst>
          </c:dPt>
          <c:dLbls>
            <c:numFmt formatCode="#,##0_);[Red]\(#,##0\)" sourceLinked="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UD デジタル 教科書体 NK-B" panose="02020700000000000000" pitchFamily="18" charset="-128"/>
                    <a:ea typeface="UD デジタル 教科書体 NK-B" panose="02020700000000000000" pitchFamily="18"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Sheet1!$D$3:$G$3</c:f>
              <c:strCache>
                <c:ptCount val="4"/>
                <c:pt idx="0">
                  <c:v>1989年</c:v>
                </c:pt>
                <c:pt idx="2">
                  <c:v>2019年</c:v>
                </c:pt>
                <c:pt idx="3">
                  <c:v>2040年</c:v>
                </c:pt>
              </c:strCache>
            </c:strRef>
          </c:cat>
          <c:val>
            <c:numRef>
              <c:f>Sheet1!$D$4:$G$4</c:f>
              <c:numCache>
                <c:formatCode>General</c:formatCode>
                <c:ptCount val="4"/>
                <c:pt idx="0">
                  <c:v>221</c:v>
                </c:pt>
                <c:pt idx="2">
                  <c:v>843</c:v>
                </c:pt>
                <c:pt idx="3">
                  <c:v>1070</c:v>
                </c:pt>
              </c:numCache>
            </c:numRef>
          </c:val>
          <c:extLst>
            <c:ext xmlns:c16="http://schemas.microsoft.com/office/drawing/2014/chart" uri="{C3380CC4-5D6E-409C-BE32-E72D297353CC}">
              <c16:uniqueId val="{00000002-C92E-454B-9942-CCCA8645C0A1}"/>
            </c:ext>
          </c:extLst>
        </c:ser>
        <c:dLbls>
          <c:showLegendKey val="0"/>
          <c:showVal val="0"/>
          <c:showCatName val="0"/>
          <c:showSerName val="0"/>
          <c:showPercent val="0"/>
          <c:showBubbleSize val="0"/>
        </c:dLbls>
        <c:gapWidth val="50"/>
        <c:overlap val="-27"/>
        <c:axId val="545179744"/>
        <c:axId val="545181184"/>
      </c:barChart>
      <c:catAx>
        <c:axId val="545179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UD デジタル 教科書体 NK-B" panose="02020700000000000000" pitchFamily="18" charset="-128"/>
                <a:ea typeface="UD デジタル 教科書体 NK-B" panose="02020700000000000000" pitchFamily="18" charset="-128"/>
                <a:cs typeface="+mn-cs"/>
              </a:defRPr>
            </a:pPr>
            <a:endParaRPr lang="ja-JP"/>
          </a:p>
        </c:txPr>
        <c:crossAx val="545181184"/>
        <c:crosses val="autoZero"/>
        <c:auto val="1"/>
        <c:lblAlgn val="ctr"/>
        <c:lblOffset val="100"/>
        <c:noMultiLvlLbl val="0"/>
      </c:catAx>
      <c:valAx>
        <c:axId val="545181184"/>
        <c:scaling>
          <c:orientation val="minMax"/>
        </c:scaling>
        <c:delete val="0"/>
        <c:axPos val="l"/>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UD デジタル 教科書体 NK-B" panose="02020700000000000000" pitchFamily="18" charset="-128"/>
                <a:ea typeface="UD デジタル 教科書体 NK-B" panose="02020700000000000000" pitchFamily="18" charset="-128"/>
                <a:cs typeface="+mn-cs"/>
              </a:defRPr>
            </a:pPr>
            <a:endParaRPr lang="ja-JP"/>
          </a:p>
        </c:txPr>
        <c:crossAx val="5451797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UD デジタル 教科書体 NK-B" panose="02020700000000000000" pitchFamily="18" charset="-128"/>
          <a:ea typeface="UD デジタル 教科書体 NK-B" panose="02020700000000000000" pitchFamily="18" charset="-128"/>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394429862933799"/>
          <c:y val="0.15126050420168066"/>
          <c:w val="0.77620418137388003"/>
          <c:h val="0.6446218487394958"/>
        </c:manualLayout>
      </c:layout>
      <c:barChart>
        <c:barDir val="col"/>
        <c:grouping val="clustered"/>
        <c:varyColors val="0"/>
        <c:ser>
          <c:idx val="0"/>
          <c:order val="0"/>
          <c:tx>
            <c:strRef>
              <c:f>Sheet2!$B$7</c:f>
              <c:strCache>
                <c:ptCount val="1"/>
                <c:pt idx="0">
                  <c:v>在院日数</c:v>
                </c:pt>
              </c:strCache>
            </c:strRef>
          </c:tx>
          <c:spPr>
            <a:solidFill>
              <a:srgbClr val="33993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006600"/>
                    </a:solidFill>
                    <a:latin typeface="UD デジタル 教科書体 NK-B" panose="02020700000000000000" pitchFamily="18" charset="-128"/>
                    <a:ea typeface="UD デジタル 教科書体 NK-B" panose="02020700000000000000" pitchFamily="18"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Sheet2!$C$5:$I$5</c:f>
              <c:numCache>
                <c:formatCode>General</c:formatCode>
                <c:ptCount val="7"/>
                <c:pt idx="0">
                  <c:v>2017</c:v>
                </c:pt>
                <c:pt idx="1">
                  <c:v>2018</c:v>
                </c:pt>
                <c:pt idx="2">
                  <c:v>2019</c:v>
                </c:pt>
                <c:pt idx="3">
                  <c:v>2020</c:v>
                </c:pt>
                <c:pt idx="4">
                  <c:v>2021</c:v>
                </c:pt>
                <c:pt idx="5">
                  <c:v>2022</c:v>
                </c:pt>
                <c:pt idx="6">
                  <c:v>2023</c:v>
                </c:pt>
              </c:numCache>
            </c:numRef>
          </c:cat>
          <c:val>
            <c:numRef>
              <c:f>Sheet2!$C$7:$I$7</c:f>
              <c:numCache>
                <c:formatCode>General</c:formatCode>
                <c:ptCount val="7"/>
                <c:pt idx="0">
                  <c:v>11.2</c:v>
                </c:pt>
                <c:pt idx="1">
                  <c:v>11.4</c:v>
                </c:pt>
                <c:pt idx="2">
                  <c:v>11.5</c:v>
                </c:pt>
                <c:pt idx="3">
                  <c:v>11.6</c:v>
                </c:pt>
                <c:pt idx="4">
                  <c:v>11.7</c:v>
                </c:pt>
                <c:pt idx="5" formatCode="#,##0.0;[Red]\-#,##0.0">
                  <c:v>12</c:v>
                </c:pt>
                <c:pt idx="6" formatCode="#,##0.0;[Red]\-#,##0.0">
                  <c:v>12</c:v>
                </c:pt>
              </c:numCache>
            </c:numRef>
          </c:val>
          <c:extLst>
            <c:ext xmlns:c16="http://schemas.microsoft.com/office/drawing/2014/chart" uri="{C3380CC4-5D6E-409C-BE32-E72D297353CC}">
              <c16:uniqueId val="{00000000-3892-4129-B001-630E93B940C8}"/>
            </c:ext>
          </c:extLst>
        </c:ser>
        <c:dLbls>
          <c:showLegendKey val="0"/>
          <c:showVal val="0"/>
          <c:showCatName val="0"/>
          <c:showSerName val="0"/>
          <c:showPercent val="0"/>
          <c:showBubbleSize val="0"/>
        </c:dLbls>
        <c:gapWidth val="70"/>
        <c:overlap val="-27"/>
        <c:axId val="1834400896"/>
        <c:axId val="1978121168"/>
      </c:barChart>
      <c:catAx>
        <c:axId val="18344008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006600"/>
                </a:solidFill>
                <a:latin typeface="UD デジタル 教科書体 NK-B" panose="02020700000000000000" pitchFamily="18" charset="-128"/>
                <a:ea typeface="UD デジタル 教科書体 NK-B" panose="02020700000000000000" pitchFamily="18" charset="-128"/>
                <a:cs typeface="+mn-cs"/>
              </a:defRPr>
            </a:pPr>
            <a:endParaRPr lang="ja-JP"/>
          </a:p>
        </c:txPr>
        <c:crossAx val="1978121168"/>
        <c:crosses val="autoZero"/>
        <c:auto val="1"/>
        <c:lblAlgn val="ctr"/>
        <c:lblOffset val="100"/>
        <c:noMultiLvlLbl val="0"/>
      </c:catAx>
      <c:valAx>
        <c:axId val="1978121168"/>
        <c:scaling>
          <c:orientation val="minMax"/>
          <c:max val="12"/>
          <c:min val="10"/>
        </c:scaling>
        <c:delete val="0"/>
        <c:axPos val="l"/>
        <c:numFmt formatCode="#,##0.0_);[Red]\(#,##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006600"/>
                </a:solidFill>
                <a:latin typeface="UD デジタル 教科書体 NK-B" panose="02020700000000000000" pitchFamily="18" charset="-128"/>
                <a:ea typeface="UD デジタル 教科書体 NK-B" panose="02020700000000000000" pitchFamily="18" charset="-128"/>
                <a:cs typeface="+mn-cs"/>
              </a:defRPr>
            </a:pPr>
            <a:endParaRPr lang="ja-JP"/>
          </a:p>
        </c:txPr>
        <c:crossAx val="18344008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23826959583584"/>
          <c:y val="8.4845303427980592E-2"/>
          <c:w val="0.82693935253913409"/>
          <c:h val="0.70537522952081977"/>
        </c:manualLayout>
      </c:layout>
      <c:barChart>
        <c:barDir val="col"/>
        <c:grouping val="clustered"/>
        <c:varyColors val="0"/>
        <c:ser>
          <c:idx val="0"/>
          <c:order val="0"/>
          <c:tx>
            <c:strRef>
              <c:f>元資料!$C$4</c:f>
              <c:strCache>
                <c:ptCount val="1"/>
                <c:pt idx="0">
                  <c:v>診療所数</c:v>
                </c:pt>
              </c:strCache>
            </c:strRef>
          </c:tx>
          <c:spPr>
            <a:solidFill>
              <a:schemeClr val="bg1">
                <a:lumMod val="65000"/>
              </a:schemeClr>
            </a:solidFill>
            <a:ln>
              <a:noFill/>
            </a:ln>
            <a:effectLst>
              <a:glow rad="63500">
                <a:schemeClr val="bg1">
                  <a:lumMod val="85000"/>
                  <a:alpha val="40000"/>
                </a:schemeClr>
              </a:glow>
            </a:effectLst>
            <a:scene3d>
              <a:camera prst="orthographicFront"/>
              <a:lightRig rig="threePt" dir="t"/>
            </a:scene3d>
            <a:sp3d prstMaterial="matte">
              <a:bevelT w="0" h="0"/>
              <a:bevelB w="0"/>
            </a:sp3d>
          </c:spPr>
          <c:invertIfNegative val="0"/>
          <c:dPt>
            <c:idx val="0"/>
            <c:invertIfNegative val="0"/>
            <c:bubble3D val="0"/>
            <c:spPr>
              <a:solidFill>
                <a:schemeClr val="bg1">
                  <a:lumMod val="50000"/>
                </a:schemeClr>
              </a:solidFill>
              <a:ln>
                <a:noFill/>
              </a:ln>
              <a:effectLst>
                <a:glow rad="63500">
                  <a:schemeClr val="bg1">
                    <a:lumMod val="85000"/>
                    <a:alpha val="40000"/>
                  </a:schemeClr>
                </a:glow>
              </a:effectLst>
              <a:scene3d>
                <a:camera prst="orthographicFront"/>
                <a:lightRig rig="threePt" dir="t"/>
              </a:scene3d>
              <a:sp3d prstMaterial="matte">
                <a:bevelT w="0" h="0"/>
                <a:bevelB w="0"/>
              </a:sp3d>
            </c:spPr>
            <c:extLst>
              <c:ext xmlns:c16="http://schemas.microsoft.com/office/drawing/2014/chart" uri="{C3380CC4-5D6E-409C-BE32-E72D297353CC}">
                <c16:uniqueId val="{00000003-9837-476B-9B12-3C3D66E9A1CA}"/>
              </c:ext>
            </c:extLst>
          </c:dPt>
          <c:dPt>
            <c:idx val="1"/>
            <c:invertIfNegative val="0"/>
            <c:bubble3D val="0"/>
            <c:spPr>
              <a:solidFill>
                <a:schemeClr val="bg1">
                  <a:lumMod val="50000"/>
                </a:schemeClr>
              </a:solidFill>
              <a:ln>
                <a:noFill/>
              </a:ln>
              <a:effectLst>
                <a:glow rad="63500">
                  <a:schemeClr val="bg1">
                    <a:lumMod val="85000"/>
                    <a:alpha val="40000"/>
                  </a:schemeClr>
                </a:glow>
              </a:effectLst>
              <a:scene3d>
                <a:camera prst="orthographicFront"/>
                <a:lightRig rig="threePt" dir="t"/>
              </a:scene3d>
              <a:sp3d prstMaterial="matte">
                <a:bevelT w="0" h="0"/>
                <a:bevelB w="0"/>
              </a:sp3d>
            </c:spPr>
            <c:extLst>
              <c:ext xmlns:c16="http://schemas.microsoft.com/office/drawing/2014/chart" uri="{C3380CC4-5D6E-409C-BE32-E72D297353CC}">
                <c16:uniqueId val="{00000002-9837-476B-9B12-3C3D66E9A1CA}"/>
              </c:ext>
            </c:extLst>
          </c:dPt>
          <c:dPt>
            <c:idx val="2"/>
            <c:invertIfNegative val="0"/>
            <c:bubble3D val="0"/>
            <c:spPr>
              <a:solidFill>
                <a:schemeClr val="bg1">
                  <a:lumMod val="75000"/>
                </a:schemeClr>
              </a:solidFill>
              <a:ln>
                <a:noFill/>
              </a:ln>
              <a:effectLst>
                <a:glow rad="63500">
                  <a:schemeClr val="bg1">
                    <a:lumMod val="85000"/>
                    <a:alpha val="40000"/>
                  </a:schemeClr>
                </a:glow>
              </a:effectLst>
              <a:scene3d>
                <a:camera prst="orthographicFront"/>
                <a:lightRig rig="threePt" dir="t"/>
              </a:scene3d>
              <a:sp3d prstMaterial="matte">
                <a:bevelT w="0" h="0"/>
                <a:bevelB w="0"/>
              </a:sp3d>
            </c:spPr>
            <c:extLst>
              <c:ext xmlns:c16="http://schemas.microsoft.com/office/drawing/2014/chart" uri="{C3380CC4-5D6E-409C-BE32-E72D297353CC}">
                <c16:uniqueId val="{00000000-9837-476B-9B12-3C3D66E9A1CA}"/>
              </c:ext>
            </c:extLst>
          </c:dPt>
          <c:dPt>
            <c:idx val="3"/>
            <c:invertIfNegative val="0"/>
            <c:bubble3D val="0"/>
            <c:spPr>
              <a:solidFill>
                <a:schemeClr val="bg1">
                  <a:lumMod val="75000"/>
                </a:schemeClr>
              </a:solidFill>
              <a:ln>
                <a:noFill/>
              </a:ln>
              <a:effectLst>
                <a:glow rad="63500">
                  <a:schemeClr val="bg1">
                    <a:lumMod val="85000"/>
                    <a:alpha val="40000"/>
                  </a:schemeClr>
                </a:glow>
              </a:effectLst>
              <a:scene3d>
                <a:camera prst="orthographicFront"/>
                <a:lightRig rig="threePt" dir="t"/>
              </a:scene3d>
              <a:sp3d prstMaterial="matte">
                <a:bevelT w="0" h="0"/>
                <a:bevelB w="0"/>
              </a:sp3d>
            </c:spPr>
            <c:extLst>
              <c:ext xmlns:c16="http://schemas.microsoft.com/office/drawing/2014/chart" uri="{C3380CC4-5D6E-409C-BE32-E72D297353CC}">
                <c16:uniqueId val="{00000001-9837-476B-9B12-3C3D66E9A1CA}"/>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50000"/>
                        <a:lumOff val="50000"/>
                      </a:schemeClr>
                    </a:solidFill>
                    <a:latin typeface="UD デジタル 教科書体 NK-B" panose="02020700000000000000" pitchFamily="18" charset="-128"/>
                    <a:ea typeface="UD デジタル 教科書体 NK-B" panose="02020700000000000000" pitchFamily="18"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元資料!$B$5:$B$8</c:f>
              <c:strCache>
                <c:ptCount val="4"/>
                <c:pt idx="0">
                  <c:v>2022年</c:v>
                </c:pt>
                <c:pt idx="1">
                  <c:v>2023年</c:v>
                </c:pt>
                <c:pt idx="2">
                  <c:v>2028年</c:v>
                </c:pt>
                <c:pt idx="3">
                  <c:v>2033年</c:v>
                </c:pt>
              </c:strCache>
            </c:strRef>
          </c:cat>
          <c:val>
            <c:numRef>
              <c:f>元資料!$C$5:$C$8</c:f>
              <c:numCache>
                <c:formatCode>General</c:formatCode>
                <c:ptCount val="4"/>
                <c:pt idx="0">
                  <c:v>84</c:v>
                </c:pt>
                <c:pt idx="1">
                  <c:v>81</c:v>
                </c:pt>
                <c:pt idx="2">
                  <c:v>66</c:v>
                </c:pt>
                <c:pt idx="3">
                  <c:v>52</c:v>
                </c:pt>
              </c:numCache>
            </c:numRef>
          </c:val>
          <c:extLst>
            <c:ext xmlns:c16="http://schemas.microsoft.com/office/drawing/2014/chart" uri="{C3380CC4-5D6E-409C-BE32-E72D297353CC}">
              <c16:uniqueId val="{00000000-B69F-4924-8396-A2EF2B2EE1D1}"/>
            </c:ext>
          </c:extLst>
        </c:ser>
        <c:dLbls>
          <c:showLegendKey val="0"/>
          <c:showVal val="0"/>
          <c:showCatName val="0"/>
          <c:showSerName val="0"/>
          <c:showPercent val="0"/>
          <c:showBubbleSize val="0"/>
        </c:dLbls>
        <c:gapWidth val="75"/>
        <c:overlap val="-27"/>
        <c:axId val="842343119"/>
        <c:axId val="840751839"/>
      </c:barChart>
      <c:catAx>
        <c:axId val="8423431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baseline="0">
                <a:solidFill>
                  <a:schemeClr val="tx1">
                    <a:lumMod val="50000"/>
                    <a:lumOff val="50000"/>
                  </a:schemeClr>
                </a:solidFill>
                <a:latin typeface="UD デジタル 教科書体 NK-B" panose="02020700000000000000" pitchFamily="18" charset="-128"/>
                <a:ea typeface="UD デジタル 教科書体 NK-B" panose="02020700000000000000" pitchFamily="18" charset="-128"/>
                <a:cs typeface="+mn-cs"/>
              </a:defRPr>
            </a:pPr>
            <a:endParaRPr lang="ja-JP"/>
          </a:p>
        </c:txPr>
        <c:crossAx val="840751839"/>
        <c:crosses val="autoZero"/>
        <c:auto val="1"/>
        <c:lblAlgn val="ctr"/>
        <c:lblOffset val="100"/>
        <c:noMultiLvlLbl val="0"/>
      </c:catAx>
      <c:valAx>
        <c:axId val="840751839"/>
        <c:scaling>
          <c:orientation val="minMax"/>
          <c:max val="1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50000"/>
                    <a:lumOff val="50000"/>
                  </a:schemeClr>
                </a:solidFill>
                <a:latin typeface="UD デジタル 教科書体 NK-B" panose="02020700000000000000" pitchFamily="18" charset="-128"/>
                <a:ea typeface="UD デジタル 教科書体 NK-B" panose="02020700000000000000" pitchFamily="18" charset="-128"/>
                <a:cs typeface="+mn-cs"/>
              </a:defRPr>
            </a:pPr>
            <a:endParaRPr lang="ja-JP"/>
          </a:p>
        </c:txPr>
        <c:crossAx val="842343119"/>
        <c:crosses val="autoZero"/>
        <c:crossBetween val="between"/>
        <c:majorUnit val="2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latin typeface="UD デジタル 教科書体 NK-B" panose="02020700000000000000" pitchFamily="18" charset="-128"/>
          <a:ea typeface="UD デジタル 教科書体 NK-B" panose="02020700000000000000" pitchFamily="18" charset="-128"/>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738348456140689E-2"/>
          <c:y val="0.16150046850833719"/>
          <c:w val="0.88465947500214226"/>
          <c:h val="0.67216213775274047"/>
        </c:manualLayout>
      </c:layout>
      <c:barChart>
        <c:barDir val="col"/>
        <c:grouping val="clustered"/>
        <c:varyColors val="0"/>
        <c:ser>
          <c:idx val="0"/>
          <c:order val="0"/>
          <c:tx>
            <c:strRef>
              <c:f>'Sheet2 (2)'!$B$4</c:f>
              <c:strCache>
                <c:ptCount val="1"/>
                <c:pt idx="0">
                  <c:v>看護師</c:v>
                </c:pt>
              </c:strCache>
            </c:strRef>
          </c:tx>
          <c:spPr>
            <a:solidFill>
              <a:srgbClr val="FFCCCC"/>
            </a:solidFill>
            <a:ln>
              <a:noFill/>
            </a:ln>
            <a:effectLst>
              <a:glow rad="38100">
                <a:srgbClr val="FF7C80">
                  <a:alpha val="40000"/>
                </a:srgbClr>
              </a:glo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FF7C80"/>
                    </a:solidFill>
                    <a:latin typeface="UD デジタル 教科書体 NK-B" panose="02020700000000000000" pitchFamily="18" charset="-128"/>
                    <a:ea typeface="UD デジタル 教科書体 NK-B" panose="02020700000000000000" pitchFamily="18" charset="-128"/>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'Sheet2 (2)'!$C$3:$I$3</c:f>
              <c:numCache>
                <c:formatCode>General</c:formatCode>
                <c:ptCount val="7"/>
                <c:pt idx="0">
                  <c:v>2017</c:v>
                </c:pt>
                <c:pt idx="1">
                  <c:v>2018</c:v>
                </c:pt>
                <c:pt idx="2">
                  <c:v>2019</c:v>
                </c:pt>
                <c:pt idx="3">
                  <c:v>2020</c:v>
                </c:pt>
                <c:pt idx="4">
                  <c:v>2021</c:v>
                </c:pt>
                <c:pt idx="5">
                  <c:v>2022</c:v>
                </c:pt>
                <c:pt idx="6">
                  <c:v>2023</c:v>
                </c:pt>
              </c:numCache>
            </c:numRef>
          </c:cat>
          <c:val>
            <c:numRef>
              <c:f>'Sheet2 (2)'!$C$4:$I$4</c:f>
              <c:numCache>
                <c:formatCode>General</c:formatCode>
                <c:ptCount val="7"/>
                <c:pt idx="0">
                  <c:v>574</c:v>
                </c:pt>
                <c:pt idx="1">
                  <c:v>582</c:v>
                </c:pt>
                <c:pt idx="2">
                  <c:v>589</c:v>
                </c:pt>
                <c:pt idx="3">
                  <c:v>600</c:v>
                </c:pt>
                <c:pt idx="4">
                  <c:v>588</c:v>
                </c:pt>
                <c:pt idx="5">
                  <c:v>580</c:v>
                </c:pt>
                <c:pt idx="6">
                  <c:v>570</c:v>
                </c:pt>
              </c:numCache>
            </c:numRef>
          </c:val>
          <c:extLst>
            <c:ext xmlns:c16="http://schemas.microsoft.com/office/drawing/2014/chart" uri="{C3380CC4-5D6E-409C-BE32-E72D297353CC}">
              <c16:uniqueId val="{00000000-4748-487A-AEDC-96591D7BDD54}"/>
            </c:ext>
          </c:extLst>
        </c:ser>
        <c:dLbls>
          <c:showLegendKey val="0"/>
          <c:showVal val="0"/>
          <c:showCatName val="0"/>
          <c:showSerName val="0"/>
          <c:showPercent val="0"/>
          <c:showBubbleSize val="0"/>
        </c:dLbls>
        <c:gapWidth val="75"/>
        <c:overlap val="-27"/>
        <c:axId val="409976447"/>
        <c:axId val="407645615"/>
      </c:barChart>
      <c:catAx>
        <c:axId val="409976447"/>
        <c:scaling>
          <c:orientation val="minMax"/>
        </c:scaling>
        <c:delete val="0"/>
        <c:axPos val="b"/>
        <c:numFmt formatCode="General" sourceLinked="1"/>
        <c:majorTickMark val="none"/>
        <c:minorTickMark val="none"/>
        <c:tickLblPos val="nextTo"/>
        <c:spPr>
          <a:noFill/>
          <a:ln w="9525" cap="flat" cmpd="sng" algn="ctr">
            <a:solidFill>
              <a:srgbClr val="FFCCCC"/>
            </a:solidFill>
            <a:round/>
          </a:ln>
          <a:effectLst/>
        </c:spPr>
        <c:txPr>
          <a:bodyPr rot="-60000000" spcFirstLastPara="1" vertOverflow="ellipsis" vert="horz" wrap="square" anchor="ctr" anchorCtr="1"/>
          <a:lstStyle/>
          <a:p>
            <a:pPr>
              <a:defRPr sz="800" b="1" i="0" u="none" strike="noStrike" kern="1200" baseline="0">
                <a:solidFill>
                  <a:srgbClr val="FF7C80"/>
                </a:solidFill>
                <a:latin typeface="UD デジタル 教科書体 NK-B" panose="02020700000000000000" pitchFamily="18" charset="-128"/>
                <a:ea typeface="UD デジタル 教科書体 NK-B" panose="02020700000000000000" pitchFamily="18" charset="-128"/>
                <a:cs typeface="+mn-cs"/>
              </a:defRPr>
            </a:pPr>
            <a:endParaRPr lang="ja-JP"/>
          </a:p>
        </c:txPr>
        <c:crossAx val="407645615"/>
        <c:crosses val="autoZero"/>
        <c:auto val="1"/>
        <c:lblAlgn val="ctr"/>
        <c:lblOffset val="100"/>
        <c:noMultiLvlLbl val="0"/>
      </c:catAx>
      <c:valAx>
        <c:axId val="407645615"/>
        <c:scaling>
          <c:orientation val="minMax"/>
          <c:max val="610"/>
          <c:min val="5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rgbClr val="FF7C80"/>
                </a:solidFill>
                <a:latin typeface="UD デジタル 教科書体 NK-B" panose="02020700000000000000" pitchFamily="18" charset="-128"/>
                <a:ea typeface="UD デジタル 教科書体 NK-B" panose="02020700000000000000" pitchFamily="18" charset="-128"/>
                <a:cs typeface="+mn-cs"/>
              </a:defRPr>
            </a:pPr>
            <a:endParaRPr lang="ja-JP"/>
          </a:p>
        </c:txPr>
        <c:crossAx val="4099764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4.9186966017522194E-3"/>
          <c:w val="0.98604380395144453"/>
          <c:h val="0.95437888776274959"/>
        </c:manualLayout>
      </c:layout>
      <c:barChart>
        <c:barDir val="col"/>
        <c:grouping val="clustered"/>
        <c:varyColors val="0"/>
        <c:ser>
          <c:idx val="0"/>
          <c:order val="0"/>
          <c:spPr>
            <a:solidFill>
              <a:schemeClr val="accent5">
                <a:lumMod val="75000"/>
              </a:schemeClr>
            </a:solidFill>
            <a:ln>
              <a:noFill/>
            </a:ln>
            <a:effectLst/>
          </c:spPr>
          <c:invertIfNegative val="0"/>
          <c:dPt>
            <c:idx val="1"/>
            <c:invertIfNegative val="0"/>
            <c:bubble3D val="0"/>
            <c:spPr>
              <a:solidFill>
                <a:schemeClr val="accent5">
                  <a:lumMod val="40000"/>
                  <a:lumOff val="60000"/>
                </a:schemeClr>
              </a:solidFill>
              <a:ln>
                <a:noFill/>
              </a:ln>
              <a:effectLst/>
            </c:spPr>
            <c:extLst>
              <c:ext xmlns:c16="http://schemas.microsoft.com/office/drawing/2014/chart" uri="{C3380CC4-5D6E-409C-BE32-E72D297353CC}">
                <c16:uniqueId val="{00000000-57D9-4E06-9736-E3E0A630D062}"/>
              </c:ext>
            </c:extLst>
          </c:dPt>
          <c:dPt>
            <c:idx val="2"/>
            <c:invertIfNegative val="0"/>
            <c:bubble3D val="0"/>
            <c:spPr>
              <a:solidFill>
                <a:schemeClr val="accent5">
                  <a:lumMod val="60000"/>
                  <a:lumOff val="40000"/>
                </a:schemeClr>
              </a:solidFill>
              <a:ln>
                <a:noFill/>
              </a:ln>
              <a:effectLst/>
            </c:spPr>
            <c:extLst>
              <c:ext xmlns:c16="http://schemas.microsoft.com/office/drawing/2014/chart" uri="{C3380CC4-5D6E-409C-BE32-E72D297353CC}">
                <c16:uniqueId val="{00000001-57D9-4E06-9736-E3E0A630D062}"/>
              </c:ext>
            </c:extLst>
          </c:dPt>
          <c:val>
            <c:numRef>
              <c:f>Sheet2!$C$8:$F$8</c:f>
              <c:numCache>
                <c:formatCode>General</c:formatCode>
                <c:ptCount val="4"/>
                <c:pt idx="0">
                  <c:v>0</c:v>
                </c:pt>
                <c:pt idx="1">
                  <c:v>100</c:v>
                </c:pt>
                <c:pt idx="2">
                  <c:v>200</c:v>
                </c:pt>
                <c:pt idx="3">
                  <c:v>300</c:v>
                </c:pt>
              </c:numCache>
            </c:numRef>
          </c:val>
          <c:extLst>
            <c:ext xmlns:c16="http://schemas.microsoft.com/office/drawing/2014/chart" uri="{C3380CC4-5D6E-409C-BE32-E72D297353CC}">
              <c16:uniqueId val="{00000000-2C1E-452D-86DD-E5B9CC5A2A91}"/>
            </c:ext>
          </c:extLst>
        </c:ser>
        <c:dLbls>
          <c:showLegendKey val="0"/>
          <c:showVal val="0"/>
          <c:showCatName val="0"/>
          <c:showSerName val="0"/>
          <c:showPercent val="0"/>
          <c:showBubbleSize val="0"/>
        </c:dLbls>
        <c:gapWidth val="0"/>
        <c:overlap val="-27"/>
        <c:axId val="1088054576"/>
        <c:axId val="1088058896"/>
      </c:barChart>
      <c:catAx>
        <c:axId val="1088054576"/>
        <c:scaling>
          <c:orientation val="minMax"/>
        </c:scaling>
        <c:delete val="1"/>
        <c:axPos val="b"/>
        <c:majorTickMark val="none"/>
        <c:minorTickMark val="none"/>
        <c:tickLblPos val="nextTo"/>
        <c:crossAx val="1088058896"/>
        <c:crosses val="autoZero"/>
        <c:auto val="1"/>
        <c:lblAlgn val="ctr"/>
        <c:lblOffset val="100"/>
        <c:noMultiLvlLbl val="0"/>
      </c:catAx>
      <c:valAx>
        <c:axId val="1088058896"/>
        <c:scaling>
          <c:orientation val="minMax"/>
        </c:scaling>
        <c:delete val="1"/>
        <c:axPos val="l"/>
        <c:numFmt formatCode="General" sourceLinked="1"/>
        <c:majorTickMark val="none"/>
        <c:minorTickMark val="none"/>
        <c:tickLblPos val="nextTo"/>
        <c:crossAx val="10880545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8447CE5A-AD9B-4173-B611-0DF587EE80F5}"/>
              </a:ext>
            </a:extLst>
          </p:cNvPr>
          <p:cNvSpPr>
            <a:spLocks noGrp="1"/>
          </p:cNvSpPr>
          <p:nvPr>
            <p:ph type="hdr" sz="quarter"/>
          </p:nvPr>
        </p:nvSpPr>
        <p:spPr>
          <a:xfrm>
            <a:off x="2" y="1"/>
            <a:ext cx="2949990" cy="498201"/>
          </a:xfrm>
          <a:prstGeom prst="rect">
            <a:avLst/>
          </a:prstGeom>
        </p:spPr>
        <p:txBody>
          <a:bodyPr vert="horz" lIns="88337" tIns="44169" rIns="88337" bIns="44169"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31E294CC-DC99-4EFF-91EA-FF2404AD53AF}"/>
              </a:ext>
            </a:extLst>
          </p:cNvPr>
          <p:cNvSpPr>
            <a:spLocks noGrp="1"/>
          </p:cNvSpPr>
          <p:nvPr>
            <p:ph type="dt" sz="quarter" idx="1"/>
          </p:nvPr>
        </p:nvSpPr>
        <p:spPr>
          <a:xfrm>
            <a:off x="3855690" y="1"/>
            <a:ext cx="2949990" cy="498201"/>
          </a:xfrm>
          <a:prstGeom prst="rect">
            <a:avLst/>
          </a:prstGeom>
        </p:spPr>
        <p:txBody>
          <a:bodyPr vert="horz" lIns="88337" tIns="44169" rIns="88337" bIns="44169" rtlCol="0"/>
          <a:lstStyle>
            <a:lvl1pPr algn="r">
              <a:defRPr sz="1200"/>
            </a:lvl1pPr>
          </a:lstStyle>
          <a:p>
            <a:fld id="{ADB55D55-94F8-4BD0-8EFE-178B496BD33F}" type="datetime1">
              <a:rPr kumimoji="1" lang="ja-JP" altLang="en-US" smtClean="0"/>
              <a:t>2025/1/10</a:t>
            </a:fld>
            <a:endParaRPr kumimoji="1" lang="ja-JP" altLang="en-US"/>
          </a:p>
        </p:txBody>
      </p:sp>
      <p:sp>
        <p:nvSpPr>
          <p:cNvPr id="4" name="フッター プレースホルダー 3">
            <a:extLst>
              <a:ext uri="{FF2B5EF4-FFF2-40B4-BE49-F238E27FC236}">
                <a16:creationId xmlns:a16="http://schemas.microsoft.com/office/drawing/2014/main" id="{F9A2300B-27C9-47D9-A238-8C1D6672CB19}"/>
              </a:ext>
            </a:extLst>
          </p:cNvPr>
          <p:cNvSpPr>
            <a:spLocks noGrp="1"/>
          </p:cNvSpPr>
          <p:nvPr>
            <p:ph type="ftr" sz="quarter" idx="2"/>
          </p:nvPr>
        </p:nvSpPr>
        <p:spPr>
          <a:xfrm>
            <a:off x="2" y="9441139"/>
            <a:ext cx="2949990" cy="498200"/>
          </a:xfrm>
          <a:prstGeom prst="rect">
            <a:avLst/>
          </a:prstGeom>
        </p:spPr>
        <p:txBody>
          <a:bodyPr vert="horz" lIns="88337" tIns="44169" rIns="88337" bIns="44169"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9ADABA6F-537E-4D09-A42C-D594C1293D8B}"/>
              </a:ext>
            </a:extLst>
          </p:cNvPr>
          <p:cNvSpPr>
            <a:spLocks noGrp="1"/>
          </p:cNvSpPr>
          <p:nvPr>
            <p:ph type="sldNum" sz="quarter" idx="3"/>
          </p:nvPr>
        </p:nvSpPr>
        <p:spPr>
          <a:xfrm>
            <a:off x="3855690" y="9441139"/>
            <a:ext cx="2949990" cy="498200"/>
          </a:xfrm>
          <a:prstGeom prst="rect">
            <a:avLst/>
          </a:prstGeom>
        </p:spPr>
        <p:txBody>
          <a:bodyPr vert="horz" lIns="88337" tIns="44169" rIns="88337" bIns="44169" rtlCol="0" anchor="b"/>
          <a:lstStyle>
            <a:lvl1pPr algn="r">
              <a:defRPr sz="1200"/>
            </a:lvl1pPr>
          </a:lstStyle>
          <a:p>
            <a:fld id="{C3199AF8-5B43-44A8-8BEC-0417664D3181}" type="slidenum">
              <a:rPr kumimoji="1" lang="ja-JP" altLang="en-US" smtClean="0"/>
              <a:t>‹#›</a:t>
            </a:fld>
            <a:endParaRPr kumimoji="1" lang="ja-JP" altLang="en-US"/>
          </a:p>
        </p:txBody>
      </p:sp>
    </p:spTree>
    <p:extLst>
      <p:ext uri="{BB962C8B-B14F-4D97-AF65-F5344CB8AC3E}">
        <p14:creationId xmlns:p14="http://schemas.microsoft.com/office/powerpoint/2010/main" val="3530085462"/>
      </p:ext>
    </p:extLst>
  </p:cSld>
  <p:clrMap bg1="lt1" tx1="dk1" bg2="lt2" tx2="dk2" accent1="accent1" accent2="accent2" accent3="accent3" accent4="accent4" accent5="accent5" accent6="accent6" hlink="hlink" folHlink="folHlink"/>
  <p:hf hdr="0" ftr="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6-13T09:19:43.668"/>
    </inkml:context>
    <inkml:brush xml:id="br0">
      <inkml:brushProperty name="width" value="0.1" units="cm"/>
      <inkml:brushProperty name="height" value="0.1" units="cm"/>
    </inkml:brush>
  </inkml:definitions>
  <inkml:trace contextRef="#ctx0" brushRef="#br0">299 0 24575,'3'1'0,"1"-1"0,-1 1 0,0-1 0,0 1 0,0 0 0,0 0 0,0 0 0,0 1 0,-1 0 0,1-1 0,4 4 0,-4-3 0,0 0 0,0 0 0,0 0 0,1-1 0,-1 1 0,1-1 0,6 2 0,-1-1 0,0 0 0,-1 1 0,9 3 0,-5-2 0,-3-2 0,0 1 0,18 0 0,-4 1 0,-22-4 0,14 2 0,-2 1 0,27 10 0,-25-8 0,21 4 0,-11-2 0,3 2 0,32 14 0,-46-18 0,13 8 0,-16-7 0,-6-4 0,1 1 0,7 6 0,21 16 0,-6-8 0,-25-15 0,-1 1 0,0 0 0,1-1 0,-1 0 0,0 1 0,0 0 0,0-1 0,0 2 0,0-2 0,-1 2 0,1-1 0,-1 0 0,0 0 0,0 0 0,0 1 0,0 4 0,0 4 0,1 1 0,-2 0 0,-2 14 0,1 3 0,1 4 0,1 47 0,0-74 0,0 1 0,1-1 0,0 0 0,1 0 0,3 9 0,-3-10 0,0 0 0,-1 1 0,0-1 0,0 1 0,0-1 0,0 10 0,-2 39 0,0-48 0,-1 1 0,0-1 0,-1 0 0,1 1 0,-4 8 0,1-5 0,1-2 0,-2 13 0,4-12 0,-2-1 0,1 1 0,-5 9 0,5-14 0,0-1 0,2 1 0,-3 9 0,2-10 0,0-1 0,1 1 0,-2 0 0,2-1 0,-2 1 0,1 0 0,-1-1 0,-2 4 0,-11 15 0,-21 45 0,34-63 0,0 1 0,1 0 0,0 0 0,-1-1 0,2 1 0,-1 8 0,2 30 0,-1-35 0,1 1 0,-1 0 0,0 0 0,-1 0 0,1-1 0,-4 12 0,2-16 0,0 0 0,1 0 0,-2 0 0,1 0 0,0-1 0,-1 1 0,0-1 0,1 1 0,-2-1 0,1 0 0,0-1 0,-1 2 0,1-2 0,-1 0 0,1 0 0,-1 1 0,0-1 0,0-1 0,-8 3 0,6-2 0,0 0 0,-8 5 0,-4 1 0,17-7 0,-1 0 0,1 0 0,-1 0 0,1 0 0,0-1 0,-1 2 0,0-2 0,1 2 0,0-1 0,0 0 0,0 1 0,0-1 0,-1 1 0,2-1 0,-2 1 0,2-1 0,-2 4 0,1-1 0,-1 2 0,1-1 0,0 0 0,0 8 0,-2 12 0,1-13 0,0-1 0,1 1 0,1 21 0,-2 9 0,2-37 0,-1-1 0,0 0 0,0 1 0,-1-1 0,1 0 0,-1 0 0,1 0 0,-2 0 0,-3 5 0,1-1 0,-1 0 0,0-1 0,-10 9 0,14-15 0,0 0 0,0 1 0,-1 0 0,1-2 0,-1 2 0,0-2 0,1 1 0,-1 0 0,0-1 0,0 1 0,1-1 0,-6 0 0,-11 4 0,4-2 0,-19 3 0,-5-1 0,26-2 0,-18 0 0,19-2 0,0 1 0,-12 3 0,14-2 0,-1 0 0,1-1 0,-1 0 0,-16-1 0,20-1 0,1 0 0,-1-1 0,0 1 0,1-1 0,-1 0 0,1 0 0,0-1 0,-8-4 0,7 2 0,3 3 0,1 0 0,-1 1 0,0-1 0,1-1 0,0 0 0,0 1 0,-1-1 0,2 0 0,-4-5 0,3 5 0,1 0 0,-1 0 0,0 1 0,0 0 0,0-1 0,0 1 0,-1 0 0,-2-2 0,2 2 0,1 0 0,0 1 0,0-1 0,0 0 0,1 0 0,-1-1 0,0 1 0,1-1 0,-1 0 0,1 1 0,-2-5 0,1 2 0,-1-2 0,0-1 0,1 0 0,0 1 0,-2-10 0,4 15 0,0 0 0,1-1 0,0 2 0,0-2 0,0 1 0,0-1 0,0 1 0,0 0 0,0-1 0,0 1 0,1 0 0,0 0 0,-1 0 0,1 0 0,0-1 0,0 1 0,0 1 0,0-1 0,0 0 0,2-2 0,-1 2 0,7-10 0,15-20 0,-22 28 0,0-1 0,0 2 0,0-2 0,0 0 0,-1 2 0,1-2 0,-2 1 0,2-1 0,-1-8 0,0 10 0,-1-1 0,0 1 0,-1-1 0,1 1 0,-1-1 0,1 0 0,-2 1 0,2 0 0,-2 0 0,1 0 0,0-1 0,-1 1 0,-1-4 0,1 6 0,2 0 0,0 0 0,-2 0 0,2 0 0,0 0 0,-1-1 0,1 1 0,-1 0 0,1-1 0,0 1 0,0 0 0,0 0 0,0 0 0,0-1 0,0-1 0,0 3 0,0-1 0,1 0 0,-1 1 0,1-2 0,-1 2 0,0-1 0,1 1 0,0-1 0,-1 1 0,0-1 0,1 1 0,0-1 0,-1 1 0,1-1 0,0 1 0,-1 0 0,1-1 0,-1 0 0,1 1 0,0 0 0,0 0 0,0 0 0,-1 0 0,1 0 0,2-1 0,8-1 0,-7 2 0,-1-1 0,1 1 0,-1-1 0,1 0 0,-1 1 0,0-1 0,0-1 0,1 0 0,-1 1 0,-1-1 0,2 0 0,-1 0 0,3-3 0,1-1 0,-1-1 0,11-12 0,-16 16 0,1 0 0,0 0 0,0 0 0,-2 0 0,2 0 0,-1 1 0,0-2 0,0 1 0,-1 0 0,1 0 0,0-5 0,-1 3 0,0 0 0,0 0 0,0-1 0,0 1 0,-1 0 0,-2-8 0,2 10 0,0 1 0,0 0 0,-1-1 0,1 1 0,0 0 0,-1 0 0,1 0 0,-1 0 0,0-1 0,0 2 0,0-1 0,0 0 0,0 1 0,-3-3 0,-2 1 0,0-1 0,1 1 0,-11-3 0,10 5 0,0-2 0,-13-6 0,19 8 0,0 0 0,-1 0 0,2 0 0,-2 0 0,1 0 0,0 0 0,1-1 0,-1 2 0,0-1 0,0-1 0,1 1 0,-1 0 0,0-1 0,1 1 0,0 0 0,-1-1 0,0 1 0,1 0 0,0-1 0,0 1 0,0-1 0,0 1 0,0-3 0,0-3 0,2 0 0,-1 0 0,3-11 0,0 2 0,-3 11 0,0 1 0,0-2 0,-1 1 0,1 0 0,-1 0 0,-1 0 0,0-10 0,0 14 0,0-2 0,1 1 0,-1 0 0,0 0 0,0 0 0,0 0 0,0 0 0,0 0 0,-1 1 0,1-1 0,-1 0 0,1 1 0,-1-1 0,1 1 0,-1-1 0,0 1 0,1 0 0,-1 0 0,0 0 0,-3-1 0,-25-9 0,18 6 0,-16-7 0,6 4 0,19 7 0,-2 0 0,2-1 0,-1 1 0,0-1 0,0 0 0,-3-2 0,6 3 0,0 0 0,0 0 0,0 1 0,0-2 0,1 2 0,-1-2 0,1 2 0,-1-2 0,0 1 0,1 0 0,-1 0 0,1 0 0,-1 0 0,1-1 0,0 1 0,0 0 0,-1-1 0,1 1 0,0 0 0,0-1 0,0 1 0,0 0 0,1 0 0,-1 0 0,0-2 0,0 1 0,1 0 0,0 1 0,-1-1 0,1 0 0,0 0 0,-1 0 0,1 1 0,0 0 0,0-1 0,0 1 0,0-1 0,1 0 0,-1 1 0,2-2 0,2-1 0,1 1 0,10-6 0,-12 6 0,0 2 0,0-2 0,-1 1 0,1 0 0,-1-1 0,1 0 0,-1 0 0,3-4 0,-2 3 0,0 0 0,0-1 0,9-6 0,-9 8 0,0-1 0,-1 1 0,1-1 0,6-8 0,-7 8 0,1-1 0,-1 1 0,6-4 0,-5 4 0,0 0 0,6-8 0,21-29 0,-17 24 0,-9 12 0,-1-1 0,0-1 0,1 2 0,-2-2 0,0 1 0,4-11 0,-4 7 0,3-2 0,-2-1 0,-1 1 0,1 0 0,-2-1 0,3-25 0,-5 26 0,4-19 0,-1 18 0,-1-16 0,-1 20 0,0 0 0,3-9 0,-2 8 0,-1 2 0,1-12 0,-2 0-1365,0 10-5461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5" y="3"/>
            <a:ext cx="2950529" cy="497524"/>
          </a:xfrm>
          <a:prstGeom prst="rect">
            <a:avLst/>
          </a:prstGeom>
        </p:spPr>
        <p:txBody>
          <a:bodyPr vert="horz" lIns="91493" tIns="45746" rIns="91493" bIns="45746"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085" y="3"/>
            <a:ext cx="2950529" cy="497524"/>
          </a:xfrm>
          <a:prstGeom prst="rect">
            <a:avLst/>
          </a:prstGeom>
        </p:spPr>
        <p:txBody>
          <a:bodyPr vert="horz" lIns="91493" tIns="45746" rIns="91493" bIns="45746" rtlCol="0"/>
          <a:lstStyle>
            <a:lvl1pPr algn="r">
              <a:defRPr sz="1200"/>
            </a:lvl1pPr>
          </a:lstStyle>
          <a:p>
            <a:fld id="{972C633C-45A3-4612-8DA3-16DE70D02A93}" type="datetime1">
              <a:rPr kumimoji="1" lang="ja-JP" altLang="en-US" smtClean="0"/>
              <a:t>2025/1/10</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2800"/>
          </a:xfrm>
          <a:prstGeom prst="rect">
            <a:avLst/>
          </a:prstGeom>
          <a:noFill/>
          <a:ln w="12700">
            <a:solidFill>
              <a:prstClr val="black"/>
            </a:solidFill>
          </a:ln>
        </p:spPr>
        <p:txBody>
          <a:bodyPr vert="horz" lIns="91493" tIns="45746" rIns="91493" bIns="45746" rtlCol="0" anchor="ctr"/>
          <a:lstStyle/>
          <a:p>
            <a:endParaRPr lang="ja-JP" altLang="en-US"/>
          </a:p>
        </p:txBody>
      </p:sp>
      <p:sp>
        <p:nvSpPr>
          <p:cNvPr id="5" name="ノート プレースホルダー 4"/>
          <p:cNvSpPr>
            <a:spLocks noGrp="1"/>
          </p:cNvSpPr>
          <p:nvPr>
            <p:ph type="body" sz="quarter" idx="3"/>
          </p:nvPr>
        </p:nvSpPr>
        <p:spPr>
          <a:xfrm>
            <a:off x="680404" y="4782905"/>
            <a:ext cx="5446396" cy="3913426"/>
          </a:xfrm>
          <a:prstGeom prst="rect">
            <a:avLst/>
          </a:prstGeom>
        </p:spPr>
        <p:txBody>
          <a:bodyPr vert="horz" lIns="91493" tIns="45746" rIns="91493" bIns="45746"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5" y="9441821"/>
            <a:ext cx="2950529" cy="497524"/>
          </a:xfrm>
          <a:prstGeom prst="rect">
            <a:avLst/>
          </a:prstGeom>
        </p:spPr>
        <p:txBody>
          <a:bodyPr vert="horz" lIns="91493" tIns="45746" rIns="91493" bIns="4574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085" y="9441821"/>
            <a:ext cx="2950529" cy="497524"/>
          </a:xfrm>
          <a:prstGeom prst="rect">
            <a:avLst/>
          </a:prstGeom>
        </p:spPr>
        <p:txBody>
          <a:bodyPr vert="horz" lIns="91493" tIns="45746" rIns="91493" bIns="45746" rtlCol="0" anchor="b"/>
          <a:lstStyle>
            <a:lvl1pPr algn="r">
              <a:defRPr sz="1200"/>
            </a:lvl1pPr>
          </a:lstStyle>
          <a:p>
            <a:fld id="{D852D57B-9DEB-4DFE-AC6E-024244CB7315}" type="slidenum">
              <a:rPr kumimoji="1" lang="ja-JP" altLang="en-US" smtClean="0"/>
              <a:t>‹#›</a:t>
            </a:fld>
            <a:endParaRPr kumimoji="1" lang="ja-JP" altLang="en-US"/>
          </a:p>
        </p:txBody>
      </p:sp>
    </p:spTree>
    <p:extLst>
      <p:ext uri="{BB962C8B-B14F-4D97-AF65-F5344CB8AC3E}">
        <p14:creationId xmlns:p14="http://schemas.microsoft.com/office/powerpoint/2010/main" val="595861494"/>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2800"/>
          </a:xfrm>
        </p:spPr>
      </p:sp>
      <p:sp>
        <p:nvSpPr>
          <p:cNvPr id="3" name="ノート プレースホルダー 2"/>
          <p:cNvSpPr>
            <a:spLocks noGrp="1"/>
          </p:cNvSpPr>
          <p:nvPr>
            <p:ph type="body" idx="1"/>
          </p:nvPr>
        </p:nvSpPr>
        <p:spPr/>
        <p:txBody>
          <a:bodyPr/>
          <a:lstStyle/>
          <a:p>
            <a:endParaRPr kumimoji="1" lang="en-US" altLang="ja-JP" sz="1200" dirty="0">
              <a:latin typeface="+mj-ea"/>
              <a:ea typeface="+mj-ea"/>
            </a:endParaRPr>
          </a:p>
          <a:p>
            <a:r>
              <a:rPr kumimoji="1" lang="ja-JP" altLang="en-US" sz="1200" dirty="0">
                <a:latin typeface="+mj-ea"/>
                <a:ea typeface="+mj-ea"/>
              </a:rPr>
              <a:t>このような発表の機会をいただき、心から感謝申し上げます。</a:t>
            </a:r>
            <a:endParaRPr kumimoji="1" lang="en-US" altLang="ja-JP" sz="1200" dirty="0">
              <a:latin typeface="+mj-ea"/>
              <a:ea typeface="+mj-ea"/>
            </a:endParaRPr>
          </a:p>
          <a:p>
            <a:endParaRPr kumimoji="1" lang="ja-JP" altLang="en-US" dirty="0"/>
          </a:p>
        </p:txBody>
      </p:sp>
      <p:sp>
        <p:nvSpPr>
          <p:cNvPr id="6" name="日付プレースホルダー 5">
            <a:extLst>
              <a:ext uri="{FF2B5EF4-FFF2-40B4-BE49-F238E27FC236}">
                <a16:creationId xmlns:a16="http://schemas.microsoft.com/office/drawing/2014/main" id="{6D0C631B-CD63-4107-87FE-957B77C4B3F9}"/>
              </a:ext>
            </a:extLst>
          </p:cNvPr>
          <p:cNvSpPr>
            <a:spLocks noGrp="1"/>
          </p:cNvSpPr>
          <p:nvPr>
            <p:ph type="dt" idx="1"/>
          </p:nvPr>
        </p:nvSpPr>
        <p:spPr/>
        <p:txBody>
          <a:bodyPr/>
          <a:lstStyle/>
          <a:p>
            <a:fld id="{C2BD3BAE-CC80-4CC8-8E4B-C258F6645E5D}" type="datetime1">
              <a:rPr kumimoji="1" lang="ja-JP" altLang="en-US" smtClean="0"/>
              <a:t>2025/1/10</a:t>
            </a:fld>
            <a:endParaRPr kumimoji="1" lang="ja-JP" altLang="en-US"/>
          </a:p>
        </p:txBody>
      </p:sp>
      <p:sp>
        <p:nvSpPr>
          <p:cNvPr id="7" name="スライド番号プレースホルダー 6">
            <a:extLst>
              <a:ext uri="{FF2B5EF4-FFF2-40B4-BE49-F238E27FC236}">
                <a16:creationId xmlns:a16="http://schemas.microsoft.com/office/drawing/2014/main" id="{D868F919-283C-4D82-8F6B-9A9B94D4472D}"/>
              </a:ext>
            </a:extLst>
          </p:cNvPr>
          <p:cNvSpPr>
            <a:spLocks noGrp="1"/>
          </p:cNvSpPr>
          <p:nvPr>
            <p:ph type="sldNum" sz="quarter" idx="5"/>
          </p:nvPr>
        </p:nvSpPr>
        <p:spPr/>
        <p:txBody>
          <a:bodyPr/>
          <a:lstStyle/>
          <a:p>
            <a:fld id="{D852D57B-9DEB-4DFE-AC6E-024244CB7315}" type="slidenum">
              <a:rPr kumimoji="1" lang="ja-JP" altLang="en-US" smtClean="0"/>
              <a:t>1</a:t>
            </a:fld>
            <a:endParaRPr kumimoji="1" lang="ja-JP" altLang="en-US"/>
          </a:p>
        </p:txBody>
      </p:sp>
    </p:spTree>
    <p:extLst>
      <p:ext uri="{BB962C8B-B14F-4D97-AF65-F5344CB8AC3E}">
        <p14:creationId xmlns:p14="http://schemas.microsoft.com/office/powerpoint/2010/main" val="7544524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 name="Rectangle 7"/>
          <p:cNvSpPr>
            <a:spLocks noGrp="1" noChangeArrowheads="1"/>
          </p:cNvSpPr>
          <p:nvPr>
            <p:ph type="sldNum" sz="quarter" idx="5"/>
          </p:nvPr>
        </p:nvSpPr>
        <p:spPr>
          <a:noFill/>
          <a:ln/>
        </p:spPr>
        <p:txBody>
          <a:bodyPr/>
          <a:lstStyle>
            <a:lvl1pPr defTabSz="922195">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836" indent="-285706" defTabSz="922195">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2823" indent="-228565" defTabSz="922195">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9952" indent="-228565" defTabSz="922195">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081" indent="-228565" defTabSz="922195">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211" indent="-228565" defTabSz="92219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341" indent="-228565" defTabSz="92219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8469" indent="-228565" defTabSz="92219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5599" indent="-228565" defTabSz="92219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fontAlgn="base">
              <a:spcBef>
                <a:spcPct val="0"/>
              </a:spcBef>
              <a:spcAft>
                <a:spcPct val="0"/>
              </a:spcAft>
              <a:defRPr/>
            </a:pPr>
            <a:fld id="{2C1CD5F8-6ED2-4EDB-AE28-6812BB19CC1F}" type="slidenum">
              <a:rPr lang="en-US" altLang="ja-JP">
                <a:solidFill>
                  <a:srgbClr val="000000"/>
                </a:solidFill>
                <a:ea typeface="Meiryo UI" panose="020B0604030504040204" pitchFamily="50" charset="-128"/>
              </a:rPr>
              <a:pPr fontAlgn="base">
                <a:spcBef>
                  <a:spcPct val="0"/>
                </a:spcBef>
                <a:spcAft>
                  <a:spcPct val="0"/>
                </a:spcAft>
                <a:defRPr/>
              </a:pPr>
              <a:t>15</a:t>
            </a:fld>
            <a:endParaRPr lang="en-US" altLang="ja-JP" dirty="0">
              <a:solidFill>
                <a:srgbClr val="000000"/>
              </a:solidFill>
              <a:ea typeface="Meiryo UI" panose="020B0604030504040204" pitchFamily="50" charset="-128"/>
            </a:endParaRPr>
          </a:p>
        </p:txBody>
      </p:sp>
      <p:sp>
        <p:nvSpPr>
          <p:cNvPr id="1270" name="Rectangle 2"/>
          <p:cNvSpPr>
            <a:spLocks noGrp="1" noRot="1" noChangeAspect="1" noChangeArrowheads="1" noTextEdit="1"/>
          </p:cNvSpPr>
          <p:nvPr>
            <p:ph type="sldImg"/>
          </p:nvPr>
        </p:nvSpPr>
        <p:spPr>
          <a:xfrm>
            <a:off x="917575" y="744538"/>
            <a:ext cx="4970463" cy="3727450"/>
          </a:xfrm>
          <a:ln/>
        </p:spPr>
      </p:sp>
      <p:sp>
        <p:nvSpPr>
          <p:cNvPr id="1271" name="Rectangle 3"/>
          <p:cNvSpPr>
            <a:spLocks noGrp="1" noChangeArrowheads="1"/>
          </p:cNvSpPr>
          <p:nvPr>
            <p:ph type="body" idx="1"/>
          </p:nvPr>
        </p:nvSpPr>
        <p:spPr>
          <a:noFill/>
          <a:ln/>
        </p:spPr>
        <p:txBody>
          <a:bodyPr/>
          <a:lstStyle/>
          <a:p>
            <a:pPr eaLnBrk="1" hangingPunct="1"/>
            <a:endParaRPr lang="ja-JP" altLang="ja-JP">
              <a:latin typeface="Arial" panose="020B0604020202020204" pitchFamily="34" charset="0"/>
            </a:endParaRPr>
          </a:p>
        </p:txBody>
      </p:sp>
    </p:spTree>
    <p:extLst>
      <p:ext uri="{BB962C8B-B14F-4D97-AF65-F5344CB8AC3E}">
        <p14:creationId xmlns:p14="http://schemas.microsoft.com/office/powerpoint/2010/main" val="3378866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AF006-04BF-5928-5F3B-3E5B3636EEE1}"/>
            </a:ext>
          </a:extLst>
        </p:cNvPr>
        <p:cNvGrpSpPr/>
        <p:nvPr/>
      </p:nvGrpSpPr>
      <p:grpSpPr>
        <a:xfrm>
          <a:off x="0" y="0"/>
          <a:ext cx="0" cy="0"/>
          <a:chOff x="0" y="0"/>
          <a:chExt cx="0" cy="0"/>
        </a:xfrm>
      </p:grpSpPr>
      <p:sp>
        <p:nvSpPr>
          <p:cNvPr id="1269" name="Rectangle 7">
            <a:extLst>
              <a:ext uri="{FF2B5EF4-FFF2-40B4-BE49-F238E27FC236}">
                <a16:creationId xmlns:a16="http://schemas.microsoft.com/office/drawing/2014/main" id="{453E9D23-DF52-66EA-1EB7-901D26E68546}"/>
              </a:ext>
            </a:extLst>
          </p:cNvPr>
          <p:cNvSpPr>
            <a:spLocks noGrp="1" noChangeArrowheads="1"/>
          </p:cNvSpPr>
          <p:nvPr>
            <p:ph type="sldNum" sz="quarter" idx="5"/>
          </p:nvPr>
        </p:nvSpPr>
        <p:spPr>
          <a:noFill/>
          <a:ln/>
        </p:spPr>
        <p:txBody>
          <a:bodyPr/>
          <a:lstStyle>
            <a:lvl1pPr defTabSz="922195">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836" indent="-285706" defTabSz="922195">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2823" indent="-228565" defTabSz="922195">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9952" indent="-228565" defTabSz="922195">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081" indent="-228565" defTabSz="922195">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211" indent="-228565" defTabSz="92219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341" indent="-228565" defTabSz="92219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8469" indent="-228565" defTabSz="92219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5599" indent="-228565" defTabSz="92219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fontAlgn="base">
              <a:spcBef>
                <a:spcPct val="0"/>
              </a:spcBef>
              <a:spcAft>
                <a:spcPct val="0"/>
              </a:spcAft>
              <a:defRPr/>
            </a:pPr>
            <a:fld id="{2C1CD5F8-6ED2-4EDB-AE28-6812BB19CC1F}" type="slidenum">
              <a:rPr lang="en-US" altLang="ja-JP">
                <a:solidFill>
                  <a:srgbClr val="000000"/>
                </a:solidFill>
                <a:ea typeface="Meiryo UI" panose="020B0604030504040204" pitchFamily="50" charset="-128"/>
              </a:rPr>
              <a:pPr fontAlgn="base">
                <a:spcBef>
                  <a:spcPct val="0"/>
                </a:spcBef>
                <a:spcAft>
                  <a:spcPct val="0"/>
                </a:spcAft>
                <a:defRPr/>
              </a:pPr>
              <a:t>17</a:t>
            </a:fld>
            <a:endParaRPr lang="en-US" altLang="ja-JP" dirty="0">
              <a:solidFill>
                <a:srgbClr val="000000"/>
              </a:solidFill>
              <a:ea typeface="Meiryo UI" panose="020B0604030504040204" pitchFamily="50" charset="-128"/>
            </a:endParaRPr>
          </a:p>
        </p:txBody>
      </p:sp>
      <p:sp>
        <p:nvSpPr>
          <p:cNvPr id="1270" name="Rectangle 2">
            <a:extLst>
              <a:ext uri="{FF2B5EF4-FFF2-40B4-BE49-F238E27FC236}">
                <a16:creationId xmlns:a16="http://schemas.microsoft.com/office/drawing/2014/main" id="{CB6AFD48-8D61-4103-E1D2-D18F79FF6E40}"/>
              </a:ext>
            </a:extLst>
          </p:cNvPr>
          <p:cNvSpPr>
            <a:spLocks noGrp="1" noRot="1" noChangeAspect="1" noChangeArrowheads="1" noTextEdit="1"/>
          </p:cNvSpPr>
          <p:nvPr>
            <p:ph type="sldImg"/>
          </p:nvPr>
        </p:nvSpPr>
        <p:spPr>
          <a:xfrm>
            <a:off x="917575" y="744538"/>
            <a:ext cx="4970463" cy="3727450"/>
          </a:xfrm>
          <a:ln/>
        </p:spPr>
      </p:sp>
      <p:sp>
        <p:nvSpPr>
          <p:cNvPr id="1271" name="Rectangle 3">
            <a:extLst>
              <a:ext uri="{FF2B5EF4-FFF2-40B4-BE49-F238E27FC236}">
                <a16:creationId xmlns:a16="http://schemas.microsoft.com/office/drawing/2014/main" id="{305C7514-042E-4C9F-480E-C1788AA0C70E}"/>
              </a:ext>
            </a:extLst>
          </p:cNvPr>
          <p:cNvSpPr>
            <a:spLocks noGrp="1" noChangeArrowheads="1"/>
          </p:cNvSpPr>
          <p:nvPr>
            <p:ph type="body" idx="1"/>
          </p:nvPr>
        </p:nvSpPr>
        <p:spPr>
          <a:noFill/>
          <a:ln/>
        </p:spPr>
        <p:txBody>
          <a:bodyPr/>
          <a:lstStyle/>
          <a:p>
            <a:pPr eaLnBrk="1" hangingPunct="1"/>
            <a:endParaRPr lang="ja-JP" altLang="ja-JP">
              <a:latin typeface="Arial" panose="020B0604020202020204" pitchFamily="34" charset="0"/>
            </a:endParaRPr>
          </a:p>
        </p:txBody>
      </p:sp>
    </p:spTree>
    <p:extLst>
      <p:ext uri="{BB962C8B-B14F-4D97-AF65-F5344CB8AC3E}">
        <p14:creationId xmlns:p14="http://schemas.microsoft.com/office/powerpoint/2010/main" val="42681842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B04CB-5607-571B-24A8-EEAFE55AA52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72B6ECC-4F4E-C486-5324-ADE9504B90E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D544B6A-E171-E73D-6CBC-FB684F6D09F6}"/>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7DC81EEC-5A25-A817-D458-F1BFD7747747}"/>
              </a:ext>
            </a:extLst>
          </p:cNvPr>
          <p:cNvSpPr>
            <a:spLocks noGrp="1"/>
          </p:cNvSpPr>
          <p:nvPr>
            <p:ph type="sldNum" sz="quarter" idx="5"/>
          </p:nvPr>
        </p:nvSpPr>
        <p:spPr/>
        <p:txBody>
          <a:bodyPr/>
          <a:lstStyle/>
          <a:p>
            <a:pPr>
              <a:defRPr/>
            </a:pPr>
            <a:fld id="{6CB5B19B-2A7B-4820-A495-7EA32EFCEBE8}" type="slidenum">
              <a:rPr lang="en-US" altLang="ja-JP" smtClean="0"/>
              <a:pPr>
                <a:defRPr/>
              </a:pPr>
              <a:t>18</a:t>
            </a:fld>
            <a:endParaRPr lang="en-US" altLang="ja-JP" dirty="0"/>
          </a:p>
        </p:txBody>
      </p:sp>
    </p:spTree>
    <p:extLst>
      <p:ext uri="{BB962C8B-B14F-4D97-AF65-F5344CB8AC3E}">
        <p14:creationId xmlns:p14="http://schemas.microsoft.com/office/powerpoint/2010/main" val="2449557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4292C44E-CC07-C84B-AC8A-E32E5758AEB4}" type="slidenum">
              <a:rPr kumimoji="1" lang="ja-JP" altLang="en-US" smtClean="0"/>
              <a:t>22</a:t>
            </a:fld>
            <a:endParaRPr kumimoji="1" lang="ja-JP" altLang="en-US"/>
          </a:p>
        </p:txBody>
      </p:sp>
    </p:spTree>
    <p:extLst>
      <p:ext uri="{BB962C8B-B14F-4D97-AF65-F5344CB8AC3E}">
        <p14:creationId xmlns:p14="http://schemas.microsoft.com/office/powerpoint/2010/main" val="3770634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050" b="1" dirty="0">
                <a:latin typeface="+mj-ea"/>
                <a:ea typeface="+mj-ea"/>
              </a:rPr>
              <a:t>【</a:t>
            </a:r>
            <a:r>
              <a:rPr kumimoji="1" lang="ja-JP" altLang="en-US" sz="1050" b="1" dirty="0">
                <a:latin typeface="+mj-ea"/>
                <a:ea typeface="+mj-ea"/>
              </a:rPr>
              <a:t>まとめ</a:t>
            </a:r>
            <a:r>
              <a:rPr kumimoji="1" lang="en-US" altLang="ja-JP" sz="1050" b="1" dirty="0">
                <a:latin typeface="+mj-ea"/>
                <a:ea typeface="+mj-ea"/>
              </a:rPr>
              <a:t>】</a:t>
            </a:r>
            <a:r>
              <a:rPr kumimoji="1" lang="ja-JP" altLang="en-US" sz="1050" dirty="0">
                <a:latin typeface="+mj-ea"/>
                <a:ea typeface="+mj-ea"/>
              </a:rPr>
              <a:t>としては、こちらです。</a:t>
            </a:r>
            <a:endParaRPr kumimoji="1" lang="en-US" altLang="ja-JP" sz="1050" dirty="0">
              <a:latin typeface="+mj-ea"/>
              <a:ea typeface="+mj-ea"/>
            </a:endParaRPr>
          </a:p>
          <a:p>
            <a:endParaRPr kumimoji="1" lang="en-US" altLang="ja-JP" sz="1050" dirty="0">
              <a:latin typeface="+mj-ea"/>
              <a:ea typeface="+mj-ea"/>
            </a:endParaRPr>
          </a:p>
          <a:p>
            <a:r>
              <a:rPr kumimoji="1" lang="ja-JP" altLang="en-US" sz="1050" dirty="0">
                <a:latin typeface="+mj-ea"/>
                <a:ea typeface="+mj-ea"/>
              </a:rPr>
              <a:t>現在、患者さんの退院調整に時間を要し、</a:t>
            </a:r>
            <a:endParaRPr kumimoji="1" lang="en-US" altLang="ja-JP" sz="1050" dirty="0">
              <a:latin typeface="+mj-ea"/>
              <a:ea typeface="+mj-ea"/>
            </a:endParaRPr>
          </a:p>
          <a:p>
            <a:r>
              <a:rPr kumimoji="1" lang="ja-JP" altLang="en-US" sz="1050" dirty="0">
                <a:latin typeface="+mj-ea"/>
                <a:ea typeface="+mj-ea"/>
              </a:rPr>
              <a:t>入院日数いわゆる在院日数が延びています。</a:t>
            </a:r>
            <a:endParaRPr kumimoji="1" lang="en-US" altLang="ja-JP" sz="1050" dirty="0">
              <a:latin typeface="+mj-ea"/>
              <a:ea typeface="+mj-ea"/>
            </a:endParaRPr>
          </a:p>
          <a:p>
            <a:endParaRPr kumimoji="1" lang="en-US" altLang="ja-JP" sz="1050" dirty="0">
              <a:latin typeface="+mj-ea"/>
              <a:ea typeface="+mj-ea"/>
            </a:endParaRPr>
          </a:p>
          <a:p>
            <a:r>
              <a:rPr kumimoji="1" lang="ja-JP" altLang="en-US" sz="1050" dirty="0">
                <a:latin typeface="+mj-ea"/>
                <a:ea typeface="+mj-ea"/>
              </a:rPr>
              <a:t>高齢者救急では軽症例が増え、看取り患者さんも</a:t>
            </a:r>
            <a:endParaRPr kumimoji="1" lang="en-US" altLang="ja-JP" sz="1050" dirty="0">
              <a:latin typeface="+mj-ea"/>
              <a:ea typeface="+mj-ea"/>
            </a:endParaRPr>
          </a:p>
          <a:p>
            <a:r>
              <a:rPr kumimoji="1" lang="ja-JP" altLang="en-US" sz="1050" dirty="0">
                <a:latin typeface="+mj-ea"/>
                <a:ea typeface="+mj-ea"/>
              </a:rPr>
              <a:t>増加してるといった状況です。</a:t>
            </a:r>
            <a:endParaRPr kumimoji="1" lang="en-US" altLang="ja-JP" sz="1050" dirty="0">
              <a:latin typeface="+mj-ea"/>
              <a:ea typeface="+mj-ea"/>
            </a:endParaRPr>
          </a:p>
          <a:p>
            <a:endParaRPr kumimoji="1" lang="en-US" altLang="ja-JP" sz="1050" dirty="0">
              <a:latin typeface="+mj-ea"/>
              <a:ea typeface="+mj-ea"/>
            </a:endParaRPr>
          </a:p>
          <a:p>
            <a:r>
              <a:rPr kumimoji="1" lang="ja-JP" altLang="en-US" sz="1050" dirty="0">
                <a:latin typeface="+mj-ea"/>
                <a:ea typeface="+mj-ea"/>
              </a:rPr>
              <a:t>また、人材不足が深刻化し、</a:t>
            </a:r>
            <a:r>
              <a:rPr kumimoji="1" lang="en-US" altLang="ja-JP" sz="1050" b="1" dirty="0">
                <a:latin typeface="+mj-ea"/>
                <a:ea typeface="+mj-ea"/>
              </a:rPr>
              <a:t>【</a:t>
            </a:r>
            <a:r>
              <a:rPr kumimoji="1" lang="ja-JP" altLang="en-US" sz="1050" b="1" dirty="0">
                <a:latin typeface="+mj-ea"/>
                <a:ea typeface="+mj-ea"/>
              </a:rPr>
              <a:t>高度急性期・急性期</a:t>
            </a:r>
            <a:endParaRPr kumimoji="1" lang="en-US" altLang="ja-JP" sz="1050" b="1" dirty="0">
              <a:latin typeface="+mj-ea"/>
              <a:ea typeface="+mj-ea"/>
            </a:endParaRPr>
          </a:p>
          <a:p>
            <a:r>
              <a:rPr kumimoji="1" lang="ja-JP" altLang="en-US" sz="1050" b="1" dirty="0">
                <a:latin typeface="+mj-ea"/>
                <a:ea typeface="+mj-ea"/>
              </a:rPr>
              <a:t>病院の機能維持</a:t>
            </a:r>
            <a:r>
              <a:rPr kumimoji="1" lang="en-US" altLang="ja-JP" sz="1050" b="1" dirty="0">
                <a:latin typeface="+mj-ea"/>
                <a:ea typeface="+mj-ea"/>
              </a:rPr>
              <a:t>】</a:t>
            </a:r>
            <a:r>
              <a:rPr kumimoji="1" lang="ja-JP" altLang="en-US" sz="1050" b="1" dirty="0">
                <a:latin typeface="+mj-ea"/>
                <a:ea typeface="+mj-ea"/>
              </a:rPr>
              <a:t>が難しい状況</a:t>
            </a:r>
            <a:r>
              <a:rPr kumimoji="1" lang="ja-JP" altLang="en-US" sz="1050" dirty="0">
                <a:latin typeface="+mj-ea"/>
                <a:ea typeface="+mj-ea"/>
              </a:rPr>
              <a:t>となっています。</a:t>
            </a:r>
            <a:endParaRPr kumimoji="1" lang="en-US" altLang="ja-JP" sz="1050" dirty="0">
              <a:latin typeface="+mj-ea"/>
              <a:ea typeface="+mj-ea"/>
            </a:endParaRPr>
          </a:p>
          <a:p>
            <a:endParaRPr kumimoji="1" lang="en-US" altLang="ja-JP" sz="1050" dirty="0">
              <a:latin typeface="+mj-ea"/>
              <a:ea typeface="+mj-ea"/>
            </a:endParaRPr>
          </a:p>
          <a:p>
            <a:r>
              <a:rPr kumimoji="1" lang="ja-JP" altLang="en-US" sz="1050" dirty="0">
                <a:latin typeface="+mj-ea"/>
                <a:ea typeface="+mj-ea"/>
              </a:rPr>
              <a:t>下段に示すとおり、</a:t>
            </a:r>
            <a:endParaRPr kumimoji="1" lang="en-US" altLang="ja-JP" sz="1050" dirty="0">
              <a:latin typeface="+mj-ea"/>
              <a:ea typeface="+mj-ea"/>
            </a:endParaRPr>
          </a:p>
          <a:p>
            <a:r>
              <a:rPr kumimoji="1" lang="ja-JP" altLang="en-US" sz="1050" dirty="0">
                <a:latin typeface="+mj-ea"/>
                <a:ea typeface="+mj-ea"/>
              </a:rPr>
              <a:t>地域包括ケアシステムの深化・推進に向けて、</a:t>
            </a:r>
            <a:endParaRPr kumimoji="1" lang="en-US" altLang="ja-JP" sz="1050" dirty="0">
              <a:latin typeface="+mj-ea"/>
              <a:ea typeface="+mj-ea"/>
            </a:endParaRPr>
          </a:p>
          <a:p>
            <a:r>
              <a:rPr kumimoji="1" lang="ja-JP" altLang="en-US" sz="1050" dirty="0">
                <a:latin typeface="+mj-ea"/>
                <a:ea typeface="+mj-ea"/>
              </a:rPr>
              <a:t>連携等の推進が必要な状況です。</a:t>
            </a:r>
            <a:endParaRPr kumimoji="1" lang="en-US" altLang="ja-JP" sz="1050" dirty="0">
              <a:latin typeface="+mj-ea"/>
              <a:ea typeface="+mj-ea"/>
            </a:endParaRPr>
          </a:p>
          <a:p>
            <a:endParaRPr kumimoji="1" lang="en-US" altLang="ja-JP" sz="1050" dirty="0">
              <a:latin typeface="+mj-ea"/>
              <a:ea typeface="+mj-ea"/>
            </a:endParaRPr>
          </a:p>
          <a:p>
            <a:r>
              <a:rPr kumimoji="1" lang="ja-JP" altLang="en-US" sz="1050" dirty="0">
                <a:latin typeface="+mj-ea"/>
                <a:ea typeface="+mj-ea"/>
              </a:rPr>
              <a:t>そのためには、変化していく社会環境に応じて</a:t>
            </a:r>
            <a:endParaRPr kumimoji="1" lang="en-US" altLang="ja-JP" sz="1050" dirty="0">
              <a:latin typeface="+mj-ea"/>
              <a:ea typeface="+mj-ea"/>
            </a:endParaRPr>
          </a:p>
          <a:p>
            <a:r>
              <a:rPr kumimoji="1" lang="ja-JP" altLang="en-US" sz="1050" dirty="0">
                <a:latin typeface="+mj-ea"/>
                <a:ea typeface="+mj-ea"/>
              </a:rPr>
              <a:t>関係機関が協力し、顔の見える関係を構築し、</a:t>
            </a:r>
          </a:p>
          <a:p>
            <a:r>
              <a:rPr kumimoji="1" lang="ja-JP" altLang="en-US" sz="1050" dirty="0">
                <a:latin typeface="+mj-ea"/>
                <a:ea typeface="+mj-ea"/>
              </a:rPr>
              <a:t>お互いの状況を理解することが重要だと考えております。</a:t>
            </a:r>
          </a:p>
          <a:p>
            <a:endParaRPr kumimoji="1" lang="en-US" altLang="ja-JP" sz="1050" dirty="0">
              <a:latin typeface="+mj-ea"/>
              <a:ea typeface="+mj-ea"/>
            </a:endParaRPr>
          </a:p>
          <a:p>
            <a:r>
              <a:rPr kumimoji="1" lang="ja-JP" altLang="en-US" sz="1050" dirty="0">
                <a:latin typeface="+mj-ea"/>
                <a:ea typeface="+mj-ea"/>
              </a:rPr>
              <a:t>また、高度急性期･急性期病院が</a:t>
            </a:r>
            <a:endParaRPr kumimoji="1" lang="en-US" altLang="ja-JP" sz="1050" dirty="0">
              <a:latin typeface="+mj-ea"/>
              <a:ea typeface="+mj-ea"/>
            </a:endParaRPr>
          </a:p>
          <a:p>
            <a:r>
              <a:rPr kumimoji="1" lang="ja-JP" altLang="en-US" sz="1050" dirty="0">
                <a:latin typeface="+mj-ea"/>
                <a:ea typeface="+mj-ea"/>
              </a:rPr>
              <a:t>役割と機能を明確し、データ・ＩＣＴを活用して、</a:t>
            </a:r>
          </a:p>
          <a:p>
            <a:r>
              <a:rPr kumimoji="1" lang="ja-JP" altLang="en-US" sz="1050" dirty="0">
                <a:latin typeface="+mj-ea"/>
                <a:ea typeface="+mj-ea"/>
              </a:rPr>
              <a:t>わかりやすく地域と共有することが地域貢献、</a:t>
            </a:r>
            <a:endParaRPr kumimoji="1" lang="en-US" altLang="ja-JP" sz="1050" dirty="0">
              <a:latin typeface="+mj-ea"/>
              <a:ea typeface="+mj-ea"/>
            </a:endParaRPr>
          </a:p>
          <a:p>
            <a:r>
              <a:rPr kumimoji="1" lang="ja-JP" altLang="en-US" sz="1050" dirty="0">
                <a:latin typeface="+mj-ea"/>
                <a:ea typeface="+mj-ea"/>
              </a:rPr>
              <a:t>さらには医療・介護の質の向上にも</a:t>
            </a:r>
            <a:endParaRPr kumimoji="1" lang="en-US" altLang="ja-JP" sz="1050" dirty="0">
              <a:latin typeface="+mj-ea"/>
              <a:ea typeface="+mj-ea"/>
            </a:endParaRPr>
          </a:p>
          <a:p>
            <a:r>
              <a:rPr kumimoji="1" lang="ja-JP" altLang="en-US" sz="1050" dirty="0">
                <a:latin typeface="+mj-ea"/>
                <a:ea typeface="+mj-ea"/>
              </a:rPr>
              <a:t>繋がっていくと考えます。</a:t>
            </a:r>
            <a:endParaRPr kumimoji="1" lang="ja-JP" altLang="en-US" sz="1050" dirty="0"/>
          </a:p>
        </p:txBody>
      </p:sp>
      <p:sp>
        <p:nvSpPr>
          <p:cNvPr id="4" name="スライド番号プレースホルダー 3"/>
          <p:cNvSpPr>
            <a:spLocks noGrp="1"/>
          </p:cNvSpPr>
          <p:nvPr>
            <p:ph type="sldNum" sz="quarter" idx="5"/>
          </p:nvPr>
        </p:nvSpPr>
        <p:spPr/>
        <p:txBody>
          <a:bodyPr/>
          <a:lstStyle/>
          <a:p>
            <a:pPr>
              <a:defRPr/>
            </a:pPr>
            <a:fld id="{C2BF87D8-F341-42B4-9B94-F1B2BF048497}" type="slidenum">
              <a:rPr lang="en-US" altLang="ja-JP" smtClean="0"/>
              <a:pPr>
                <a:defRPr/>
              </a:pPr>
              <a:t>23</a:t>
            </a:fld>
            <a:endParaRPr lang="en-US" altLang="ja-JP" dirty="0"/>
          </a:p>
        </p:txBody>
      </p:sp>
    </p:spTree>
    <p:extLst>
      <p:ext uri="{BB962C8B-B14F-4D97-AF65-F5344CB8AC3E}">
        <p14:creationId xmlns:p14="http://schemas.microsoft.com/office/powerpoint/2010/main" val="1580371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1AA88-8C5B-439A-D9C8-A4484667752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4D9647C-3104-F7E6-B9F0-3352B5A72B38}"/>
              </a:ext>
            </a:extLst>
          </p:cNvPr>
          <p:cNvSpPr>
            <a:spLocks noGrp="1" noRot="1" noChangeAspect="1"/>
          </p:cNvSpPr>
          <p:nvPr>
            <p:ph type="sldImg"/>
          </p:nvPr>
        </p:nvSpPr>
        <p:spPr>
          <a:xfrm>
            <a:off x="1168400" y="1243013"/>
            <a:ext cx="4470400" cy="3352800"/>
          </a:xfrm>
        </p:spPr>
      </p:sp>
      <p:sp>
        <p:nvSpPr>
          <p:cNvPr id="3" name="ノート プレースホルダー 2">
            <a:extLst>
              <a:ext uri="{FF2B5EF4-FFF2-40B4-BE49-F238E27FC236}">
                <a16:creationId xmlns:a16="http://schemas.microsoft.com/office/drawing/2014/main" id="{884A2F53-9062-C725-A130-1DF4DA75AC07}"/>
              </a:ext>
            </a:extLst>
          </p:cNvPr>
          <p:cNvSpPr>
            <a:spLocks noGrp="1"/>
          </p:cNvSpPr>
          <p:nvPr>
            <p:ph type="body" idx="1"/>
          </p:nvPr>
        </p:nvSpPr>
        <p:spPr/>
        <p:txBody>
          <a:bodyPr/>
          <a:lstStyle/>
          <a:p>
            <a:endParaRPr kumimoji="1" lang="ja-JP" altLang="en-US" dirty="0"/>
          </a:p>
        </p:txBody>
      </p:sp>
      <p:sp>
        <p:nvSpPr>
          <p:cNvPr id="6" name="日付プレースホルダー 5">
            <a:extLst>
              <a:ext uri="{FF2B5EF4-FFF2-40B4-BE49-F238E27FC236}">
                <a16:creationId xmlns:a16="http://schemas.microsoft.com/office/drawing/2014/main" id="{2B8611EC-C18A-7F7A-A89D-7162A988BCB6}"/>
              </a:ext>
            </a:extLst>
          </p:cNvPr>
          <p:cNvSpPr>
            <a:spLocks noGrp="1"/>
          </p:cNvSpPr>
          <p:nvPr>
            <p:ph type="dt" idx="1"/>
          </p:nvPr>
        </p:nvSpPr>
        <p:spPr/>
        <p:txBody>
          <a:bodyPr/>
          <a:lstStyle/>
          <a:p>
            <a:fld id="{C2BD3BAE-CC80-4CC8-8E4B-C258F6645E5D}" type="datetime1">
              <a:rPr kumimoji="1" lang="ja-JP" altLang="en-US" smtClean="0"/>
              <a:t>2025/1/10</a:t>
            </a:fld>
            <a:endParaRPr kumimoji="1" lang="ja-JP" altLang="en-US"/>
          </a:p>
        </p:txBody>
      </p:sp>
      <p:sp>
        <p:nvSpPr>
          <p:cNvPr id="7" name="スライド番号プレースホルダー 6">
            <a:extLst>
              <a:ext uri="{FF2B5EF4-FFF2-40B4-BE49-F238E27FC236}">
                <a16:creationId xmlns:a16="http://schemas.microsoft.com/office/drawing/2014/main" id="{56F9BE06-D715-967D-119D-C747AB06DD12}"/>
              </a:ext>
            </a:extLst>
          </p:cNvPr>
          <p:cNvSpPr>
            <a:spLocks noGrp="1"/>
          </p:cNvSpPr>
          <p:nvPr>
            <p:ph type="sldNum" sz="quarter" idx="5"/>
          </p:nvPr>
        </p:nvSpPr>
        <p:spPr/>
        <p:txBody>
          <a:bodyPr/>
          <a:lstStyle/>
          <a:p>
            <a:fld id="{D852D57B-9DEB-4DFE-AC6E-024244CB7315}" type="slidenum">
              <a:rPr kumimoji="1" lang="ja-JP" altLang="en-US" smtClean="0"/>
              <a:t>24</a:t>
            </a:fld>
            <a:endParaRPr kumimoji="1" lang="ja-JP" altLang="en-US"/>
          </a:p>
        </p:txBody>
      </p:sp>
    </p:spTree>
    <p:extLst>
      <p:ext uri="{BB962C8B-B14F-4D97-AF65-F5344CB8AC3E}">
        <p14:creationId xmlns:p14="http://schemas.microsoft.com/office/powerpoint/2010/main" val="855044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2800"/>
          </a:xfrm>
        </p:spPr>
      </p:sp>
      <p:sp>
        <p:nvSpPr>
          <p:cNvPr id="3" name="ノート プレースホルダー 2"/>
          <p:cNvSpPr>
            <a:spLocks noGrp="1"/>
          </p:cNvSpPr>
          <p:nvPr>
            <p:ph type="body" idx="1"/>
          </p:nvPr>
        </p:nvSpPr>
        <p:spPr/>
        <p:txBody>
          <a:bodyPr/>
          <a:lstStyle/>
          <a:p>
            <a:endParaRPr kumimoji="1" lang="ja-JP" altLang="en-US" dirty="0"/>
          </a:p>
        </p:txBody>
      </p:sp>
      <p:sp>
        <p:nvSpPr>
          <p:cNvPr id="6" name="日付プレースホルダー 5">
            <a:extLst>
              <a:ext uri="{FF2B5EF4-FFF2-40B4-BE49-F238E27FC236}">
                <a16:creationId xmlns:a16="http://schemas.microsoft.com/office/drawing/2014/main" id="{42CCD0E2-DFB4-4F07-963F-9DCDFF232703}"/>
              </a:ext>
            </a:extLst>
          </p:cNvPr>
          <p:cNvSpPr>
            <a:spLocks noGrp="1"/>
          </p:cNvSpPr>
          <p:nvPr>
            <p:ph type="dt" idx="1"/>
          </p:nvPr>
        </p:nvSpPr>
        <p:spPr/>
        <p:txBody>
          <a:bodyPr/>
          <a:lstStyle/>
          <a:p>
            <a:fld id="{DC96C139-7516-4F0B-9969-349015AF58E7}" type="datetime1">
              <a:rPr kumimoji="1" lang="ja-JP" altLang="en-US" smtClean="0"/>
              <a:t>2025/1/10</a:t>
            </a:fld>
            <a:endParaRPr kumimoji="1" lang="ja-JP" altLang="en-US"/>
          </a:p>
        </p:txBody>
      </p:sp>
      <p:sp>
        <p:nvSpPr>
          <p:cNvPr id="7" name="スライド番号プレースホルダー 6">
            <a:extLst>
              <a:ext uri="{FF2B5EF4-FFF2-40B4-BE49-F238E27FC236}">
                <a16:creationId xmlns:a16="http://schemas.microsoft.com/office/drawing/2014/main" id="{CD03DEDB-D8A3-416D-A437-43229C94F2B9}"/>
              </a:ext>
            </a:extLst>
          </p:cNvPr>
          <p:cNvSpPr>
            <a:spLocks noGrp="1"/>
          </p:cNvSpPr>
          <p:nvPr>
            <p:ph type="sldNum" sz="quarter" idx="5"/>
          </p:nvPr>
        </p:nvSpPr>
        <p:spPr/>
        <p:txBody>
          <a:bodyPr/>
          <a:lstStyle/>
          <a:p>
            <a:fld id="{D852D57B-9DEB-4DFE-AC6E-024244CB7315}" type="slidenum">
              <a:rPr kumimoji="1" lang="ja-JP" altLang="en-US" smtClean="0"/>
              <a:t>25</a:t>
            </a:fld>
            <a:endParaRPr kumimoji="1" lang="ja-JP" altLang="en-US"/>
          </a:p>
        </p:txBody>
      </p:sp>
    </p:spTree>
    <p:extLst>
      <p:ext uri="{BB962C8B-B14F-4D97-AF65-F5344CB8AC3E}">
        <p14:creationId xmlns:p14="http://schemas.microsoft.com/office/powerpoint/2010/main" val="20060553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62A2BB65-F1A1-45DF-94DB-42438FCD3FBA}"/>
              </a:ext>
            </a:extLst>
          </p:cNvPr>
          <p:cNvSpPr>
            <a:spLocks noGrp="1"/>
          </p:cNvSpPr>
          <p:nvPr>
            <p:ph type="body" idx="1"/>
          </p:nvPr>
        </p:nvSpPr>
        <p:spPr/>
        <p:txBody>
          <a:bodyPr/>
          <a:lstStyle/>
          <a:p>
            <a:endParaRPr kumimoji="1" lang="ja-JP" altLang="en-US" dirty="0"/>
          </a:p>
        </p:txBody>
      </p:sp>
      <p:sp>
        <p:nvSpPr>
          <p:cNvPr id="4" name="日付プレースホルダー 3">
            <a:extLst>
              <a:ext uri="{FF2B5EF4-FFF2-40B4-BE49-F238E27FC236}">
                <a16:creationId xmlns:a16="http://schemas.microsoft.com/office/drawing/2014/main" id="{BE79C924-F699-4632-B216-4095E885ABD0}"/>
              </a:ext>
            </a:extLst>
          </p:cNvPr>
          <p:cNvSpPr>
            <a:spLocks noGrp="1"/>
          </p:cNvSpPr>
          <p:nvPr>
            <p:ph type="dt" idx="1"/>
          </p:nvPr>
        </p:nvSpPr>
        <p:spPr/>
        <p:txBody>
          <a:bodyPr/>
          <a:lstStyle/>
          <a:p>
            <a:fld id="{2AE6431F-3541-45D9-9E79-D3C610B232C0}" type="datetime1">
              <a:rPr kumimoji="1" lang="ja-JP" altLang="en-US" smtClean="0"/>
              <a:t>2025/1/10</a:t>
            </a:fld>
            <a:endParaRPr kumimoji="1" lang="ja-JP" altLang="en-US"/>
          </a:p>
        </p:txBody>
      </p:sp>
      <p:sp>
        <p:nvSpPr>
          <p:cNvPr id="5" name="スライド番号プレースホルダー 4">
            <a:extLst>
              <a:ext uri="{FF2B5EF4-FFF2-40B4-BE49-F238E27FC236}">
                <a16:creationId xmlns:a16="http://schemas.microsoft.com/office/drawing/2014/main" id="{A7D342B1-7C90-43DC-8DCC-B1A6C5D91A5F}"/>
              </a:ext>
            </a:extLst>
          </p:cNvPr>
          <p:cNvSpPr>
            <a:spLocks noGrp="1"/>
          </p:cNvSpPr>
          <p:nvPr>
            <p:ph type="sldNum" sz="quarter" idx="5"/>
          </p:nvPr>
        </p:nvSpPr>
        <p:spPr/>
        <p:txBody>
          <a:bodyPr/>
          <a:lstStyle/>
          <a:p>
            <a:fld id="{D852D57B-9DEB-4DFE-AC6E-024244CB7315}" type="slidenum">
              <a:rPr kumimoji="1" lang="ja-JP" altLang="en-US" smtClean="0"/>
              <a:t>26</a:t>
            </a:fld>
            <a:endParaRPr kumimoji="1" lang="ja-JP" altLang="en-US"/>
          </a:p>
        </p:txBody>
      </p:sp>
    </p:spTree>
    <p:extLst>
      <p:ext uri="{BB962C8B-B14F-4D97-AF65-F5344CB8AC3E}">
        <p14:creationId xmlns:p14="http://schemas.microsoft.com/office/powerpoint/2010/main" val="12686743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62A2BB65-F1A1-45DF-94DB-42438FCD3FBA}"/>
              </a:ext>
            </a:extLst>
          </p:cNvPr>
          <p:cNvSpPr>
            <a:spLocks noGrp="1"/>
          </p:cNvSpPr>
          <p:nvPr>
            <p:ph type="body" idx="1"/>
          </p:nvPr>
        </p:nvSpPr>
        <p:spPr/>
        <p:txBody>
          <a:bodyPr/>
          <a:lstStyle/>
          <a:p>
            <a:endParaRPr kumimoji="1" lang="ja-JP" altLang="en-US" dirty="0"/>
          </a:p>
        </p:txBody>
      </p:sp>
      <p:sp>
        <p:nvSpPr>
          <p:cNvPr id="4" name="日付プレースホルダー 3">
            <a:extLst>
              <a:ext uri="{FF2B5EF4-FFF2-40B4-BE49-F238E27FC236}">
                <a16:creationId xmlns:a16="http://schemas.microsoft.com/office/drawing/2014/main" id="{BE79C924-F699-4632-B216-4095E885ABD0}"/>
              </a:ext>
            </a:extLst>
          </p:cNvPr>
          <p:cNvSpPr>
            <a:spLocks noGrp="1"/>
          </p:cNvSpPr>
          <p:nvPr>
            <p:ph type="dt" idx="1"/>
          </p:nvPr>
        </p:nvSpPr>
        <p:spPr/>
        <p:txBody>
          <a:bodyPr/>
          <a:lstStyle/>
          <a:p>
            <a:fld id="{2AE6431F-3541-45D9-9E79-D3C610B232C0}" type="datetime1">
              <a:rPr kumimoji="1" lang="ja-JP" altLang="en-US" smtClean="0"/>
              <a:t>2025/1/10</a:t>
            </a:fld>
            <a:endParaRPr kumimoji="1" lang="ja-JP" altLang="en-US"/>
          </a:p>
        </p:txBody>
      </p:sp>
      <p:sp>
        <p:nvSpPr>
          <p:cNvPr id="5" name="スライド番号プレースホルダー 4">
            <a:extLst>
              <a:ext uri="{FF2B5EF4-FFF2-40B4-BE49-F238E27FC236}">
                <a16:creationId xmlns:a16="http://schemas.microsoft.com/office/drawing/2014/main" id="{A7D342B1-7C90-43DC-8DCC-B1A6C5D91A5F}"/>
              </a:ext>
            </a:extLst>
          </p:cNvPr>
          <p:cNvSpPr>
            <a:spLocks noGrp="1"/>
          </p:cNvSpPr>
          <p:nvPr>
            <p:ph type="sldNum" sz="quarter" idx="5"/>
          </p:nvPr>
        </p:nvSpPr>
        <p:spPr/>
        <p:txBody>
          <a:bodyPr/>
          <a:lstStyle/>
          <a:p>
            <a:fld id="{D852D57B-9DEB-4DFE-AC6E-024244CB7315}" type="slidenum">
              <a:rPr kumimoji="1" lang="ja-JP" altLang="en-US" smtClean="0"/>
              <a:t>27</a:t>
            </a:fld>
            <a:endParaRPr kumimoji="1" lang="ja-JP" altLang="en-US"/>
          </a:p>
        </p:txBody>
      </p:sp>
    </p:spTree>
    <p:extLst>
      <p:ext uri="{BB962C8B-B14F-4D97-AF65-F5344CB8AC3E}">
        <p14:creationId xmlns:p14="http://schemas.microsoft.com/office/powerpoint/2010/main" val="18615853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62A2BB65-F1A1-45DF-94DB-42438FCD3FBA}"/>
              </a:ext>
            </a:extLst>
          </p:cNvPr>
          <p:cNvSpPr>
            <a:spLocks noGrp="1"/>
          </p:cNvSpPr>
          <p:nvPr>
            <p:ph type="body" idx="1"/>
          </p:nvPr>
        </p:nvSpPr>
        <p:spPr/>
        <p:txBody>
          <a:bodyPr/>
          <a:lstStyle/>
          <a:p>
            <a:endParaRPr kumimoji="1" lang="ja-JP" altLang="en-US" dirty="0"/>
          </a:p>
        </p:txBody>
      </p:sp>
      <p:sp>
        <p:nvSpPr>
          <p:cNvPr id="4" name="日付プレースホルダー 3">
            <a:extLst>
              <a:ext uri="{FF2B5EF4-FFF2-40B4-BE49-F238E27FC236}">
                <a16:creationId xmlns:a16="http://schemas.microsoft.com/office/drawing/2014/main" id="{BE79C924-F699-4632-B216-4095E885ABD0}"/>
              </a:ext>
            </a:extLst>
          </p:cNvPr>
          <p:cNvSpPr>
            <a:spLocks noGrp="1"/>
          </p:cNvSpPr>
          <p:nvPr>
            <p:ph type="dt" idx="1"/>
          </p:nvPr>
        </p:nvSpPr>
        <p:spPr/>
        <p:txBody>
          <a:bodyPr/>
          <a:lstStyle/>
          <a:p>
            <a:fld id="{2AE6431F-3541-45D9-9E79-D3C610B232C0}" type="datetime1">
              <a:rPr kumimoji="1" lang="ja-JP" altLang="en-US" smtClean="0"/>
              <a:t>2025/1/10</a:t>
            </a:fld>
            <a:endParaRPr kumimoji="1" lang="ja-JP" altLang="en-US"/>
          </a:p>
        </p:txBody>
      </p:sp>
      <p:sp>
        <p:nvSpPr>
          <p:cNvPr id="5" name="スライド番号プレースホルダー 4">
            <a:extLst>
              <a:ext uri="{FF2B5EF4-FFF2-40B4-BE49-F238E27FC236}">
                <a16:creationId xmlns:a16="http://schemas.microsoft.com/office/drawing/2014/main" id="{A7D342B1-7C90-43DC-8DCC-B1A6C5D91A5F}"/>
              </a:ext>
            </a:extLst>
          </p:cNvPr>
          <p:cNvSpPr>
            <a:spLocks noGrp="1"/>
          </p:cNvSpPr>
          <p:nvPr>
            <p:ph type="sldNum" sz="quarter" idx="5"/>
          </p:nvPr>
        </p:nvSpPr>
        <p:spPr/>
        <p:txBody>
          <a:bodyPr/>
          <a:lstStyle/>
          <a:p>
            <a:fld id="{D852D57B-9DEB-4DFE-AC6E-024244CB7315}" type="slidenum">
              <a:rPr kumimoji="1" lang="ja-JP" altLang="en-US" smtClean="0"/>
              <a:t>28</a:t>
            </a:fld>
            <a:endParaRPr kumimoji="1" lang="ja-JP" altLang="en-US"/>
          </a:p>
        </p:txBody>
      </p:sp>
    </p:spTree>
    <p:extLst>
      <p:ext uri="{BB962C8B-B14F-4D97-AF65-F5344CB8AC3E}">
        <p14:creationId xmlns:p14="http://schemas.microsoft.com/office/powerpoint/2010/main" val="172269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0C8FF-DBFC-A59F-2B5E-31902EB85C9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E4F65ED-9B62-DC80-DCE3-65BE92D24BB4}"/>
              </a:ext>
            </a:extLst>
          </p:cNvPr>
          <p:cNvSpPr>
            <a:spLocks noGrp="1" noRot="1" noChangeAspect="1"/>
          </p:cNvSpPr>
          <p:nvPr>
            <p:ph type="sldImg"/>
          </p:nvPr>
        </p:nvSpPr>
        <p:spPr>
          <a:xfrm>
            <a:off x="917575" y="744538"/>
            <a:ext cx="4970463" cy="3727450"/>
          </a:xfrm>
        </p:spPr>
      </p:sp>
      <p:sp>
        <p:nvSpPr>
          <p:cNvPr id="3" name="ノート プレースホルダー 2">
            <a:extLst>
              <a:ext uri="{FF2B5EF4-FFF2-40B4-BE49-F238E27FC236}">
                <a16:creationId xmlns:a16="http://schemas.microsoft.com/office/drawing/2014/main" id="{8EA7C3B9-2D87-832E-9A55-276FD7A48D97}"/>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AD754F58-91D9-49BF-72D2-9506656F7230}"/>
              </a:ext>
            </a:extLst>
          </p:cNvPr>
          <p:cNvSpPr>
            <a:spLocks noGrp="1"/>
          </p:cNvSpPr>
          <p:nvPr>
            <p:ph type="sldNum" sz="quarter" idx="5"/>
          </p:nvPr>
        </p:nvSpPr>
        <p:spPr/>
        <p:txBody>
          <a:bodyPr/>
          <a:lstStyle/>
          <a:p>
            <a:fld id="{D852D57B-9DEB-4DFE-AC6E-024244CB7315}" type="slidenum">
              <a:rPr kumimoji="1" lang="ja-JP" altLang="en-US" smtClean="0"/>
              <a:t>2</a:t>
            </a:fld>
            <a:endParaRPr kumimoji="1" lang="ja-JP" altLang="en-US"/>
          </a:p>
        </p:txBody>
      </p:sp>
    </p:spTree>
    <p:extLst>
      <p:ext uri="{BB962C8B-B14F-4D97-AF65-F5344CB8AC3E}">
        <p14:creationId xmlns:p14="http://schemas.microsoft.com/office/powerpoint/2010/main" val="40783156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9C655E0E-4754-4319-973F-71ABBAB4623C}"/>
              </a:ext>
            </a:extLst>
          </p:cNvPr>
          <p:cNvSpPr>
            <a:spLocks noGrp="1"/>
          </p:cNvSpPr>
          <p:nvPr>
            <p:ph type="body" idx="1"/>
          </p:nvPr>
        </p:nvSpPr>
        <p:spPr/>
        <p:txBody>
          <a:bodyPr/>
          <a:lstStyle/>
          <a:p>
            <a:endParaRPr kumimoji="1" lang="ja-JP" altLang="en-US" dirty="0"/>
          </a:p>
        </p:txBody>
      </p:sp>
      <p:sp>
        <p:nvSpPr>
          <p:cNvPr id="4" name="日付プレースホルダー 3">
            <a:extLst>
              <a:ext uri="{FF2B5EF4-FFF2-40B4-BE49-F238E27FC236}">
                <a16:creationId xmlns:a16="http://schemas.microsoft.com/office/drawing/2014/main" id="{0CDE0C52-FEE6-4050-A9E5-79177CE05530}"/>
              </a:ext>
            </a:extLst>
          </p:cNvPr>
          <p:cNvSpPr>
            <a:spLocks noGrp="1"/>
          </p:cNvSpPr>
          <p:nvPr>
            <p:ph type="dt" idx="1"/>
          </p:nvPr>
        </p:nvSpPr>
        <p:spPr/>
        <p:txBody>
          <a:bodyPr/>
          <a:lstStyle/>
          <a:p>
            <a:fld id="{BEB56522-39DF-4B43-8C5D-16D2DB52600D}" type="datetime1">
              <a:rPr kumimoji="1" lang="ja-JP" altLang="en-US" smtClean="0"/>
              <a:t>2025/1/10</a:t>
            </a:fld>
            <a:endParaRPr kumimoji="1" lang="ja-JP" altLang="en-US"/>
          </a:p>
        </p:txBody>
      </p:sp>
      <p:sp>
        <p:nvSpPr>
          <p:cNvPr id="5" name="スライド番号プレースホルダー 4">
            <a:extLst>
              <a:ext uri="{FF2B5EF4-FFF2-40B4-BE49-F238E27FC236}">
                <a16:creationId xmlns:a16="http://schemas.microsoft.com/office/drawing/2014/main" id="{3136D3BB-449E-4D52-8887-0FE69459B186}"/>
              </a:ext>
            </a:extLst>
          </p:cNvPr>
          <p:cNvSpPr>
            <a:spLocks noGrp="1"/>
          </p:cNvSpPr>
          <p:nvPr>
            <p:ph type="sldNum" sz="quarter" idx="5"/>
          </p:nvPr>
        </p:nvSpPr>
        <p:spPr/>
        <p:txBody>
          <a:bodyPr/>
          <a:lstStyle/>
          <a:p>
            <a:fld id="{D852D57B-9DEB-4DFE-AC6E-024244CB7315}" type="slidenum">
              <a:rPr kumimoji="1" lang="ja-JP" altLang="en-US" smtClean="0"/>
              <a:t>29</a:t>
            </a:fld>
            <a:endParaRPr kumimoji="1" lang="ja-JP" altLang="en-US"/>
          </a:p>
        </p:txBody>
      </p:sp>
    </p:spTree>
    <p:extLst>
      <p:ext uri="{BB962C8B-B14F-4D97-AF65-F5344CB8AC3E}">
        <p14:creationId xmlns:p14="http://schemas.microsoft.com/office/powerpoint/2010/main" val="17193736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62A2BB65-F1A1-45DF-94DB-42438FCD3FBA}"/>
              </a:ext>
            </a:extLst>
          </p:cNvPr>
          <p:cNvSpPr>
            <a:spLocks noGrp="1"/>
          </p:cNvSpPr>
          <p:nvPr>
            <p:ph type="body" idx="1"/>
          </p:nvPr>
        </p:nvSpPr>
        <p:spPr/>
        <p:txBody>
          <a:bodyPr/>
          <a:lstStyle/>
          <a:p>
            <a:endParaRPr kumimoji="1" lang="ja-JP" altLang="en-US" dirty="0"/>
          </a:p>
        </p:txBody>
      </p:sp>
      <p:sp>
        <p:nvSpPr>
          <p:cNvPr id="4" name="日付プレースホルダー 3">
            <a:extLst>
              <a:ext uri="{FF2B5EF4-FFF2-40B4-BE49-F238E27FC236}">
                <a16:creationId xmlns:a16="http://schemas.microsoft.com/office/drawing/2014/main" id="{BE79C924-F699-4632-B216-4095E885ABD0}"/>
              </a:ext>
            </a:extLst>
          </p:cNvPr>
          <p:cNvSpPr>
            <a:spLocks noGrp="1"/>
          </p:cNvSpPr>
          <p:nvPr>
            <p:ph type="dt" idx="1"/>
          </p:nvPr>
        </p:nvSpPr>
        <p:spPr/>
        <p:txBody>
          <a:bodyPr/>
          <a:lstStyle/>
          <a:p>
            <a:fld id="{2AE6431F-3541-45D9-9E79-D3C610B232C0}" type="datetime1">
              <a:rPr kumimoji="1" lang="ja-JP" altLang="en-US" smtClean="0"/>
              <a:t>2025/1/10</a:t>
            </a:fld>
            <a:endParaRPr kumimoji="1" lang="ja-JP" altLang="en-US"/>
          </a:p>
        </p:txBody>
      </p:sp>
      <p:sp>
        <p:nvSpPr>
          <p:cNvPr id="5" name="スライド番号プレースホルダー 4">
            <a:extLst>
              <a:ext uri="{FF2B5EF4-FFF2-40B4-BE49-F238E27FC236}">
                <a16:creationId xmlns:a16="http://schemas.microsoft.com/office/drawing/2014/main" id="{A7D342B1-7C90-43DC-8DCC-B1A6C5D91A5F}"/>
              </a:ext>
            </a:extLst>
          </p:cNvPr>
          <p:cNvSpPr>
            <a:spLocks noGrp="1"/>
          </p:cNvSpPr>
          <p:nvPr>
            <p:ph type="sldNum" sz="quarter" idx="5"/>
          </p:nvPr>
        </p:nvSpPr>
        <p:spPr/>
        <p:txBody>
          <a:bodyPr/>
          <a:lstStyle/>
          <a:p>
            <a:fld id="{D852D57B-9DEB-4DFE-AC6E-024244CB7315}" type="slidenum">
              <a:rPr kumimoji="1" lang="ja-JP" altLang="en-US" smtClean="0"/>
              <a:t>30</a:t>
            </a:fld>
            <a:endParaRPr kumimoji="1" lang="ja-JP" altLang="en-US"/>
          </a:p>
        </p:txBody>
      </p:sp>
    </p:spTree>
    <p:extLst>
      <p:ext uri="{BB962C8B-B14F-4D97-AF65-F5344CB8AC3E}">
        <p14:creationId xmlns:p14="http://schemas.microsoft.com/office/powerpoint/2010/main" val="3099064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2800"/>
          </a:xfrm>
        </p:spPr>
      </p:sp>
      <p:sp>
        <p:nvSpPr>
          <p:cNvPr id="3" name="ノート プレースホルダー 2"/>
          <p:cNvSpPr>
            <a:spLocks noGrp="1"/>
          </p:cNvSpPr>
          <p:nvPr>
            <p:ph type="body" idx="1"/>
          </p:nvPr>
        </p:nvSpPr>
        <p:spPr/>
        <p:txBody>
          <a:bodyPr/>
          <a:lstStyle/>
          <a:p>
            <a:endParaRPr kumimoji="1" lang="ja-JP" altLang="en-US" dirty="0"/>
          </a:p>
        </p:txBody>
      </p:sp>
      <p:sp>
        <p:nvSpPr>
          <p:cNvPr id="6" name="日付プレースホルダー 5">
            <a:extLst>
              <a:ext uri="{FF2B5EF4-FFF2-40B4-BE49-F238E27FC236}">
                <a16:creationId xmlns:a16="http://schemas.microsoft.com/office/drawing/2014/main" id="{6D0C631B-CD63-4107-87FE-957B77C4B3F9}"/>
              </a:ext>
            </a:extLst>
          </p:cNvPr>
          <p:cNvSpPr>
            <a:spLocks noGrp="1"/>
          </p:cNvSpPr>
          <p:nvPr>
            <p:ph type="dt" idx="1"/>
          </p:nvPr>
        </p:nvSpPr>
        <p:spPr/>
        <p:txBody>
          <a:bodyPr/>
          <a:lstStyle/>
          <a:p>
            <a:fld id="{C2BD3BAE-CC80-4CC8-8E4B-C258F6645E5D}" type="datetime1">
              <a:rPr kumimoji="1" lang="ja-JP" altLang="en-US" smtClean="0"/>
              <a:t>2025/1/10</a:t>
            </a:fld>
            <a:endParaRPr kumimoji="1" lang="ja-JP" altLang="en-US"/>
          </a:p>
        </p:txBody>
      </p:sp>
      <p:sp>
        <p:nvSpPr>
          <p:cNvPr id="7" name="スライド番号プレースホルダー 6">
            <a:extLst>
              <a:ext uri="{FF2B5EF4-FFF2-40B4-BE49-F238E27FC236}">
                <a16:creationId xmlns:a16="http://schemas.microsoft.com/office/drawing/2014/main" id="{D868F919-283C-4D82-8F6B-9A9B94D4472D}"/>
              </a:ext>
            </a:extLst>
          </p:cNvPr>
          <p:cNvSpPr>
            <a:spLocks noGrp="1"/>
          </p:cNvSpPr>
          <p:nvPr>
            <p:ph type="sldNum" sz="quarter" idx="5"/>
          </p:nvPr>
        </p:nvSpPr>
        <p:spPr/>
        <p:txBody>
          <a:bodyPr/>
          <a:lstStyle/>
          <a:p>
            <a:fld id="{D852D57B-9DEB-4DFE-AC6E-024244CB7315}" type="slidenum">
              <a:rPr kumimoji="1" lang="ja-JP" altLang="en-US" smtClean="0"/>
              <a:t>31</a:t>
            </a:fld>
            <a:endParaRPr kumimoji="1" lang="ja-JP" altLang="en-US"/>
          </a:p>
        </p:txBody>
      </p:sp>
    </p:spTree>
    <p:extLst>
      <p:ext uri="{BB962C8B-B14F-4D97-AF65-F5344CB8AC3E}">
        <p14:creationId xmlns:p14="http://schemas.microsoft.com/office/powerpoint/2010/main" val="41414322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2800"/>
          </a:xfrm>
        </p:spPr>
      </p:sp>
      <p:sp>
        <p:nvSpPr>
          <p:cNvPr id="3" name="ノート プレースホルダー 2"/>
          <p:cNvSpPr>
            <a:spLocks noGrp="1"/>
          </p:cNvSpPr>
          <p:nvPr>
            <p:ph type="body" idx="1"/>
          </p:nvPr>
        </p:nvSpPr>
        <p:spPr/>
        <p:txBody>
          <a:bodyPr/>
          <a:lstStyle/>
          <a:p>
            <a:endParaRPr kumimoji="1" lang="ja-JP" altLang="en-US" dirty="0"/>
          </a:p>
        </p:txBody>
      </p:sp>
      <p:sp>
        <p:nvSpPr>
          <p:cNvPr id="6" name="日付プレースホルダー 5">
            <a:extLst>
              <a:ext uri="{FF2B5EF4-FFF2-40B4-BE49-F238E27FC236}">
                <a16:creationId xmlns:a16="http://schemas.microsoft.com/office/drawing/2014/main" id="{6D0C631B-CD63-4107-87FE-957B77C4B3F9}"/>
              </a:ext>
            </a:extLst>
          </p:cNvPr>
          <p:cNvSpPr>
            <a:spLocks noGrp="1"/>
          </p:cNvSpPr>
          <p:nvPr>
            <p:ph type="dt" idx="1"/>
          </p:nvPr>
        </p:nvSpPr>
        <p:spPr/>
        <p:txBody>
          <a:bodyPr/>
          <a:lstStyle/>
          <a:p>
            <a:fld id="{C2BD3BAE-CC80-4CC8-8E4B-C258F6645E5D}" type="datetime1">
              <a:rPr kumimoji="1" lang="ja-JP" altLang="en-US" smtClean="0"/>
              <a:t>2025/1/10</a:t>
            </a:fld>
            <a:endParaRPr kumimoji="1" lang="ja-JP" altLang="en-US"/>
          </a:p>
        </p:txBody>
      </p:sp>
      <p:sp>
        <p:nvSpPr>
          <p:cNvPr id="7" name="スライド番号プレースホルダー 6">
            <a:extLst>
              <a:ext uri="{FF2B5EF4-FFF2-40B4-BE49-F238E27FC236}">
                <a16:creationId xmlns:a16="http://schemas.microsoft.com/office/drawing/2014/main" id="{D868F919-283C-4D82-8F6B-9A9B94D4472D}"/>
              </a:ext>
            </a:extLst>
          </p:cNvPr>
          <p:cNvSpPr>
            <a:spLocks noGrp="1"/>
          </p:cNvSpPr>
          <p:nvPr>
            <p:ph type="sldNum" sz="quarter" idx="5"/>
          </p:nvPr>
        </p:nvSpPr>
        <p:spPr/>
        <p:txBody>
          <a:bodyPr/>
          <a:lstStyle/>
          <a:p>
            <a:fld id="{D852D57B-9DEB-4DFE-AC6E-024244CB7315}" type="slidenum">
              <a:rPr kumimoji="1" lang="ja-JP" altLang="en-US" smtClean="0"/>
              <a:t>32</a:t>
            </a:fld>
            <a:endParaRPr kumimoji="1" lang="ja-JP" altLang="en-US"/>
          </a:p>
        </p:txBody>
      </p:sp>
    </p:spTree>
    <p:extLst>
      <p:ext uri="{BB962C8B-B14F-4D97-AF65-F5344CB8AC3E}">
        <p14:creationId xmlns:p14="http://schemas.microsoft.com/office/powerpoint/2010/main" val="41597902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2800"/>
          </a:xfrm>
        </p:spPr>
      </p:sp>
      <p:sp>
        <p:nvSpPr>
          <p:cNvPr id="3" name="ノート プレースホルダー 2"/>
          <p:cNvSpPr>
            <a:spLocks noGrp="1"/>
          </p:cNvSpPr>
          <p:nvPr>
            <p:ph type="body" idx="1"/>
          </p:nvPr>
        </p:nvSpPr>
        <p:spPr/>
        <p:txBody>
          <a:bodyPr/>
          <a:lstStyle/>
          <a:p>
            <a:endParaRPr kumimoji="1" lang="ja-JP" altLang="en-US" dirty="0"/>
          </a:p>
        </p:txBody>
      </p:sp>
      <p:sp>
        <p:nvSpPr>
          <p:cNvPr id="6" name="日付プレースホルダー 5">
            <a:extLst>
              <a:ext uri="{FF2B5EF4-FFF2-40B4-BE49-F238E27FC236}">
                <a16:creationId xmlns:a16="http://schemas.microsoft.com/office/drawing/2014/main" id="{6D0C631B-CD63-4107-87FE-957B77C4B3F9}"/>
              </a:ext>
            </a:extLst>
          </p:cNvPr>
          <p:cNvSpPr>
            <a:spLocks noGrp="1"/>
          </p:cNvSpPr>
          <p:nvPr>
            <p:ph type="dt" idx="1"/>
          </p:nvPr>
        </p:nvSpPr>
        <p:spPr/>
        <p:txBody>
          <a:bodyPr/>
          <a:lstStyle/>
          <a:p>
            <a:fld id="{C2BD3BAE-CC80-4CC8-8E4B-C258F6645E5D}" type="datetime1">
              <a:rPr kumimoji="1" lang="ja-JP" altLang="en-US" smtClean="0"/>
              <a:t>2025/1/10</a:t>
            </a:fld>
            <a:endParaRPr kumimoji="1" lang="ja-JP" altLang="en-US"/>
          </a:p>
        </p:txBody>
      </p:sp>
      <p:sp>
        <p:nvSpPr>
          <p:cNvPr id="7" name="スライド番号プレースホルダー 6">
            <a:extLst>
              <a:ext uri="{FF2B5EF4-FFF2-40B4-BE49-F238E27FC236}">
                <a16:creationId xmlns:a16="http://schemas.microsoft.com/office/drawing/2014/main" id="{D868F919-283C-4D82-8F6B-9A9B94D4472D}"/>
              </a:ext>
            </a:extLst>
          </p:cNvPr>
          <p:cNvSpPr>
            <a:spLocks noGrp="1"/>
          </p:cNvSpPr>
          <p:nvPr>
            <p:ph type="sldNum" sz="quarter" idx="5"/>
          </p:nvPr>
        </p:nvSpPr>
        <p:spPr/>
        <p:txBody>
          <a:bodyPr/>
          <a:lstStyle/>
          <a:p>
            <a:fld id="{D852D57B-9DEB-4DFE-AC6E-024244CB7315}" type="slidenum">
              <a:rPr kumimoji="1" lang="ja-JP" altLang="en-US" smtClean="0"/>
              <a:t>33</a:t>
            </a:fld>
            <a:endParaRPr kumimoji="1" lang="ja-JP" altLang="en-US"/>
          </a:p>
        </p:txBody>
      </p:sp>
    </p:spTree>
    <p:extLst>
      <p:ext uri="{BB962C8B-B14F-4D97-AF65-F5344CB8AC3E}">
        <p14:creationId xmlns:p14="http://schemas.microsoft.com/office/powerpoint/2010/main" val="2953766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62A2BB65-F1A1-45DF-94DB-42438FCD3FBA}"/>
              </a:ext>
            </a:extLst>
          </p:cNvPr>
          <p:cNvSpPr>
            <a:spLocks noGrp="1"/>
          </p:cNvSpPr>
          <p:nvPr>
            <p:ph type="body" idx="1"/>
          </p:nvPr>
        </p:nvSpPr>
        <p:spPr/>
        <p:txBody>
          <a:bodyPr/>
          <a:lstStyle/>
          <a:p>
            <a:endParaRPr kumimoji="1" lang="ja-JP" altLang="en-US" dirty="0"/>
          </a:p>
        </p:txBody>
      </p:sp>
      <p:sp>
        <p:nvSpPr>
          <p:cNvPr id="4" name="日付プレースホルダー 3">
            <a:extLst>
              <a:ext uri="{FF2B5EF4-FFF2-40B4-BE49-F238E27FC236}">
                <a16:creationId xmlns:a16="http://schemas.microsoft.com/office/drawing/2014/main" id="{BE79C924-F699-4632-B216-4095E885ABD0}"/>
              </a:ext>
            </a:extLst>
          </p:cNvPr>
          <p:cNvSpPr>
            <a:spLocks noGrp="1"/>
          </p:cNvSpPr>
          <p:nvPr>
            <p:ph type="dt" idx="1"/>
          </p:nvPr>
        </p:nvSpPr>
        <p:spPr/>
        <p:txBody>
          <a:bodyPr/>
          <a:lstStyle/>
          <a:p>
            <a:fld id="{2AE6431F-3541-45D9-9E79-D3C610B232C0}" type="datetime1">
              <a:rPr kumimoji="1" lang="ja-JP" altLang="en-US" smtClean="0"/>
              <a:t>2025/1/10</a:t>
            </a:fld>
            <a:endParaRPr kumimoji="1" lang="ja-JP" altLang="en-US"/>
          </a:p>
        </p:txBody>
      </p:sp>
      <p:sp>
        <p:nvSpPr>
          <p:cNvPr id="5" name="スライド番号プレースホルダー 4">
            <a:extLst>
              <a:ext uri="{FF2B5EF4-FFF2-40B4-BE49-F238E27FC236}">
                <a16:creationId xmlns:a16="http://schemas.microsoft.com/office/drawing/2014/main" id="{A7D342B1-7C90-43DC-8DCC-B1A6C5D91A5F}"/>
              </a:ext>
            </a:extLst>
          </p:cNvPr>
          <p:cNvSpPr>
            <a:spLocks noGrp="1"/>
          </p:cNvSpPr>
          <p:nvPr>
            <p:ph type="sldNum" sz="quarter" idx="5"/>
          </p:nvPr>
        </p:nvSpPr>
        <p:spPr/>
        <p:txBody>
          <a:bodyPr/>
          <a:lstStyle/>
          <a:p>
            <a:fld id="{D852D57B-9DEB-4DFE-AC6E-024244CB7315}" type="slidenum">
              <a:rPr kumimoji="1" lang="ja-JP" altLang="en-US" smtClean="0"/>
              <a:t>34</a:t>
            </a:fld>
            <a:endParaRPr kumimoji="1" lang="ja-JP" altLang="en-US"/>
          </a:p>
        </p:txBody>
      </p:sp>
    </p:spTree>
    <p:extLst>
      <p:ext uri="{BB962C8B-B14F-4D97-AF65-F5344CB8AC3E}">
        <p14:creationId xmlns:p14="http://schemas.microsoft.com/office/powerpoint/2010/main" val="37266831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9C655E0E-4754-4319-973F-71ABBAB4623C}"/>
              </a:ext>
            </a:extLst>
          </p:cNvPr>
          <p:cNvSpPr>
            <a:spLocks noGrp="1"/>
          </p:cNvSpPr>
          <p:nvPr>
            <p:ph type="body" idx="1"/>
          </p:nvPr>
        </p:nvSpPr>
        <p:spPr/>
        <p:txBody>
          <a:bodyPr/>
          <a:lstStyle/>
          <a:p>
            <a:endParaRPr kumimoji="1" lang="ja-JP" altLang="en-US" dirty="0"/>
          </a:p>
        </p:txBody>
      </p:sp>
      <p:sp>
        <p:nvSpPr>
          <p:cNvPr id="4" name="日付プレースホルダー 3">
            <a:extLst>
              <a:ext uri="{FF2B5EF4-FFF2-40B4-BE49-F238E27FC236}">
                <a16:creationId xmlns:a16="http://schemas.microsoft.com/office/drawing/2014/main" id="{210D62D0-AC8E-4966-A7A3-2F3EF50362E6}"/>
              </a:ext>
            </a:extLst>
          </p:cNvPr>
          <p:cNvSpPr>
            <a:spLocks noGrp="1"/>
          </p:cNvSpPr>
          <p:nvPr>
            <p:ph type="dt" idx="1"/>
          </p:nvPr>
        </p:nvSpPr>
        <p:spPr/>
        <p:txBody>
          <a:bodyPr/>
          <a:lstStyle/>
          <a:p>
            <a:fld id="{2BFFAC01-0E12-48C5-AB30-B3448C137E76}" type="datetime1">
              <a:rPr kumimoji="1" lang="ja-JP" altLang="en-US" smtClean="0"/>
              <a:t>2025/1/10</a:t>
            </a:fld>
            <a:endParaRPr kumimoji="1" lang="ja-JP" altLang="en-US"/>
          </a:p>
        </p:txBody>
      </p:sp>
      <p:sp>
        <p:nvSpPr>
          <p:cNvPr id="5" name="スライド番号プレースホルダー 4">
            <a:extLst>
              <a:ext uri="{FF2B5EF4-FFF2-40B4-BE49-F238E27FC236}">
                <a16:creationId xmlns:a16="http://schemas.microsoft.com/office/drawing/2014/main" id="{0FC97915-DD5E-4BF8-8FD8-53D14A213C0D}"/>
              </a:ext>
            </a:extLst>
          </p:cNvPr>
          <p:cNvSpPr>
            <a:spLocks noGrp="1"/>
          </p:cNvSpPr>
          <p:nvPr>
            <p:ph type="sldNum" sz="quarter" idx="5"/>
          </p:nvPr>
        </p:nvSpPr>
        <p:spPr/>
        <p:txBody>
          <a:bodyPr/>
          <a:lstStyle/>
          <a:p>
            <a:fld id="{D852D57B-9DEB-4DFE-AC6E-024244CB7315}" type="slidenum">
              <a:rPr kumimoji="1" lang="ja-JP" altLang="en-US" smtClean="0"/>
              <a:t>35</a:t>
            </a:fld>
            <a:endParaRPr kumimoji="1" lang="ja-JP" altLang="en-US"/>
          </a:p>
        </p:txBody>
      </p:sp>
    </p:spTree>
    <p:extLst>
      <p:ext uri="{BB962C8B-B14F-4D97-AF65-F5344CB8AC3E}">
        <p14:creationId xmlns:p14="http://schemas.microsoft.com/office/powerpoint/2010/main" val="33757015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2800"/>
          </a:xfrm>
        </p:spPr>
      </p:sp>
      <p:sp>
        <p:nvSpPr>
          <p:cNvPr id="3" name="ノート プレースホルダー 2"/>
          <p:cNvSpPr>
            <a:spLocks noGrp="1"/>
          </p:cNvSpPr>
          <p:nvPr>
            <p:ph type="body" idx="1"/>
          </p:nvPr>
        </p:nvSpPr>
        <p:spPr/>
        <p:txBody>
          <a:bodyPr/>
          <a:lstStyle/>
          <a:p>
            <a:endParaRPr kumimoji="1" lang="ja-JP" altLang="en-US" dirty="0"/>
          </a:p>
        </p:txBody>
      </p:sp>
      <p:sp>
        <p:nvSpPr>
          <p:cNvPr id="6" name="日付プレースホルダー 5">
            <a:extLst>
              <a:ext uri="{FF2B5EF4-FFF2-40B4-BE49-F238E27FC236}">
                <a16:creationId xmlns:a16="http://schemas.microsoft.com/office/drawing/2014/main" id="{6D0C631B-CD63-4107-87FE-957B77C4B3F9}"/>
              </a:ext>
            </a:extLst>
          </p:cNvPr>
          <p:cNvSpPr>
            <a:spLocks noGrp="1"/>
          </p:cNvSpPr>
          <p:nvPr>
            <p:ph type="dt" idx="1"/>
          </p:nvPr>
        </p:nvSpPr>
        <p:spPr/>
        <p:txBody>
          <a:bodyPr/>
          <a:lstStyle/>
          <a:p>
            <a:fld id="{C2BD3BAE-CC80-4CC8-8E4B-C258F6645E5D}" type="datetime1">
              <a:rPr kumimoji="1" lang="ja-JP" altLang="en-US" smtClean="0"/>
              <a:t>2025/1/10</a:t>
            </a:fld>
            <a:endParaRPr kumimoji="1" lang="ja-JP" altLang="en-US"/>
          </a:p>
        </p:txBody>
      </p:sp>
      <p:sp>
        <p:nvSpPr>
          <p:cNvPr id="7" name="スライド番号プレースホルダー 6">
            <a:extLst>
              <a:ext uri="{FF2B5EF4-FFF2-40B4-BE49-F238E27FC236}">
                <a16:creationId xmlns:a16="http://schemas.microsoft.com/office/drawing/2014/main" id="{D868F919-283C-4D82-8F6B-9A9B94D4472D}"/>
              </a:ext>
            </a:extLst>
          </p:cNvPr>
          <p:cNvSpPr>
            <a:spLocks noGrp="1"/>
          </p:cNvSpPr>
          <p:nvPr>
            <p:ph type="sldNum" sz="quarter" idx="5"/>
          </p:nvPr>
        </p:nvSpPr>
        <p:spPr/>
        <p:txBody>
          <a:bodyPr/>
          <a:lstStyle/>
          <a:p>
            <a:fld id="{D852D57B-9DEB-4DFE-AC6E-024244CB7315}" type="slidenum">
              <a:rPr kumimoji="1" lang="ja-JP" altLang="en-US" smtClean="0"/>
              <a:t>36</a:t>
            </a:fld>
            <a:endParaRPr kumimoji="1" lang="ja-JP" altLang="en-US"/>
          </a:p>
        </p:txBody>
      </p:sp>
    </p:spTree>
    <p:extLst>
      <p:ext uri="{BB962C8B-B14F-4D97-AF65-F5344CB8AC3E}">
        <p14:creationId xmlns:p14="http://schemas.microsoft.com/office/powerpoint/2010/main" val="40691132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2800"/>
          </a:xfrm>
        </p:spPr>
      </p:sp>
      <p:sp>
        <p:nvSpPr>
          <p:cNvPr id="3" name="ノート プレースホルダー 2"/>
          <p:cNvSpPr>
            <a:spLocks noGrp="1"/>
          </p:cNvSpPr>
          <p:nvPr>
            <p:ph type="body" idx="1"/>
          </p:nvPr>
        </p:nvSpPr>
        <p:spPr/>
        <p:txBody>
          <a:bodyPr/>
          <a:lstStyle/>
          <a:p>
            <a:endParaRPr kumimoji="1" lang="ja-JP" altLang="en-US" dirty="0"/>
          </a:p>
        </p:txBody>
      </p:sp>
      <p:sp>
        <p:nvSpPr>
          <p:cNvPr id="6" name="日付プレースホルダー 5">
            <a:extLst>
              <a:ext uri="{FF2B5EF4-FFF2-40B4-BE49-F238E27FC236}">
                <a16:creationId xmlns:a16="http://schemas.microsoft.com/office/drawing/2014/main" id="{6D0C631B-CD63-4107-87FE-957B77C4B3F9}"/>
              </a:ext>
            </a:extLst>
          </p:cNvPr>
          <p:cNvSpPr>
            <a:spLocks noGrp="1"/>
          </p:cNvSpPr>
          <p:nvPr>
            <p:ph type="dt" idx="1"/>
          </p:nvPr>
        </p:nvSpPr>
        <p:spPr/>
        <p:txBody>
          <a:bodyPr/>
          <a:lstStyle/>
          <a:p>
            <a:fld id="{C2BD3BAE-CC80-4CC8-8E4B-C258F6645E5D}" type="datetime1">
              <a:rPr kumimoji="1" lang="ja-JP" altLang="en-US" smtClean="0"/>
              <a:t>2025/1/10</a:t>
            </a:fld>
            <a:endParaRPr kumimoji="1" lang="ja-JP" altLang="en-US"/>
          </a:p>
        </p:txBody>
      </p:sp>
      <p:sp>
        <p:nvSpPr>
          <p:cNvPr id="7" name="スライド番号プレースホルダー 6">
            <a:extLst>
              <a:ext uri="{FF2B5EF4-FFF2-40B4-BE49-F238E27FC236}">
                <a16:creationId xmlns:a16="http://schemas.microsoft.com/office/drawing/2014/main" id="{D868F919-283C-4D82-8F6B-9A9B94D4472D}"/>
              </a:ext>
            </a:extLst>
          </p:cNvPr>
          <p:cNvSpPr>
            <a:spLocks noGrp="1"/>
          </p:cNvSpPr>
          <p:nvPr>
            <p:ph type="sldNum" sz="quarter" idx="5"/>
          </p:nvPr>
        </p:nvSpPr>
        <p:spPr/>
        <p:txBody>
          <a:bodyPr/>
          <a:lstStyle/>
          <a:p>
            <a:fld id="{D852D57B-9DEB-4DFE-AC6E-024244CB7315}" type="slidenum">
              <a:rPr kumimoji="1" lang="ja-JP" altLang="en-US" smtClean="0"/>
              <a:t>37</a:t>
            </a:fld>
            <a:endParaRPr kumimoji="1" lang="ja-JP" altLang="en-US"/>
          </a:p>
        </p:txBody>
      </p:sp>
    </p:spTree>
    <p:extLst>
      <p:ext uri="{BB962C8B-B14F-4D97-AF65-F5344CB8AC3E}">
        <p14:creationId xmlns:p14="http://schemas.microsoft.com/office/powerpoint/2010/main" val="2619265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B52CE-9B3A-6842-4FCA-EA207DF43B1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DE9472A-DFD3-DEE4-8BC6-D90159FB9FC0}"/>
              </a:ext>
            </a:extLst>
          </p:cNvPr>
          <p:cNvSpPr>
            <a:spLocks noGrp="1" noRot="1" noChangeAspect="1"/>
          </p:cNvSpPr>
          <p:nvPr>
            <p:ph type="sldImg"/>
          </p:nvPr>
        </p:nvSpPr>
        <p:spPr>
          <a:xfrm>
            <a:off x="1168400" y="1243013"/>
            <a:ext cx="4470400" cy="3352800"/>
          </a:xfrm>
        </p:spPr>
      </p:sp>
      <p:sp>
        <p:nvSpPr>
          <p:cNvPr id="3" name="ノート プレースホルダー 2">
            <a:extLst>
              <a:ext uri="{FF2B5EF4-FFF2-40B4-BE49-F238E27FC236}">
                <a16:creationId xmlns:a16="http://schemas.microsoft.com/office/drawing/2014/main" id="{A17046A1-DAFD-9146-1C29-81BA53EF461B}"/>
              </a:ext>
            </a:extLst>
          </p:cNvPr>
          <p:cNvSpPr>
            <a:spLocks noGrp="1"/>
          </p:cNvSpPr>
          <p:nvPr>
            <p:ph type="body" idx="1"/>
          </p:nvPr>
        </p:nvSpPr>
        <p:spPr/>
        <p:txBody>
          <a:bodyPr/>
          <a:lstStyle/>
          <a:p>
            <a:endParaRPr kumimoji="1" lang="ja-JP" altLang="en-US" dirty="0"/>
          </a:p>
        </p:txBody>
      </p:sp>
      <p:sp>
        <p:nvSpPr>
          <p:cNvPr id="6" name="日付プレースホルダー 5">
            <a:extLst>
              <a:ext uri="{FF2B5EF4-FFF2-40B4-BE49-F238E27FC236}">
                <a16:creationId xmlns:a16="http://schemas.microsoft.com/office/drawing/2014/main" id="{9C3757D1-CDA0-5466-E315-86DF9E2FB41D}"/>
              </a:ext>
            </a:extLst>
          </p:cNvPr>
          <p:cNvSpPr>
            <a:spLocks noGrp="1"/>
          </p:cNvSpPr>
          <p:nvPr>
            <p:ph type="dt" idx="1"/>
          </p:nvPr>
        </p:nvSpPr>
        <p:spPr/>
        <p:txBody>
          <a:bodyPr/>
          <a:lstStyle/>
          <a:p>
            <a:fld id="{C2BD3BAE-CC80-4CC8-8E4B-C258F6645E5D}" type="datetime1">
              <a:rPr kumimoji="1" lang="ja-JP" altLang="en-US" smtClean="0"/>
              <a:t>2025/1/10</a:t>
            </a:fld>
            <a:endParaRPr kumimoji="1" lang="ja-JP" altLang="en-US"/>
          </a:p>
        </p:txBody>
      </p:sp>
      <p:sp>
        <p:nvSpPr>
          <p:cNvPr id="7" name="スライド番号プレースホルダー 6">
            <a:extLst>
              <a:ext uri="{FF2B5EF4-FFF2-40B4-BE49-F238E27FC236}">
                <a16:creationId xmlns:a16="http://schemas.microsoft.com/office/drawing/2014/main" id="{77905A7B-209B-DCD1-4ED0-0881EAEC680E}"/>
              </a:ext>
            </a:extLst>
          </p:cNvPr>
          <p:cNvSpPr>
            <a:spLocks noGrp="1"/>
          </p:cNvSpPr>
          <p:nvPr>
            <p:ph type="sldNum" sz="quarter" idx="5"/>
          </p:nvPr>
        </p:nvSpPr>
        <p:spPr/>
        <p:txBody>
          <a:bodyPr/>
          <a:lstStyle/>
          <a:p>
            <a:fld id="{D852D57B-9DEB-4DFE-AC6E-024244CB7315}" type="slidenum">
              <a:rPr kumimoji="1" lang="ja-JP" altLang="en-US" smtClean="0"/>
              <a:t>38</a:t>
            </a:fld>
            <a:endParaRPr kumimoji="1" lang="ja-JP" altLang="en-US"/>
          </a:p>
        </p:txBody>
      </p:sp>
    </p:spTree>
    <p:extLst>
      <p:ext uri="{BB962C8B-B14F-4D97-AF65-F5344CB8AC3E}">
        <p14:creationId xmlns:p14="http://schemas.microsoft.com/office/powerpoint/2010/main" val="1828222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pPr defTabSz="914214" eaLnBrk="1" fontAlgn="auto" hangingPunct="1">
              <a:spcBef>
                <a:spcPts val="0"/>
              </a:spcBef>
              <a:spcAft>
                <a:spcPts val="0"/>
              </a:spcAft>
              <a:defRPr/>
            </a:pPr>
            <a:endParaRPr lang="en-US" altLang="ja-JP" dirty="0"/>
          </a:p>
        </p:txBody>
      </p:sp>
      <p:sp>
        <p:nvSpPr>
          <p:cNvPr id="6" name="スライド番号プレースホルダー 5">
            <a:extLst>
              <a:ext uri="{FF2B5EF4-FFF2-40B4-BE49-F238E27FC236}">
                <a16:creationId xmlns:a16="http://schemas.microsoft.com/office/drawing/2014/main" id="{EE0EE38C-AA98-4E3E-BC6A-877F98739E66}"/>
              </a:ext>
            </a:extLst>
          </p:cNvPr>
          <p:cNvSpPr>
            <a:spLocks noGrp="1"/>
          </p:cNvSpPr>
          <p:nvPr>
            <p:ph type="sldNum" sz="quarter" idx="5"/>
          </p:nvPr>
        </p:nvSpPr>
        <p:spPr/>
        <p:txBody>
          <a:bodyPr/>
          <a:lstStyle/>
          <a:p>
            <a:pPr>
              <a:defRPr/>
            </a:pPr>
            <a:fld id="{C2BF87D8-F341-42B4-9B94-F1B2BF048497}" type="slidenum">
              <a:rPr lang="en-US" altLang="ja-JP" smtClean="0"/>
              <a:pPr>
                <a:defRPr/>
              </a:pPr>
              <a:t>3</a:t>
            </a:fld>
            <a:endParaRPr lang="en-US" altLang="ja-JP" dirty="0"/>
          </a:p>
        </p:txBody>
      </p:sp>
    </p:spTree>
    <p:extLst>
      <p:ext uri="{BB962C8B-B14F-4D97-AF65-F5344CB8AC3E}">
        <p14:creationId xmlns:p14="http://schemas.microsoft.com/office/powerpoint/2010/main" val="32272253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2800"/>
          </a:xfrm>
        </p:spPr>
      </p:sp>
      <p:sp>
        <p:nvSpPr>
          <p:cNvPr id="3" name="ノート プレースホルダー 2"/>
          <p:cNvSpPr>
            <a:spLocks noGrp="1"/>
          </p:cNvSpPr>
          <p:nvPr>
            <p:ph type="body" idx="1"/>
          </p:nvPr>
        </p:nvSpPr>
        <p:spPr/>
        <p:txBody>
          <a:bodyPr/>
          <a:lstStyle/>
          <a:p>
            <a:endParaRPr kumimoji="1" lang="ja-JP" altLang="en-US" dirty="0"/>
          </a:p>
        </p:txBody>
      </p:sp>
      <p:sp>
        <p:nvSpPr>
          <p:cNvPr id="6" name="日付プレースホルダー 5">
            <a:extLst>
              <a:ext uri="{FF2B5EF4-FFF2-40B4-BE49-F238E27FC236}">
                <a16:creationId xmlns:a16="http://schemas.microsoft.com/office/drawing/2014/main" id="{6D0C631B-CD63-4107-87FE-957B77C4B3F9}"/>
              </a:ext>
            </a:extLst>
          </p:cNvPr>
          <p:cNvSpPr>
            <a:spLocks noGrp="1"/>
          </p:cNvSpPr>
          <p:nvPr>
            <p:ph type="dt" idx="1"/>
          </p:nvPr>
        </p:nvSpPr>
        <p:spPr/>
        <p:txBody>
          <a:bodyPr/>
          <a:lstStyle/>
          <a:p>
            <a:fld id="{C2BD3BAE-CC80-4CC8-8E4B-C258F6645E5D}" type="datetime1">
              <a:rPr kumimoji="1" lang="ja-JP" altLang="en-US" smtClean="0"/>
              <a:t>2025/1/10</a:t>
            </a:fld>
            <a:endParaRPr kumimoji="1" lang="ja-JP" altLang="en-US"/>
          </a:p>
        </p:txBody>
      </p:sp>
      <p:sp>
        <p:nvSpPr>
          <p:cNvPr id="7" name="スライド番号プレースホルダー 6">
            <a:extLst>
              <a:ext uri="{FF2B5EF4-FFF2-40B4-BE49-F238E27FC236}">
                <a16:creationId xmlns:a16="http://schemas.microsoft.com/office/drawing/2014/main" id="{D868F919-283C-4D82-8F6B-9A9B94D4472D}"/>
              </a:ext>
            </a:extLst>
          </p:cNvPr>
          <p:cNvSpPr>
            <a:spLocks noGrp="1"/>
          </p:cNvSpPr>
          <p:nvPr>
            <p:ph type="sldNum" sz="quarter" idx="5"/>
          </p:nvPr>
        </p:nvSpPr>
        <p:spPr/>
        <p:txBody>
          <a:bodyPr/>
          <a:lstStyle/>
          <a:p>
            <a:fld id="{D852D57B-9DEB-4DFE-AC6E-024244CB7315}" type="slidenum">
              <a:rPr kumimoji="1" lang="ja-JP" altLang="en-US" smtClean="0"/>
              <a:t>39</a:t>
            </a:fld>
            <a:endParaRPr kumimoji="1" lang="ja-JP" altLang="en-US"/>
          </a:p>
        </p:txBody>
      </p:sp>
    </p:spTree>
    <p:extLst>
      <p:ext uri="{BB962C8B-B14F-4D97-AF65-F5344CB8AC3E}">
        <p14:creationId xmlns:p14="http://schemas.microsoft.com/office/powerpoint/2010/main" val="41858292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62A2BB65-F1A1-45DF-94DB-42438FCD3FBA}"/>
              </a:ext>
            </a:extLst>
          </p:cNvPr>
          <p:cNvSpPr>
            <a:spLocks noGrp="1"/>
          </p:cNvSpPr>
          <p:nvPr>
            <p:ph type="body" idx="1"/>
          </p:nvPr>
        </p:nvSpPr>
        <p:spPr/>
        <p:txBody>
          <a:bodyPr/>
          <a:lstStyle/>
          <a:p>
            <a:endParaRPr kumimoji="1" lang="ja-JP" altLang="en-US" dirty="0"/>
          </a:p>
        </p:txBody>
      </p:sp>
      <p:sp>
        <p:nvSpPr>
          <p:cNvPr id="4" name="日付プレースホルダー 3">
            <a:extLst>
              <a:ext uri="{FF2B5EF4-FFF2-40B4-BE49-F238E27FC236}">
                <a16:creationId xmlns:a16="http://schemas.microsoft.com/office/drawing/2014/main" id="{BE79C924-F699-4632-B216-4095E885ABD0}"/>
              </a:ext>
            </a:extLst>
          </p:cNvPr>
          <p:cNvSpPr>
            <a:spLocks noGrp="1"/>
          </p:cNvSpPr>
          <p:nvPr>
            <p:ph type="dt" idx="1"/>
          </p:nvPr>
        </p:nvSpPr>
        <p:spPr/>
        <p:txBody>
          <a:bodyPr/>
          <a:lstStyle/>
          <a:p>
            <a:fld id="{2AE6431F-3541-45D9-9E79-D3C610B232C0}" type="datetime1">
              <a:rPr kumimoji="1" lang="ja-JP" altLang="en-US" smtClean="0"/>
              <a:t>2025/1/10</a:t>
            </a:fld>
            <a:endParaRPr kumimoji="1" lang="ja-JP" altLang="en-US"/>
          </a:p>
        </p:txBody>
      </p:sp>
      <p:sp>
        <p:nvSpPr>
          <p:cNvPr id="5" name="スライド番号プレースホルダー 4">
            <a:extLst>
              <a:ext uri="{FF2B5EF4-FFF2-40B4-BE49-F238E27FC236}">
                <a16:creationId xmlns:a16="http://schemas.microsoft.com/office/drawing/2014/main" id="{A7D342B1-7C90-43DC-8DCC-B1A6C5D91A5F}"/>
              </a:ext>
            </a:extLst>
          </p:cNvPr>
          <p:cNvSpPr>
            <a:spLocks noGrp="1"/>
          </p:cNvSpPr>
          <p:nvPr>
            <p:ph type="sldNum" sz="quarter" idx="5"/>
          </p:nvPr>
        </p:nvSpPr>
        <p:spPr/>
        <p:txBody>
          <a:bodyPr/>
          <a:lstStyle/>
          <a:p>
            <a:fld id="{D852D57B-9DEB-4DFE-AC6E-024244CB7315}" type="slidenum">
              <a:rPr kumimoji="1" lang="ja-JP" altLang="en-US" smtClean="0"/>
              <a:t>40</a:t>
            </a:fld>
            <a:endParaRPr kumimoji="1" lang="ja-JP" altLang="en-US"/>
          </a:p>
        </p:txBody>
      </p:sp>
    </p:spTree>
    <p:extLst>
      <p:ext uri="{BB962C8B-B14F-4D97-AF65-F5344CB8AC3E}">
        <p14:creationId xmlns:p14="http://schemas.microsoft.com/office/powerpoint/2010/main" val="21373260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ノート プレースホルダー 1">
            <a:extLst>
              <a:ext uri="{FF2B5EF4-FFF2-40B4-BE49-F238E27FC236}">
                <a16:creationId xmlns:a16="http://schemas.microsoft.com/office/drawing/2014/main" id="{62A2BB65-F1A1-45DF-94DB-42438FCD3FBA}"/>
              </a:ext>
            </a:extLst>
          </p:cNvPr>
          <p:cNvSpPr>
            <a:spLocks noGrp="1"/>
          </p:cNvSpPr>
          <p:nvPr>
            <p:ph type="body" idx="1"/>
          </p:nvPr>
        </p:nvSpPr>
        <p:spPr/>
        <p:txBody>
          <a:bodyPr/>
          <a:lstStyle/>
          <a:p>
            <a:r>
              <a:rPr lang="ja-JP" altLang="en-US" dirty="0">
                <a:latin typeface="UD デジタル 教科書体 NK-B" panose="02020700000000000000" pitchFamily="18" charset="-128"/>
                <a:ea typeface="UD デジタル 教科書体 NK-B" panose="02020700000000000000" pitchFamily="18" charset="-128"/>
              </a:rPr>
              <a:t>・急病者の本土への搬送：定期船</a:t>
            </a:r>
            <a:endParaRPr lang="en-US" altLang="ja-JP" dirty="0">
              <a:latin typeface="UD デジタル 教科書体 NK-B" panose="02020700000000000000" pitchFamily="18" charset="-128"/>
              <a:ea typeface="UD デジタル 教科書体 NK-B" panose="02020700000000000000" pitchFamily="18" charset="-128"/>
            </a:endParaRPr>
          </a:p>
          <a:p>
            <a:r>
              <a:rPr lang="ja-JP" altLang="en-US" dirty="0">
                <a:latin typeface="UD デジタル 教科書体 NK-B" panose="02020700000000000000" pitchFamily="18" charset="-128"/>
                <a:ea typeface="UD デジタル 教科書体 NK-B" panose="02020700000000000000" pitchFamily="18" charset="-128"/>
              </a:rPr>
              <a:t>（ 山形県ドクターヘリ </a:t>
            </a:r>
            <a:r>
              <a:rPr lang="en-US" altLang="ja-JP" dirty="0">
                <a:latin typeface="UD デジタル 教科書体 NK-B" panose="02020700000000000000" pitchFamily="18" charset="-128"/>
                <a:ea typeface="UD デジタル 教科書体 NK-B" panose="02020700000000000000" pitchFamily="18" charset="-128"/>
              </a:rPr>
              <a:t>/</a:t>
            </a:r>
            <a:r>
              <a:rPr lang="ja-JP" altLang="en-US" dirty="0">
                <a:latin typeface="UD デジタル 教科書体 NK-B" panose="02020700000000000000" pitchFamily="18" charset="-128"/>
                <a:ea typeface="UD デジタル 教科書体 NK-B" panose="02020700000000000000" pitchFamily="18" charset="-128"/>
              </a:rPr>
              <a:t> 県消防防災ヘリ </a:t>
            </a:r>
            <a:r>
              <a:rPr lang="en-US" altLang="ja-JP" dirty="0">
                <a:latin typeface="UD デジタル 教科書体 NK-B" panose="02020700000000000000" pitchFamily="18" charset="-128"/>
                <a:ea typeface="UD デジタル 教科書体 NK-B" panose="02020700000000000000" pitchFamily="18" charset="-128"/>
              </a:rPr>
              <a:t>/</a:t>
            </a:r>
            <a:r>
              <a:rPr lang="ja-JP" altLang="en-US" dirty="0">
                <a:latin typeface="UD デジタル 教科書体 NK-B" panose="02020700000000000000" pitchFamily="18" charset="-128"/>
                <a:ea typeface="UD デジタル 教科書体 NK-B" panose="02020700000000000000" pitchFamily="18" charset="-128"/>
              </a:rPr>
              <a:t> 陸上自衛隊ヘリ </a:t>
            </a:r>
            <a:r>
              <a:rPr lang="en-US" altLang="ja-JP" dirty="0">
                <a:latin typeface="UD デジタル 教科書体 NK-B" panose="02020700000000000000" pitchFamily="18" charset="-128"/>
                <a:ea typeface="UD デジタル 教科書体 NK-B" panose="02020700000000000000" pitchFamily="18" charset="-128"/>
              </a:rPr>
              <a:t>/</a:t>
            </a:r>
            <a:r>
              <a:rPr lang="ja-JP" altLang="en-US" dirty="0">
                <a:latin typeface="UD デジタル 教科書体 NK-B" panose="02020700000000000000" pitchFamily="18" charset="-128"/>
                <a:ea typeface="UD デジタル 教科書体 NK-B" panose="02020700000000000000" pitchFamily="18" charset="-128"/>
              </a:rPr>
              <a:t> 海上保安庁巡視艇</a:t>
            </a:r>
          </a:p>
          <a:p>
            <a:endParaRPr kumimoji="1" lang="ja-JP" altLang="en-US" dirty="0"/>
          </a:p>
        </p:txBody>
      </p:sp>
      <p:sp>
        <p:nvSpPr>
          <p:cNvPr id="4" name="日付プレースホルダー 3">
            <a:extLst>
              <a:ext uri="{FF2B5EF4-FFF2-40B4-BE49-F238E27FC236}">
                <a16:creationId xmlns:a16="http://schemas.microsoft.com/office/drawing/2014/main" id="{BE79C924-F699-4632-B216-4095E885ABD0}"/>
              </a:ext>
            </a:extLst>
          </p:cNvPr>
          <p:cNvSpPr>
            <a:spLocks noGrp="1"/>
          </p:cNvSpPr>
          <p:nvPr>
            <p:ph type="dt" idx="1"/>
          </p:nvPr>
        </p:nvSpPr>
        <p:spPr/>
        <p:txBody>
          <a:bodyPr/>
          <a:lstStyle/>
          <a:p>
            <a:fld id="{2AE6431F-3541-45D9-9E79-D3C610B232C0}" type="datetime1">
              <a:rPr kumimoji="1" lang="ja-JP" altLang="en-US" smtClean="0"/>
              <a:t>2025/1/10</a:t>
            </a:fld>
            <a:endParaRPr kumimoji="1" lang="ja-JP" altLang="en-US"/>
          </a:p>
        </p:txBody>
      </p:sp>
      <p:sp>
        <p:nvSpPr>
          <p:cNvPr id="5" name="スライド番号プレースホルダー 4">
            <a:extLst>
              <a:ext uri="{FF2B5EF4-FFF2-40B4-BE49-F238E27FC236}">
                <a16:creationId xmlns:a16="http://schemas.microsoft.com/office/drawing/2014/main" id="{A7D342B1-7C90-43DC-8DCC-B1A6C5D91A5F}"/>
              </a:ext>
            </a:extLst>
          </p:cNvPr>
          <p:cNvSpPr>
            <a:spLocks noGrp="1"/>
          </p:cNvSpPr>
          <p:nvPr>
            <p:ph type="sldNum" sz="quarter" idx="5"/>
          </p:nvPr>
        </p:nvSpPr>
        <p:spPr/>
        <p:txBody>
          <a:bodyPr/>
          <a:lstStyle/>
          <a:p>
            <a:fld id="{D852D57B-9DEB-4DFE-AC6E-024244CB7315}" type="slidenum">
              <a:rPr kumimoji="1" lang="ja-JP" altLang="en-US" smtClean="0"/>
              <a:t>41</a:t>
            </a:fld>
            <a:endParaRPr kumimoji="1" lang="ja-JP" altLang="en-US"/>
          </a:p>
        </p:txBody>
      </p:sp>
    </p:spTree>
    <p:extLst>
      <p:ext uri="{BB962C8B-B14F-4D97-AF65-F5344CB8AC3E}">
        <p14:creationId xmlns:p14="http://schemas.microsoft.com/office/powerpoint/2010/main" val="32535044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2800"/>
          </a:xfrm>
        </p:spPr>
      </p:sp>
      <p:sp>
        <p:nvSpPr>
          <p:cNvPr id="3" name="ノート プレースホルダー 2"/>
          <p:cNvSpPr>
            <a:spLocks noGrp="1"/>
          </p:cNvSpPr>
          <p:nvPr>
            <p:ph type="body" idx="1"/>
          </p:nvPr>
        </p:nvSpPr>
        <p:spPr/>
        <p:txBody>
          <a:bodyPr/>
          <a:lstStyle/>
          <a:p>
            <a:endParaRPr kumimoji="1" lang="ja-JP" altLang="en-US" dirty="0"/>
          </a:p>
        </p:txBody>
      </p:sp>
      <p:sp>
        <p:nvSpPr>
          <p:cNvPr id="6" name="日付プレースホルダー 5">
            <a:extLst>
              <a:ext uri="{FF2B5EF4-FFF2-40B4-BE49-F238E27FC236}">
                <a16:creationId xmlns:a16="http://schemas.microsoft.com/office/drawing/2014/main" id="{6D0C631B-CD63-4107-87FE-957B77C4B3F9}"/>
              </a:ext>
            </a:extLst>
          </p:cNvPr>
          <p:cNvSpPr>
            <a:spLocks noGrp="1"/>
          </p:cNvSpPr>
          <p:nvPr>
            <p:ph type="dt" idx="1"/>
          </p:nvPr>
        </p:nvSpPr>
        <p:spPr/>
        <p:txBody>
          <a:bodyPr/>
          <a:lstStyle/>
          <a:p>
            <a:fld id="{C2BD3BAE-CC80-4CC8-8E4B-C258F6645E5D}" type="datetime1">
              <a:rPr kumimoji="1" lang="ja-JP" altLang="en-US" smtClean="0"/>
              <a:t>2025/1/10</a:t>
            </a:fld>
            <a:endParaRPr kumimoji="1" lang="ja-JP" altLang="en-US"/>
          </a:p>
        </p:txBody>
      </p:sp>
      <p:sp>
        <p:nvSpPr>
          <p:cNvPr id="7" name="スライド番号プレースホルダー 6">
            <a:extLst>
              <a:ext uri="{FF2B5EF4-FFF2-40B4-BE49-F238E27FC236}">
                <a16:creationId xmlns:a16="http://schemas.microsoft.com/office/drawing/2014/main" id="{D868F919-283C-4D82-8F6B-9A9B94D4472D}"/>
              </a:ext>
            </a:extLst>
          </p:cNvPr>
          <p:cNvSpPr>
            <a:spLocks noGrp="1"/>
          </p:cNvSpPr>
          <p:nvPr>
            <p:ph type="sldNum" sz="quarter" idx="5"/>
          </p:nvPr>
        </p:nvSpPr>
        <p:spPr/>
        <p:txBody>
          <a:bodyPr/>
          <a:lstStyle/>
          <a:p>
            <a:fld id="{D852D57B-9DEB-4DFE-AC6E-024244CB7315}" type="slidenum">
              <a:rPr kumimoji="1" lang="ja-JP" altLang="en-US" smtClean="0"/>
              <a:t>42</a:t>
            </a:fld>
            <a:endParaRPr kumimoji="1" lang="ja-JP" altLang="en-US"/>
          </a:p>
        </p:txBody>
      </p:sp>
    </p:spTree>
    <p:extLst>
      <p:ext uri="{BB962C8B-B14F-4D97-AF65-F5344CB8AC3E}">
        <p14:creationId xmlns:p14="http://schemas.microsoft.com/office/powerpoint/2010/main" val="3231607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10560-33A9-E2C8-0321-1415B6B6644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730A962-244A-91EA-BE06-DA84230517A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B14A2C8-74C9-B611-8C57-9F0BDC67C9E9}"/>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3009FDFF-5A7A-B632-3909-E021BF7637DA}"/>
              </a:ext>
            </a:extLst>
          </p:cNvPr>
          <p:cNvSpPr>
            <a:spLocks noGrp="1"/>
          </p:cNvSpPr>
          <p:nvPr>
            <p:ph type="sldNum" sz="quarter" idx="5"/>
          </p:nvPr>
        </p:nvSpPr>
        <p:spPr/>
        <p:txBody>
          <a:bodyPr/>
          <a:lstStyle/>
          <a:p>
            <a:pPr>
              <a:defRPr/>
            </a:pPr>
            <a:fld id="{6CB5B19B-2A7B-4820-A495-7EA32EFCEBE8}" type="slidenum">
              <a:rPr lang="en-US" altLang="ja-JP" smtClean="0"/>
              <a:pPr>
                <a:defRPr/>
              </a:pPr>
              <a:t>4</a:t>
            </a:fld>
            <a:endParaRPr lang="en-US" altLang="ja-JP" dirty="0"/>
          </a:p>
        </p:txBody>
      </p:sp>
    </p:spTree>
    <p:extLst>
      <p:ext uri="{BB962C8B-B14F-4D97-AF65-F5344CB8AC3E}">
        <p14:creationId xmlns:p14="http://schemas.microsoft.com/office/powerpoint/2010/main" val="2031086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00870-2714-EC31-A383-894F12637C18}"/>
            </a:ext>
          </a:extLst>
        </p:cNvPr>
        <p:cNvGrpSpPr/>
        <p:nvPr/>
      </p:nvGrpSpPr>
      <p:grpSpPr>
        <a:xfrm>
          <a:off x="0" y="0"/>
          <a:ext cx="0" cy="0"/>
          <a:chOff x="0" y="0"/>
          <a:chExt cx="0" cy="0"/>
        </a:xfrm>
      </p:grpSpPr>
      <p:sp>
        <p:nvSpPr>
          <p:cNvPr id="1284" name="Rectangle 7">
            <a:extLst>
              <a:ext uri="{FF2B5EF4-FFF2-40B4-BE49-F238E27FC236}">
                <a16:creationId xmlns:a16="http://schemas.microsoft.com/office/drawing/2014/main" id="{2A39771A-B928-FAB8-44AA-0D13507A292B}"/>
              </a:ext>
            </a:extLst>
          </p:cNvPr>
          <p:cNvSpPr>
            <a:spLocks noGrp="1" noChangeArrowheads="1"/>
          </p:cNvSpPr>
          <p:nvPr>
            <p:ph type="sldNum" sz="quarter" idx="5"/>
          </p:nvPr>
        </p:nvSpPr>
        <p:spPr>
          <a:noFill/>
          <a:ln/>
        </p:spPr>
        <p:txBody>
          <a:bodyPr/>
          <a:lstStyle>
            <a:lvl1pPr defTabSz="913516">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35845" indent="-283018" defTabSz="913516">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32068" indent="-226413" defTabSz="913516">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84895" indent="-226413" defTabSz="913516">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37723" indent="-226413" defTabSz="913516">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490551" indent="-226413" defTabSz="913516"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43379" indent="-226413" defTabSz="913516"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396206" indent="-226413" defTabSz="913516"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49032" indent="-226413" defTabSz="913516"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2C1CD5F8-6ED2-4EDB-AE28-6812BB19CC1F}" type="slidenum">
              <a:rPr lang="en-US" altLang="ja-JP" smtClean="0">
                <a:ea typeface="Meiryo UI" panose="020B0604030504040204" pitchFamily="50" charset="-128"/>
              </a:rPr>
              <a:pPr>
                <a:spcBef>
                  <a:spcPct val="0"/>
                </a:spcBef>
              </a:pPr>
              <a:t>9</a:t>
            </a:fld>
            <a:endParaRPr lang="en-US" altLang="ja-JP" dirty="0">
              <a:ea typeface="Meiryo UI" panose="020B0604030504040204" pitchFamily="50" charset="-128"/>
            </a:endParaRPr>
          </a:p>
        </p:txBody>
      </p:sp>
      <p:sp>
        <p:nvSpPr>
          <p:cNvPr id="1285" name="Rectangle 2">
            <a:extLst>
              <a:ext uri="{FF2B5EF4-FFF2-40B4-BE49-F238E27FC236}">
                <a16:creationId xmlns:a16="http://schemas.microsoft.com/office/drawing/2014/main" id="{756234E7-E96A-09B7-B4D9-859187344E30}"/>
              </a:ext>
            </a:extLst>
          </p:cNvPr>
          <p:cNvSpPr>
            <a:spLocks noGrp="1" noRot="1" noChangeAspect="1" noChangeArrowheads="1" noTextEdit="1"/>
          </p:cNvSpPr>
          <p:nvPr>
            <p:ph type="sldImg"/>
          </p:nvPr>
        </p:nvSpPr>
        <p:spPr>
          <a:ln/>
        </p:spPr>
      </p:sp>
      <p:sp>
        <p:nvSpPr>
          <p:cNvPr id="1286" name="Rectangle 3">
            <a:extLst>
              <a:ext uri="{FF2B5EF4-FFF2-40B4-BE49-F238E27FC236}">
                <a16:creationId xmlns:a16="http://schemas.microsoft.com/office/drawing/2014/main" id="{3E215FAF-975D-6EAE-26D2-FE6FE4EEB365}"/>
              </a:ext>
            </a:extLst>
          </p:cNvPr>
          <p:cNvSpPr>
            <a:spLocks noGrp="1" noChangeArrowheads="1"/>
          </p:cNvSpPr>
          <p:nvPr>
            <p:ph type="body" idx="1"/>
          </p:nvPr>
        </p:nvSpPr>
        <p:spPr>
          <a:noFill/>
          <a:ln/>
        </p:spPr>
        <p:txBody>
          <a:bodyPr/>
          <a:lstStyle/>
          <a:p>
            <a:pPr eaLnBrk="1" hangingPunct="1"/>
            <a:endParaRPr lang="ja-JP" altLang="ja-JP" dirty="0">
              <a:latin typeface="Arial" panose="020B0604020202020204" pitchFamily="34" charset="0"/>
            </a:endParaRPr>
          </a:p>
        </p:txBody>
      </p:sp>
    </p:spTree>
    <p:extLst>
      <p:ext uri="{BB962C8B-B14F-4D97-AF65-F5344CB8AC3E}">
        <p14:creationId xmlns:p14="http://schemas.microsoft.com/office/powerpoint/2010/main" val="927380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B5893-298D-8F5C-4A0D-C0A250F43D2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3F7DF24-4CF1-5CBB-81BB-619AC3F153F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BEB995B-434D-A482-078D-98204889891F}"/>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6B3EA7C2-4EB0-C7ED-4E69-3481DEB41BF1}"/>
              </a:ext>
            </a:extLst>
          </p:cNvPr>
          <p:cNvSpPr>
            <a:spLocks noGrp="1"/>
          </p:cNvSpPr>
          <p:nvPr>
            <p:ph type="sldNum" sz="quarter" idx="5"/>
          </p:nvPr>
        </p:nvSpPr>
        <p:spPr/>
        <p:txBody>
          <a:bodyPr/>
          <a:lstStyle/>
          <a:p>
            <a:pPr>
              <a:defRPr/>
            </a:pPr>
            <a:fld id="{6CB5B19B-2A7B-4820-A495-7EA32EFCEBE8}" type="slidenum">
              <a:rPr lang="en-US" altLang="ja-JP" smtClean="0"/>
              <a:pPr>
                <a:defRPr/>
              </a:pPr>
              <a:t>10</a:t>
            </a:fld>
            <a:endParaRPr lang="en-US" altLang="ja-JP" dirty="0"/>
          </a:p>
        </p:txBody>
      </p:sp>
    </p:spTree>
    <p:extLst>
      <p:ext uri="{BB962C8B-B14F-4D97-AF65-F5344CB8AC3E}">
        <p14:creationId xmlns:p14="http://schemas.microsoft.com/office/powerpoint/2010/main" val="95886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8821D-74B7-0FA1-3F9F-BB9A5F9CF51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356D16C-8C85-FC1D-97FC-C41BABE93DB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24090E7-7A7B-04C0-19BC-FD1D77F7A6C5}"/>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A354E66B-0DA7-D0A6-776F-83DB69888AEC}"/>
              </a:ext>
            </a:extLst>
          </p:cNvPr>
          <p:cNvSpPr>
            <a:spLocks noGrp="1"/>
          </p:cNvSpPr>
          <p:nvPr>
            <p:ph type="sldNum" sz="quarter" idx="5"/>
          </p:nvPr>
        </p:nvSpPr>
        <p:spPr/>
        <p:txBody>
          <a:bodyPr/>
          <a:lstStyle/>
          <a:p>
            <a:pPr>
              <a:defRPr/>
            </a:pPr>
            <a:fld id="{6CB5B19B-2A7B-4820-A495-7EA32EFCEBE8}" type="slidenum">
              <a:rPr lang="en-US" altLang="ja-JP" smtClean="0"/>
              <a:pPr>
                <a:defRPr/>
              </a:pPr>
              <a:t>12</a:t>
            </a:fld>
            <a:endParaRPr lang="en-US" altLang="ja-JP" dirty="0"/>
          </a:p>
        </p:txBody>
      </p:sp>
    </p:spTree>
    <p:extLst>
      <p:ext uri="{BB962C8B-B14F-4D97-AF65-F5344CB8AC3E}">
        <p14:creationId xmlns:p14="http://schemas.microsoft.com/office/powerpoint/2010/main" val="16341753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812AD-0C0F-5C1F-A738-8E9FCEE20DA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E47FFE2-2749-5DAF-FB40-987B52A6951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9541FD2-4E3D-F69E-E7D6-1D6FB99ECA7F}"/>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DE6FEC49-883E-BD9A-D619-80D378F00125}"/>
              </a:ext>
            </a:extLst>
          </p:cNvPr>
          <p:cNvSpPr>
            <a:spLocks noGrp="1"/>
          </p:cNvSpPr>
          <p:nvPr>
            <p:ph type="sldNum" sz="quarter" idx="5"/>
          </p:nvPr>
        </p:nvSpPr>
        <p:spPr/>
        <p:txBody>
          <a:bodyPr/>
          <a:lstStyle/>
          <a:p>
            <a:pPr>
              <a:defRPr/>
            </a:pPr>
            <a:fld id="{6CB5B19B-2A7B-4820-A495-7EA32EFCEBE8}" type="slidenum">
              <a:rPr lang="en-US" altLang="ja-JP" smtClean="0"/>
              <a:pPr>
                <a:defRPr/>
              </a:pPr>
              <a:t>13</a:t>
            </a:fld>
            <a:endParaRPr lang="en-US" altLang="ja-JP" dirty="0"/>
          </a:p>
        </p:txBody>
      </p:sp>
    </p:spTree>
    <p:extLst>
      <p:ext uri="{BB962C8B-B14F-4D97-AF65-F5344CB8AC3E}">
        <p14:creationId xmlns:p14="http://schemas.microsoft.com/office/powerpoint/2010/main" val="211482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44D54-A148-01D9-9892-1A301098DCA2}"/>
            </a:ext>
          </a:extLst>
        </p:cNvPr>
        <p:cNvGrpSpPr/>
        <p:nvPr/>
      </p:nvGrpSpPr>
      <p:grpSpPr>
        <a:xfrm>
          <a:off x="0" y="0"/>
          <a:ext cx="0" cy="0"/>
          <a:chOff x="0" y="0"/>
          <a:chExt cx="0" cy="0"/>
        </a:xfrm>
      </p:grpSpPr>
      <p:sp>
        <p:nvSpPr>
          <p:cNvPr id="1269" name="Rectangle 7">
            <a:extLst>
              <a:ext uri="{FF2B5EF4-FFF2-40B4-BE49-F238E27FC236}">
                <a16:creationId xmlns:a16="http://schemas.microsoft.com/office/drawing/2014/main" id="{19CA33E3-8810-98A4-170D-C2F93C826B62}"/>
              </a:ext>
            </a:extLst>
          </p:cNvPr>
          <p:cNvSpPr>
            <a:spLocks noGrp="1" noChangeArrowheads="1"/>
          </p:cNvSpPr>
          <p:nvPr>
            <p:ph type="sldNum" sz="quarter" idx="5"/>
          </p:nvPr>
        </p:nvSpPr>
        <p:spPr>
          <a:noFill/>
          <a:ln/>
        </p:spPr>
        <p:txBody>
          <a:bodyPr/>
          <a:lstStyle>
            <a:lvl1pPr defTabSz="922195">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836" indent="-285706" defTabSz="922195">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2823" indent="-228565" defTabSz="922195">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9952" indent="-228565" defTabSz="922195">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081" indent="-228565" defTabSz="922195">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211" indent="-228565" defTabSz="92219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341" indent="-228565" defTabSz="92219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8469" indent="-228565" defTabSz="92219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5599" indent="-228565" defTabSz="92219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fontAlgn="base">
              <a:spcBef>
                <a:spcPct val="0"/>
              </a:spcBef>
              <a:spcAft>
                <a:spcPct val="0"/>
              </a:spcAft>
              <a:defRPr/>
            </a:pPr>
            <a:fld id="{2C1CD5F8-6ED2-4EDB-AE28-6812BB19CC1F}" type="slidenum">
              <a:rPr lang="en-US" altLang="ja-JP">
                <a:solidFill>
                  <a:srgbClr val="000000"/>
                </a:solidFill>
                <a:ea typeface="Meiryo UI" panose="020B0604030504040204" pitchFamily="50" charset="-128"/>
              </a:rPr>
              <a:pPr fontAlgn="base">
                <a:spcBef>
                  <a:spcPct val="0"/>
                </a:spcBef>
                <a:spcAft>
                  <a:spcPct val="0"/>
                </a:spcAft>
                <a:defRPr/>
              </a:pPr>
              <a:t>14</a:t>
            </a:fld>
            <a:endParaRPr lang="en-US" altLang="ja-JP" dirty="0">
              <a:solidFill>
                <a:srgbClr val="000000"/>
              </a:solidFill>
              <a:ea typeface="Meiryo UI" panose="020B0604030504040204" pitchFamily="50" charset="-128"/>
            </a:endParaRPr>
          </a:p>
        </p:txBody>
      </p:sp>
      <p:sp>
        <p:nvSpPr>
          <p:cNvPr id="1270" name="Rectangle 2">
            <a:extLst>
              <a:ext uri="{FF2B5EF4-FFF2-40B4-BE49-F238E27FC236}">
                <a16:creationId xmlns:a16="http://schemas.microsoft.com/office/drawing/2014/main" id="{742A713B-1F70-19B0-C906-28C6756F02AB}"/>
              </a:ext>
            </a:extLst>
          </p:cNvPr>
          <p:cNvSpPr>
            <a:spLocks noGrp="1" noRot="1" noChangeAspect="1" noChangeArrowheads="1" noTextEdit="1"/>
          </p:cNvSpPr>
          <p:nvPr>
            <p:ph type="sldImg"/>
          </p:nvPr>
        </p:nvSpPr>
        <p:spPr>
          <a:xfrm>
            <a:off x="917575" y="744538"/>
            <a:ext cx="4970463" cy="3727450"/>
          </a:xfrm>
          <a:ln/>
        </p:spPr>
      </p:sp>
      <p:sp>
        <p:nvSpPr>
          <p:cNvPr id="1271" name="Rectangle 3">
            <a:extLst>
              <a:ext uri="{FF2B5EF4-FFF2-40B4-BE49-F238E27FC236}">
                <a16:creationId xmlns:a16="http://schemas.microsoft.com/office/drawing/2014/main" id="{3E33289F-90F3-3E3E-8620-D60B3AAE224B}"/>
              </a:ext>
            </a:extLst>
          </p:cNvPr>
          <p:cNvSpPr>
            <a:spLocks noGrp="1" noChangeArrowheads="1"/>
          </p:cNvSpPr>
          <p:nvPr>
            <p:ph type="body" idx="1"/>
          </p:nvPr>
        </p:nvSpPr>
        <p:spPr>
          <a:noFill/>
          <a:ln/>
        </p:spPr>
        <p:txBody>
          <a:bodyPr/>
          <a:lstStyle/>
          <a:p>
            <a:pPr eaLnBrk="1" hangingPunct="1"/>
            <a:endParaRPr lang="ja-JP" altLang="ja-JP" dirty="0">
              <a:latin typeface="Arial" panose="020B0604020202020204" pitchFamily="34" charset="0"/>
            </a:endParaRPr>
          </a:p>
        </p:txBody>
      </p:sp>
    </p:spTree>
    <p:extLst>
      <p:ext uri="{BB962C8B-B14F-4D97-AF65-F5344CB8AC3E}">
        <p14:creationId xmlns:p14="http://schemas.microsoft.com/office/powerpoint/2010/main" val="969936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3" name="字幕 2">
            <a:extLst>
              <a:ext uri="{FF2B5EF4-FFF2-40B4-BE49-F238E27FC236}">
                <a16:creationId xmlns:a16="http://schemas.microsoft.com/office/drawing/2014/main" id="{EEF4DAD3-4663-488B-9897-F79CC0EDD5D1}"/>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kumimoji="1" lang="ja-JP" altLang="en-US"/>
              <a:t>マスター サブタイトルの書式設定</a:t>
            </a:r>
          </a:p>
        </p:txBody>
      </p:sp>
      <p:sp>
        <p:nvSpPr>
          <p:cNvPr id="10" name="タイトル 9">
            <a:extLst>
              <a:ext uri="{FF2B5EF4-FFF2-40B4-BE49-F238E27FC236}">
                <a16:creationId xmlns:a16="http://schemas.microsoft.com/office/drawing/2014/main" id="{BF3265CC-64EA-4FBD-812B-7E26F0F447D2}"/>
              </a:ext>
            </a:extLst>
          </p:cNvPr>
          <p:cNvSpPr>
            <a:spLocks noGrp="1"/>
          </p:cNvSpPr>
          <p:nvPr>
            <p:ph type="title"/>
          </p:nvPr>
        </p:nvSpPr>
        <p:spPr>
          <a:xfrm>
            <a:off x="628650" y="365129"/>
            <a:ext cx="7886700" cy="1325563"/>
          </a:xfrm>
          <a:prstGeom prst="rect">
            <a:avLst/>
          </a:prstGeom>
        </p:spPr>
        <p:txBody>
          <a:bodyPr/>
          <a:lstStyle/>
          <a:p>
            <a:r>
              <a:rPr kumimoji="1" lang="ja-JP" altLang="en-US"/>
              <a:t>マスター タイトルの書式設定</a:t>
            </a:r>
          </a:p>
        </p:txBody>
      </p:sp>
      <p:sp>
        <p:nvSpPr>
          <p:cNvPr id="26" name="日付プレースホルダー 25">
            <a:extLst>
              <a:ext uri="{FF2B5EF4-FFF2-40B4-BE49-F238E27FC236}">
                <a16:creationId xmlns:a16="http://schemas.microsoft.com/office/drawing/2014/main" id="{4E709661-5C52-4F57-BA63-B8DFC635682F}"/>
              </a:ext>
            </a:extLst>
          </p:cNvPr>
          <p:cNvSpPr>
            <a:spLocks noGrp="1"/>
          </p:cNvSpPr>
          <p:nvPr>
            <p:ph type="dt" sz="half" idx="10"/>
          </p:nvPr>
        </p:nvSpPr>
        <p:spPr>
          <a:xfrm>
            <a:off x="628650" y="6356354"/>
            <a:ext cx="2057400" cy="365125"/>
          </a:xfrm>
          <a:prstGeom prst="rect">
            <a:avLst/>
          </a:prstGeom>
        </p:spPr>
        <p:txBody>
          <a:bodyPr/>
          <a:lstStyle/>
          <a:p>
            <a:fld id="{12F18DD9-DDDF-4BF3-8698-65F1E9C61FC0}" type="datetime1">
              <a:rPr kumimoji="1" lang="ja-JP" altLang="en-US" smtClean="0"/>
              <a:t>2025/1/10</a:t>
            </a:fld>
            <a:endParaRPr kumimoji="1" lang="ja-JP" altLang="en-US"/>
          </a:p>
        </p:txBody>
      </p:sp>
      <p:sp>
        <p:nvSpPr>
          <p:cNvPr id="27" name="フッター プレースホルダー 26">
            <a:extLst>
              <a:ext uri="{FF2B5EF4-FFF2-40B4-BE49-F238E27FC236}">
                <a16:creationId xmlns:a16="http://schemas.microsoft.com/office/drawing/2014/main" id="{B58E7364-ED7D-404A-A051-3C101D38E8AD}"/>
              </a:ext>
            </a:extLst>
          </p:cNvPr>
          <p:cNvSpPr>
            <a:spLocks noGrp="1"/>
          </p:cNvSpPr>
          <p:nvPr>
            <p:ph type="ftr" sz="quarter" idx="11"/>
          </p:nvPr>
        </p:nvSpPr>
        <p:spPr>
          <a:xfrm>
            <a:off x="3028950" y="6356354"/>
            <a:ext cx="3086100" cy="365125"/>
          </a:xfrm>
          <a:prstGeom prst="rect">
            <a:avLst/>
          </a:prstGeom>
        </p:spPr>
        <p:txBody>
          <a:bodyPr/>
          <a:lstStyle/>
          <a:p>
            <a:endParaRPr kumimoji="1" lang="ja-JP" altLang="en-US"/>
          </a:p>
        </p:txBody>
      </p:sp>
      <p:sp>
        <p:nvSpPr>
          <p:cNvPr id="28" name="スライド番号プレースホルダー 27">
            <a:extLst>
              <a:ext uri="{FF2B5EF4-FFF2-40B4-BE49-F238E27FC236}">
                <a16:creationId xmlns:a16="http://schemas.microsoft.com/office/drawing/2014/main" id="{50636C8D-33D3-4FF8-89B9-F412A8B1EEC9}"/>
              </a:ext>
            </a:extLst>
          </p:cNvPr>
          <p:cNvSpPr>
            <a:spLocks noGrp="1"/>
          </p:cNvSpPr>
          <p:nvPr>
            <p:ph type="sldNum" sz="quarter" idx="12"/>
          </p:nvPr>
        </p:nvSpPr>
        <p:spPr/>
        <p:txBody>
          <a:bodyPr/>
          <a:lstStyle/>
          <a:p>
            <a:fld id="{2E6AC897-94A0-4C60-A66D-2BE529E95580}" type="slidenum">
              <a:rPr kumimoji="1" lang="ja-JP" altLang="en-US" smtClean="0"/>
              <a:t>‹#›</a:t>
            </a:fld>
            <a:endParaRPr kumimoji="1" lang="ja-JP" altLang="en-US"/>
          </a:p>
        </p:txBody>
      </p:sp>
    </p:spTree>
    <p:extLst>
      <p:ext uri="{BB962C8B-B14F-4D97-AF65-F5344CB8AC3E}">
        <p14:creationId xmlns:p14="http://schemas.microsoft.com/office/powerpoint/2010/main" val="1419786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5779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2CAA46D6-AAA7-457D-9BB3-3D73A32467C0}"/>
              </a:ext>
            </a:extLst>
          </p:cNvPr>
          <p:cNvSpPr>
            <a:spLocks noGrp="1"/>
          </p:cNvSpPr>
          <p:nvPr>
            <p:ph type="dt" sz="half" idx="10"/>
          </p:nvPr>
        </p:nvSpPr>
        <p:spPr/>
        <p:txBody>
          <a:bodyPr/>
          <a:lstStyle/>
          <a:p>
            <a:pPr>
              <a:defRPr/>
            </a:pPr>
            <a:endParaRPr lang="en-US" altLang="ja-JP"/>
          </a:p>
        </p:txBody>
      </p:sp>
      <p:sp>
        <p:nvSpPr>
          <p:cNvPr id="4" name="スライド番号プレースホルダー 3">
            <a:extLst>
              <a:ext uri="{FF2B5EF4-FFF2-40B4-BE49-F238E27FC236}">
                <a16:creationId xmlns:a16="http://schemas.microsoft.com/office/drawing/2014/main" id="{01492523-C0D6-4248-8D17-B6C8BD65AA7C}"/>
              </a:ext>
            </a:extLst>
          </p:cNvPr>
          <p:cNvSpPr>
            <a:spLocks noGrp="1"/>
          </p:cNvSpPr>
          <p:nvPr>
            <p:ph type="sldNum" sz="quarter" idx="12"/>
          </p:nvPr>
        </p:nvSpPr>
        <p:spPr>
          <a:xfrm>
            <a:off x="3419872" y="6570668"/>
            <a:ext cx="2304256" cy="365125"/>
          </a:xfrm>
        </p:spPr>
        <p:txBody>
          <a:bodyPr/>
          <a:lstStyle>
            <a:lvl1pPr algn="ctr">
              <a:defRPr sz="1400">
                <a:latin typeface="游ゴシック Medium" panose="020B0500000000000000" pitchFamily="50" charset="-128"/>
                <a:ea typeface="游ゴシック Medium" panose="020B0500000000000000" pitchFamily="50" charset="-128"/>
              </a:defRPr>
            </a:lvl1pPr>
          </a:lstStyle>
          <a:p>
            <a:pPr>
              <a:defRPr/>
            </a:pPr>
            <a:fld id="{0460C009-DD95-46D3-96ED-154D361585DE}" type="slidenum">
              <a:rPr lang="en-US" altLang="ja-JP" smtClean="0"/>
              <a:pPr>
                <a:defRPr/>
              </a:pPr>
              <a:t>‹#›</a:t>
            </a:fld>
            <a:r>
              <a:rPr lang="en-US" altLang="ja-JP"/>
              <a:t>/22</a:t>
            </a:r>
            <a:endParaRPr lang="en-US" altLang="ja-JP" dirty="0"/>
          </a:p>
        </p:txBody>
      </p:sp>
    </p:spTree>
    <p:extLst>
      <p:ext uri="{BB962C8B-B14F-4D97-AF65-F5344CB8AC3E}">
        <p14:creationId xmlns:p14="http://schemas.microsoft.com/office/powerpoint/2010/main" val="133702380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タイトルとコンテンツ">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kumimoji="1" lang="ja-JP" altLang="en-US" dirty="0"/>
          </a:p>
        </p:txBody>
      </p:sp>
      <p:sp>
        <p:nvSpPr>
          <p:cNvPr id="5" name="Footer Placeholder 4"/>
          <p:cNvSpPr>
            <a:spLocks noGrp="1"/>
          </p:cNvSpPr>
          <p:nvPr>
            <p:ph type="ftr" sz="quarter" idx="11"/>
          </p:nvPr>
        </p:nvSpPr>
        <p:spPr/>
        <p:txBody>
          <a:bodyPr/>
          <a:lstStyle/>
          <a:p>
            <a:endParaRPr kumimoji="1" lang="ja-JP" altLang="en-US" dirty="0"/>
          </a:p>
        </p:txBody>
      </p:sp>
    </p:spTree>
    <p:extLst>
      <p:ext uri="{BB962C8B-B14F-4D97-AF65-F5344CB8AC3E}">
        <p14:creationId xmlns:p14="http://schemas.microsoft.com/office/powerpoint/2010/main" val="266612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2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211FB58-ABE5-7040-8084-BE764E31C80C}" type="datetime1">
              <a:rPr kumimoji="1" lang="ja-JP" altLang="en-US" smtClean="0"/>
              <a:t>2025/1/10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4258C623-1C83-2245-915F-2BB097478763}" type="slidenum">
              <a:rPr kumimoji="1" lang="ja-JP" altLang="en-US" smtClean="0"/>
              <a:t>‹#›</a:t>
            </a:fld>
            <a:endParaRPr kumimoji="1" lang="ja-JP" altLang="en-US"/>
          </a:p>
        </p:txBody>
      </p:sp>
    </p:spTree>
    <p:extLst>
      <p:ext uri="{BB962C8B-B14F-4D97-AF65-F5344CB8AC3E}">
        <p14:creationId xmlns:p14="http://schemas.microsoft.com/office/powerpoint/2010/main" val="27575565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スライド番号プレースホルダー 5">
            <a:extLst>
              <a:ext uri="{FF2B5EF4-FFF2-40B4-BE49-F238E27FC236}">
                <a16:creationId xmlns:a16="http://schemas.microsoft.com/office/drawing/2014/main" id="{93CEA8E8-42FC-4B12-9673-1DE2E7967E56}"/>
              </a:ext>
            </a:extLst>
          </p:cNvPr>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6AC897-94A0-4C60-A66D-2BE529E95580}" type="slidenum">
              <a:rPr kumimoji="1" lang="ja-JP" altLang="en-US" smtClean="0"/>
              <a:t>‹#›</a:t>
            </a:fld>
            <a:endParaRPr kumimoji="1" lang="ja-JP" altLang="en-US"/>
          </a:p>
        </p:txBody>
      </p:sp>
      <p:sp>
        <p:nvSpPr>
          <p:cNvPr id="2" name="スライド番号プレースホルダー 4">
            <a:extLst>
              <a:ext uri="{FF2B5EF4-FFF2-40B4-BE49-F238E27FC236}">
                <a16:creationId xmlns:a16="http://schemas.microsoft.com/office/drawing/2014/main" id="{BA56ADAB-5CCF-AFD9-2C30-71DC1219EF53}"/>
              </a:ext>
            </a:extLst>
          </p:cNvPr>
          <p:cNvSpPr txBox="1">
            <a:spLocks/>
          </p:cNvSpPr>
          <p:nvPr userDrawn="1"/>
        </p:nvSpPr>
        <p:spPr>
          <a:xfrm>
            <a:off x="8291391" y="52386"/>
            <a:ext cx="804334" cy="625478"/>
          </a:xfrm>
          <a:prstGeom prst="rect">
            <a:avLst/>
          </a:prstGeom>
        </p:spPr>
        <p:txBody>
          <a:bodyPr vert="horz" lIns="0" tIns="0" rIns="0" bIns="0" rtlCol="0" anchor="t" anchorCtr="0"/>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kumimoji="1" lang="en-US" altLang="ja-JP" sz="900" dirty="0">
                <a:solidFill>
                  <a:schemeClr val="bg1">
                    <a:lumMod val="50000"/>
                  </a:schemeClr>
                </a:solidFill>
                <a:latin typeface="UD デジタル 教科書体 NK-R" panose="02020400000000000000" pitchFamily="18" charset="-128"/>
                <a:ea typeface="UD デジタル 教科書体 NK-R" panose="02020400000000000000" pitchFamily="18" charset="-128"/>
              </a:rPr>
              <a:t>【</a:t>
            </a:r>
            <a:r>
              <a:rPr kumimoji="1" lang="ja-JP" altLang="en-US" sz="900" dirty="0">
                <a:solidFill>
                  <a:schemeClr val="bg1">
                    <a:lumMod val="50000"/>
                  </a:schemeClr>
                </a:solidFill>
                <a:latin typeface="UD デジタル 教科書体 NK-R" panose="02020400000000000000" pitchFamily="18" charset="-128"/>
                <a:ea typeface="UD デジタル 教科書体 NK-R" panose="02020400000000000000" pitchFamily="18" charset="-128"/>
              </a:rPr>
              <a:t>スライド番号</a:t>
            </a:r>
            <a:r>
              <a:rPr kumimoji="1" lang="en-US" altLang="ja-JP" sz="900" dirty="0">
                <a:solidFill>
                  <a:schemeClr val="bg1">
                    <a:lumMod val="50000"/>
                  </a:schemeClr>
                </a:solidFill>
                <a:latin typeface="UD デジタル 教科書体 NK-R" panose="02020400000000000000" pitchFamily="18" charset="-128"/>
                <a:ea typeface="UD デジタル 教科書体 NK-R" panose="02020400000000000000" pitchFamily="18" charset="-128"/>
              </a:rPr>
              <a:t>】</a:t>
            </a:r>
            <a:r>
              <a:rPr kumimoji="1" lang="ja-JP" altLang="en-US" sz="900" dirty="0">
                <a:solidFill>
                  <a:schemeClr val="bg1">
                    <a:lumMod val="50000"/>
                  </a:schemeClr>
                </a:solidFill>
                <a:latin typeface="UD デジタル 教科書体 NK-R" panose="02020400000000000000" pitchFamily="18" charset="-128"/>
                <a:ea typeface="UD デジタル 教科書体 NK-R" panose="02020400000000000000" pitchFamily="18" charset="-128"/>
              </a:rPr>
              <a:t> </a:t>
            </a:r>
            <a:endParaRPr kumimoji="1" lang="en-US" altLang="ja-JP" sz="1100" dirty="0">
              <a:solidFill>
                <a:schemeClr val="bg1">
                  <a:lumMod val="50000"/>
                </a:schemeClr>
              </a:solidFill>
              <a:latin typeface="UD デジタル 教科書体 NK-R" panose="02020400000000000000" pitchFamily="18" charset="-128"/>
              <a:ea typeface="UD デジタル 教科書体 NK-R" panose="02020400000000000000" pitchFamily="18" charset="-128"/>
            </a:endParaRPr>
          </a:p>
          <a:p>
            <a:pPr algn="l"/>
            <a:r>
              <a:rPr kumimoji="1" lang="ja-JP" altLang="en-US" sz="1400" dirty="0">
                <a:solidFill>
                  <a:srgbClr val="FF0000"/>
                </a:solidFill>
                <a:latin typeface="UD デジタル 教科書体 NK-R" panose="02020400000000000000" pitchFamily="18" charset="-128"/>
                <a:ea typeface="UD デジタル 教科書体 NK-R" panose="02020400000000000000" pitchFamily="18" charset="-128"/>
              </a:rPr>
              <a:t>　</a:t>
            </a:r>
            <a:r>
              <a:rPr kumimoji="1" lang="ja-JP" altLang="en-US" sz="500" dirty="0">
                <a:solidFill>
                  <a:srgbClr val="FF0000"/>
                </a:solidFill>
                <a:latin typeface="UD デジタル 教科書体 NK-R" panose="02020400000000000000" pitchFamily="18" charset="-128"/>
                <a:ea typeface="UD デジタル 教科書体 NK-R" panose="02020400000000000000" pitchFamily="18" charset="-128"/>
              </a:rPr>
              <a:t>       </a:t>
            </a:r>
            <a:fld id="{2E6AC897-94A0-4C60-A66D-2BE529E95580}" type="slidenum">
              <a:rPr kumimoji="1" lang="ja-JP" altLang="en-US" sz="1200" smtClean="0">
                <a:solidFill>
                  <a:schemeClr val="bg1">
                    <a:lumMod val="50000"/>
                  </a:schemeClr>
                </a:solidFill>
                <a:latin typeface="UD デジタル 教科書体 NK-R" panose="02020400000000000000" pitchFamily="18" charset="-128"/>
                <a:ea typeface="UD デジタル 教科書体 NK-R" panose="02020400000000000000" pitchFamily="18" charset="-128"/>
              </a:rPr>
              <a:pPr algn="l"/>
              <a:t>‹#›</a:t>
            </a:fld>
            <a:r>
              <a:rPr kumimoji="1" lang="en-US" altLang="ja-JP" sz="1200" dirty="0">
                <a:solidFill>
                  <a:schemeClr val="bg1">
                    <a:lumMod val="50000"/>
                  </a:schemeClr>
                </a:solidFill>
                <a:latin typeface="UD デジタル 教科書体 NK-R" panose="02020400000000000000" pitchFamily="18" charset="-128"/>
                <a:ea typeface="UD デジタル 教科書体 NK-R" panose="02020400000000000000" pitchFamily="18" charset="-128"/>
              </a:rPr>
              <a:t>/42</a:t>
            </a:r>
            <a:endParaRPr kumimoji="1" lang="en-US" altLang="ja-JP" sz="1400" dirty="0">
              <a:solidFill>
                <a:schemeClr val="bg1">
                  <a:lumMod val="50000"/>
                </a:schemeClr>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110942411"/>
      </p:ext>
    </p:extLst>
  </p:cSld>
  <p:clrMap bg1="lt1" tx1="dk1" bg2="lt2" tx2="dk2" accent1="accent1" accent2="accent2" accent3="accent3" accent4="accent4" accent5="accent5" accent6="accent6" hlink="hlink" folHlink="folHlink"/>
  <p:sldLayoutIdLst>
    <p:sldLayoutId id="2147485769" r:id="rId1"/>
    <p:sldLayoutId id="2147485792" r:id="rId2"/>
    <p:sldLayoutId id="2147485793" r:id="rId3"/>
    <p:sldLayoutId id="2147485794" r:id="rId4"/>
    <p:sldLayoutId id="2147485795" r:id="rId5"/>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5.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5.jpg"/><Relationship Id="rId1" Type="http://schemas.openxmlformats.org/officeDocument/2006/relationships/slideLayout" Target="../slideLayouts/slideLayout3.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3.png"/><Relationship Id="rId3" Type="http://schemas.openxmlformats.org/officeDocument/2006/relationships/image" Target="../media/image50.png"/><Relationship Id="rId7" Type="http://schemas.openxmlformats.org/officeDocument/2006/relationships/image" Target="../media/image54.svg"/><Relationship Id="rId12" Type="http://schemas.openxmlformats.org/officeDocument/2006/relationships/image" Target="../media/image59.emf"/><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52.sv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62.emf"/><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64.jpeg"/></Relationships>
</file>

<file path=ppt/slides/_rels/slide28.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jpeg"/><Relationship Id="rId3" Type="http://schemas.openxmlformats.org/officeDocument/2006/relationships/image" Target="../media/image65.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notesSlide" Target="../notesSlides/notesSlide19.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7.png"/><Relationship Id="rId11" Type="http://schemas.openxmlformats.org/officeDocument/2006/relationships/image" Target="../media/image72.png"/><Relationship Id="rId5" Type="http://schemas.microsoft.com/office/2007/relationships/hdphoto" Target="../media/hdphoto1.wdp"/><Relationship Id="rId15" Type="http://schemas.openxmlformats.org/officeDocument/2006/relationships/image" Target="../media/image76.png"/><Relationship Id="rId10" Type="http://schemas.openxmlformats.org/officeDocument/2006/relationships/image" Target="../media/image71.png"/><Relationship Id="rId4" Type="http://schemas.openxmlformats.org/officeDocument/2006/relationships/image" Target="../media/image66.png"/><Relationship Id="rId9" Type="http://schemas.openxmlformats.org/officeDocument/2006/relationships/image" Target="../media/image70.png"/><Relationship Id="rId14" Type="http://schemas.openxmlformats.org/officeDocument/2006/relationships/image" Target="../media/image75.png"/></Relationships>
</file>

<file path=ppt/slides/_rels/slide29.xml.rels><?xml version="1.0" encoding="UTF-8" standalone="yes"?>
<Relationships xmlns="http://schemas.openxmlformats.org/package/2006/relationships"><Relationship Id="rId8" Type="http://schemas.openxmlformats.org/officeDocument/2006/relationships/image" Target="../media/image81.jpeg"/><Relationship Id="rId13" Type="http://schemas.openxmlformats.org/officeDocument/2006/relationships/image" Target="../media/image86.png"/><Relationship Id="rId3" Type="http://schemas.openxmlformats.org/officeDocument/2006/relationships/image" Target="../media/image77.png"/><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68.png"/><Relationship Id="rId9" Type="http://schemas.openxmlformats.org/officeDocument/2006/relationships/image" Target="../media/image82.png"/><Relationship Id="rId1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88.jpe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89.emf"/></Relationships>
</file>

<file path=ppt/slides/_rels/slide3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91.png"/></Relationships>
</file>

<file path=ppt/slides/_rels/slide3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93.emf"/><Relationship Id="rId4" Type="http://schemas.openxmlformats.org/officeDocument/2006/relationships/image" Target="../media/image92.png"/></Relationships>
</file>

<file path=ppt/slides/_rels/slide34.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png"/><Relationship Id="rId3" Type="http://schemas.openxmlformats.org/officeDocument/2006/relationships/image" Target="../media/image94.png"/><Relationship Id="rId7" Type="http://schemas.openxmlformats.org/officeDocument/2006/relationships/image" Target="../media/image98.png"/><Relationship Id="rId12" Type="http://schemas.openxmlformats.org/officeDocument/2006/relationships/image" Target="../media/image103.png"/><Relationship Id="rId17" Type="http://schemas.microsoft.com/office/2007/relationships/hdphoto" Target="../media/hdphoto2.wdp"/><Relationship Id="rId2" Type="http://schemas.openxmlformats.org/officeDocument/2006/relationships/notesSlide" Target="../notesSlides/notesSlide25.xml"/><Relationship Id="rId16" Type="http://schemas.openxmlformats.org/officeDocument/2006/relationships/image" Target="../media/image106.png"/><Relationship Id="rId1" Type="http://schemas.openxmlformats.org/officeDocument/2006/relationships/slideLayout" Target="../slideLayouts/slideLayout1.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5" Type="http://schemas.openxmlformats.org/officeDocument/2006/relationships/image" Target="../media/image3.pn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png"/><Relationship Id="rId14" Type="http://schemas.openxmlformats.org/officeDocument/2006/relationships/image" Target="../media/image105.png"/></Relationships>
</file>

<file path=ppt/slides/_rels/slide35.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68.png"/><Relationship Id="rId18" Type="http://schemas.openxmlformats.org/officeDocument/2006/relationships/image" Target="../media/image3.png"/><Relationship Id="rId3" Type="http://schemas.openxmlformats.org/officeDocument/2006/relationships/image" Target="../media/image77.png"/><Relationship Id="rId7" Type="http://schemas.openxmlformats.org/officeDocument/2006/relationships/image" Target="../media/image81.jpeg"/><Relationship Id="rId12" Type="http://schemas.openxmlformats.org/officeDocument/2006/relationships/image" Target="../media/image111.png"/><Relationship Id="rId17" Type="http://schemas.openxmlformats.org/officeDocument/2006/relationships/image" Target="../media/image115.png"/><Relationship Id="rId2" Type="http://schemas.openxmlformats.org/officeDocument/2006/relationships/notesSlide" Target="../notesSlides/notesSlide26.xml"/><Relationship Id="rId16" Type="http://schemas.openxmlformats.org/officeDocument/2006/relationships/image" Target="../media/image114.png"/><Relationship Id="rId1" Type="http://schemas.openxmlformats.org/officeDocument/2006/relationships/slideLayout" Target="../slideLayouts/slideLayout1.xml"/><Relationship Id="rId6" Type="http://schemas.openxmlformats.org/officeDocument/2006/relationships/image" Target="../media/image80.png"/><Relationship Id="rId11" Type="http://schemas.openxmlformats.org/officeDocument/2006/relationships/image" Target="../media/image70.png"/><Relationship Id="rId5" Type="http://schemas.openxmlformats.org/officeDocument/2006/relationships/image" Target="../media/image108.png"/><Relationship Id="rId15" Type="http://schemas.openxmlformats.org/officeDocument/2006/relationships/image" Target="../media/image113.png"/><Relationship Id="rId10" Type="http://schemas.openxmlformats.org/officeDocument/2006/relationships/image" Target="../media/image69.png"/><Relationship Id="rId4" Type="http://schemas.openxmlformats.org/officeDocument/2006/relationships/image" Target="../media/image107.png"/><Relationship Id="rId9" Type="http://schemas.openxmlformats.org/officeDocument/2006/relationships/image" Target="../media/image110.jpeg"/><Relationship Id="rId14" Type="http://schemas.openxmlformats.org/officeDocument/2006/relationships/image" Target="../media/image112.png"/></Relationships>
</file>

<file path=ppt/slides/_rels/slide36.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117.jpeg"/><Relationship Id="rId7" Type="http://schemas.openxmlformats.org/officeDocument/2006/relationships/image" Target="../media/image121.jpeg"/><Relationship Id="rId12"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20.jpeg"/><Relationship Id="rId11" Type="http://schemas.openxmlformats.org/officeDocument/2006/relationships/image" Target="../media/image125.jpeg"/><Relationship Id="rId5" Type="http://schemas.openxmlformats.org/officeDocument/2006/relationships/image" Target="../media/image119.jpeg"/><Relationship Id="rId10" Type="http://schemas.openxmlformats.org/officeDocument/2006/relationships/image" Target="../media/image124.emf"/><Relationship Id="rId4" Type="http://schemas.openxmlformats.org/officeDocument/2006/relationships/image" Target="../media/image118.jpeg"/><Relationship Id="rId9" Type="http://schemas.openxmlformats.org/officeDocument/2006/relationships/image" Target="../media/image123.jpeg"/></Relationships>
</file>

<file path=ppt/slides/_rels/slide3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128.png"/><Relationship Id="rId5" Type="http://schemas.openxmlformats.org/officeDocument/2006/relationships/image" Target="../media/image3.png"/><Relationship Id="rId4" Type="http://schemas.openxmlformats.org/officeDocument/2006/relationships/image" Target="../media/image127.png"/></Relationships>
</file>

<file path=ppt/slides/_rels/slide3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91.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hyperlink" Target="https://www.ajha.or.jp/voice/arikata/2021/02.html" TargetMode="External"/></Relationships>
</file>

<file path=ppt/slides/_rels/slide40.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9.png"/><Relationship Id="rId7" Type="http://schemas.openxmlformats.org/officeDocument/2006/relationships/image" Target="../media/image370.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customXml" Target="../ink/ink1.xml"/><Relationship Id="rId4" Type="http://schemas.openxmlformats.org/officeDocument/2006/relationships/image" Target="../media/image130.png"/><Relationship Id="rId9"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33.jpe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3" Type="http://schemas.openxmlformats.org/officeDocument/2006/relationships/chart" Target="../charts/chart3.xml"/><Relationship Id="rId7" Type="http://schemas.openxmlformats.org/officeDocument/2006/relationships/image" Target="../media/image8.svg"/><Relationship Id="rId12" Type="http://schemas.openxmlformats.org/officeDocument/2006/relationships/image" Target="../media/image3.png"/><Relationship Id="rId2" Type="http://schemas.openxmlformats.org/officeDocument/2006/relationships/chart" Target="../charts/chart2.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chart" Target="../charts/chart4.xml"/><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svg"/><Relationship Id="rId14" Type="http://schemas.openxmlformats.org/officeDocument/2006/relationships/image" Target="../media/image14.sv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61C473C3-6C80-07B7-BAB9-5DC8454DA95C}"/>
              </a:ext>
            </a:extLst>
          </p:cNvPr>
          <p:cNvSpPr/>
          <p:nvPr/>
        </p:nvSpPr>
        <p:spPr>
          <a:xfrm>
            <a:off x="-4227" y="6681621"/>
            <a:ext cx="9148228" cy="1763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3" name="正方形/長方形 112">
            <a:extLst>
              <a:ext uri="{FF2B5EF4-FFF2-40B4-BE49-F238E27FC236}">
                <a16:creationId xmlns:a16="http://schemas.microsoft.com/office/drawing/2014/main" id="{250138F6-2DB5-438F-9151-F6E592DE2981}"/>
              </a:ext>
            </a:extLst>
          </p:cNvPr>
          <p:cNvSpPr/>
          <p:nvPr/>
        </p:nvSpPr>
        <p:spPr>
          <a:xfrm>
            <a:off x="-4228" y="3169911"/>
            <a:ext cx="9144000" cy="85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4" name="直線コネクタ 113">
            <a:extLst>
              <a:ext uri="{FF2B5EF4-FFF2-40B4-BE49-F238E27FC236}">
                <a16:creationId xmlns:a16="http://schemas.microsoft.com/office/drawing/2014/main" id="{FEFAF2FD-8185-4A9E-802A-14B31EF0468F}"/>
              </a:ext>
            </a:extLst>
          </p:cNvPr>
          <p:cNvCxnSpPr/>
          <p:nvPr/>
        </p:nvCxnSpPr>
        <p:spPr>
          <a:xfrm>
            <a:off x="-7585" y="3126127"/>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051" name="図 12" descr="N:\総務課行政関係フォルダー\マスコットキャラクター\一穂さん定型パターン\ジャンプ（黒）.gif">
            <a:extLst>
              <a:ext uri="{FF2B5EF4-FFF2-40B4-BE49-F238E27FC236}">
                <a16:creationId xmlns:a16="http://schemas.microsoft.com/office/drawing/2014/main" id="{D4599BA6-7045-4704-B110-4039F7BF488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24565" y="6068003"/>
            <a:ext cx="437635" cy="686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図 13" descr="N:\総務課行政関係フォルダー\マスコットキャラクター\一穂さん定型パターン\ジャンプ（赤）.gif">
            <a:extLst>
              <a:ext uri="{FF2B5EF4-FFF2-40B4-BE49-F238E27FC236}">
                <a16:creationId xmlns:a16="http://schemas.microsoft.com/office/drawing/2014/main" id="{5F4597AF-358C-4AC9-BC11-3B5077F3F8B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657239" y="6083119"/>
            <a:ext cx="441192" cy="686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2">
            <a:extLst>
              <a:ext uri="{FF2B5EF4-FFF2-40B4-BE49-F238E27FC236}">
                <a16:creationId xmlns:a16="http://schemas.microsoft.com/office/drawing/2014/main" id="{F9599848-7EF5-6D5E-7D1E-11BEADDFCC12}"/>
              </a:ext>
            </a:extLst>
          </p:cNvPr>
          <p:cNvSpPr/>
          <p:nvPr/>
        </p:nvSpPr>
        <p:spPr>
          <a:xfrm>
            <a:off x="2" y="5487278"/>
            <a:ext cx="9098431" cy="934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2000" dirty="0">
                <a:solidFill>
                  <a:schemeClr val="tx1"/>
                </a:solidFill>
                <a:latin typeface="UD デジタル 教科書体 NK-B" panose="02020700000000000000" pitchFamily="18" charset="-128"/>
                <a:ea typeface="UD デジタル 教科書体 NK-B" panose="02020700000000000000" pitchFamily="18" charset="-128"/>
              </a:rPr>
              <a:t>地方独立行政法人山形県・酒田市病院機構　日本海総合病院</a:t>
            </a:r>
            <a:endParaRPr kumimoji="1" lang="en-US" altLang="ja-JP" sz="2000" dirty="0">
              <a:solidFill>
                <a:schemeClr val="tx1"/>
              </a:solidFill>
              <a:latin typeface="UD デジタル 教科書体 NK-B" panose="02020700000000000000" pitchFamily="18" charset="-128"/>
              <a:ea typeface="UD デジタル 教科書体 NK-B" panose="02020700000000000000" pitchFamily="18" charset="-128"/>
            </a:endParaRPr>
          </a:p>
          <a:p>
            <a:pPr algn="ctr"/>
            <a:r>
              <a:rPr kumimoji="1" lang="ja-JP" altLang="en-US" sz="2000" dirty="0">
                <a:solidFill>
                  <a:schemeClr val="tx1"/>
                </a:solidFill>
                <a:latin typeface="UD デジタル 教科書体 NK-B" panose="02020700000000000000" pitchFamily="18" charset="-128"/>
                <a:ea typeface="UD デジタル 教科書体 NK-B" panose="02020700000000000000" pitchFamily="18" charset="-128"/>
              </a:rPr>
              <a:t>病院改革推進室　岡部　幸大</a:t>
            </a:r>
            <a:endParaRPr kumimoji="1" lang="en-US" altLang="ja-JP" sz="2000" dirty="0">
              <a:solidFill>
                <a:schemeClr val="tx1"/>
              </a:solidFill>
              <a:latin typeface="UD デジタル 教科書体 NK-B" panose="02020700000000000000" pitchFamily="18" charset="-128"/>
              <a:ea typeface="UD デジタル 教科書体 NK-B" panose="02020700000000000000" pitchFamily="18" charset="-128"/>
            </a:endParaRPr>
          </a:p>
        </p:txBody>
      </p:sp>
      <p:pic>
        <p:nvPicPr>
          <p:cNvPr id="2" name="図 1">
            <a:extLst>
              <a:ext uri="{FF2B5EF4-FFF2-40B4-BE49-F238E27FC236}">
                <a16:creationId xmlns:a16="http://schemas.microsoft.com/office/drawing/2014/main" id="{5B34063E-3795-2B52-0A0D-8CB0C27D3D8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419" y="57546"/>
            <a:ext cx="649087" cy="700171"/>
          </a:xfrm>
          <a:prstGeom prst="rect">
            <a:avLst/>
          </a:prstGeom>
        </p:spPr>
      </p:pic>
      <p:sp>
        <p:nvSpPr>
          <p:cNvPr id="7" name="正方形/長方形 6">
            <a:extLst>
              <a:ext uri="{FF2B5EF4-FFF2-40B4-BE49-F238E27FC236}">
                <a16:creationId xmlns:a16="http://schemas.microsoft.com/office/drawing/2014/main" id="{B4C1BFD9-6BFA-4090-DDA9-586125C147D1}"/>
              </a:ext>
            </a:extLst>
          </p:cNvPr>
          <p:cNvSpPr/>
          <p:nvPr/>
        </p:nvSpPr>
        <p:spPr>
          <a:xfrm>
            <a:off x="72891" y="2239622"/>
            <a:ext cx="9005383" cy="8698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4400" dirty="0">
                <a:solidFill>
                  <a:schemeClr val="tx1"/>
                </a:solidFill>
                <a:latin typeface="UD デジタル 教科書体 NK-B" panose="02020700000000000000" pitchFamily="18" charset="-128"/>
                <a:ea typeface="UD デジタル 教科書体 NK-B" panose="02020700000000000000" pitchFamily="18" charset="-128"/>
              </a:rPr>
              <a:t>在宅医療をささえる地域医療</a:t>
            </a:r>
          </a:p>
        </p:txBody>
      </p:sp>
      <p:sp>
        <p:nvSpPr>
          <p:cNvPr id="4" name="正方形/長方形 3">
            <a:extLst>
              <a:ext uri="{FF2B5EF4-FFF2-40B4-BE49-F238E27FC236}">
                <a16:creationId xmlns:a16="http://schemas.microsoft.com/office/drawing/2014/main" id="{85862143-C1BB-11BA-5AED-2A5E81969B7D}"/>
              </a:ext>
            </a:extLst>
          </p:cNvPr>
          <p:cNvSpPr/>
          <p:nvPr/>
        </p:nvSpPr>
        <p:spPr>
          <a:xfrm>
            <a:off x="181538" y="3136779"/>
            <a:ext cx="8688163" cy="1480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2800" dirty="0">
                <a:solidFill>
                  <a:schemeClr val="tx1"/>
                </a:solidFill>
                <a:latin typeface="UD デジタル 教科書体 NK-B" panose="02020700000000000000" pitchFamily="18" charset="-128"/>
                <a:ea typeface="UD デジタル 教科書体 NK-B" panose="02020700000000000000" pitchFamily="18" charset="-128"/>
              </a:rPr>
              <a:t>山形県酒田市におけるＩＣＴを活用した</a:t>
            </a:r>
            <a:endParaRPr kumimoji="1" lang="en-US" altLang="ja-JP" sz="2800" dirty="0">
              <a:solidFill>
                <a:schemeClr val="tx1"/>
              </a:solidFill>
              <a:latin typeface="UD デジタル 教科書体 NK-B" panose="02020700000000000000" pitchFamily="18" charset="-128"/>
              <a:ea typeface="UD デジタル 教科書体 NK-B" panose="02020700000000000000" pitchFamily="18" charset="-128"/>
            </a:endParaRPr>
          </a:p>
          <a:p>
            <a:pPr algn="ctr"/>
            <a:r>
              <a:rPr kumimoji="1" lang="ja-JP" altLang="en-US" sz="2800" dirty="0">
                <a:solidFill>
                  <a:schemeClr val="tx1"/>
                </a:solidFill>
                <a:latin typeface="UD デジタル 教科書体 NK-B" panose="02020700000000000000" pitchFamily="18" charset="-128"/>
                <a:ea typeface="UD デジタル 教科書体 NK-B" panose="02020700000000000000" pitchFamily="18" charset="-128"/>
              </a:rPr>
              <a:t>「医療・介護連携」と「医療ＭａａＳ」について</a:t>
            </a:r>
          </a:p>
        </p:txBody>
      </p:sp>
    </p:spTree>
    <p:extLst>
      <p:ext uri="{BB962C8B-B14F-4D97-AF65-F5344CB8AC3E}">
        <p14:creationId xmlns:p14="http://schemas.microsoft.com/office/powerpoint/2010/main" val="39289407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B6E5D-1954-3689-CF48-40B94013E6D1}"/>
            </a:ext>
          </a:extLst>
        </p:cNvPr>
        <p:cNvGrpSpPr/>
        <p:nvPr/>
      </p:nvGrpSpPr>
      <p:grpSpPr>
        <a:xfrm>
          <a:off x="0" y="0"/>
          <a:ext cx="0" cy="0"/>
          <a:chOff x="0" y="0"/>
          <a:chExt cx="0" cy="0"/>
        </a:xfrm>
      </p:grpSpPr>
      <p:sp>
        <p:nvSpPr>
          <p:cNvPr id="2" name="楕円 1">
            <a:extLst>
              <a:ext uri="{FF2B5EF4-FFF2-40B4-BE49-F238E27FC236}">
                <a16:creationId xmlns:a16="http://schemas.microsoft.com/office/drawing/2014/main" id="{62ED8871-2B34-5F09-B95F-E4FC9AE83218}"/>
              </a:ext>
            </a:extLst>
          </p:cNvPr>
          <p:cNvSpPr/>
          <p:nvPr/>
        </p:nvSpPr>
        <p:spPr>
          <a:xfrm>
            <a:off x="18419" y="4352292"/>
            <a:ext cx="4959604" cy="1281824"/>
          </a:xfrm>
          <a:prstGeom prst="ellipse">
            <a:avLst/>
          </a:prstGeom>
          <a:solidFill>
            <a:schemeClr val="bg1"/>
          </a:solidFill>
          <a:ln>
            <a:noFill/>
          </a:ln>
          <a:effectLst>
            <a:outerShdw blurRad="63500" dist="1270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ja-JP" altLang="en-US" dirty="0"/>
          </a:p>
        </p:txBody>
      </p:sp>
      <p:sp>
        <p:nvSpPr>
          <p:cNvPr id="24" name="楕円 23">
            <a:extLst>
              <a:ext uri="{FF2B5EF4-FFF2-40B4-BE49-F238E27FC236}">
                <a16:creationId xmlns:a16="http://schemas.microsoft.com/office/drawing/2014/main" id="{C5A6AAEA-488C-F112-FE4C-12927D785E72}"/>
              </a:ext>
            </a:extLst>
          </p:cNvPr>
          <p:cNvSpPr/>
          <p:nvPr/>
        </p:nvSpPr>
        <p:spPr>
          <a:xfrm>
            <a:off x="3411919" y="3893557"/>
            <a:ext cx="1260000" cy="1260000"/>
          </a:xfrm>
          <a:prstGeom prst="ellipse">
            <a:avLst/>
          </a:prstGeom>
          <a:gradFill flip="none" rotWithShape="1">
            <a:gsLst>
              <a:gs pos="0">
                <a:schemeClr val="bg1">
                  <a:alpha val="50000"/>
                </a:schemeClr>
              </a:gs>
              <a:gs pos="71000">
                <a:schemeClr val="accent2">
                  <a:lumMod val="20000"/>
                  <a:lumOff val="80000"/>
                </a:schemeClr>
              </a:gs>
              <a:gs pos="100000">
                <a:schemeClr val="accent2">
                  <a:lumMod val="40000"/>
                  <a:lumOff val="6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ja-JP" altLang="en-US" dirty="0"/>
          </a:p>
        </p:txBody>
      </p:sp>
      <p:sp>
        <p:nvSpPr>
          <p:cNvPr id="23" name="楕円 22">
            <a:extLst>
              <a:ext uri="{FF2B5EF4-FFF2-40B4-BE49-F238E27FC236}">
                <a16:creationId xmlns:a16="http://schemas.microsoft.com/office/drawing/2014/main" id="{DCBB62D2-EAA9-6DC0-026B-A5669A23A1E9}"/>
              </a:ext>
            </a:extLst>
          </p:cNvPr>
          <p:cNvSpPr/>
          <p:nvPr/>
        </p:nvSpPr>
        <p:spPr>
          <a:xfrm>
            <a:off x="1892431" y="3901279"/>
            <a:ext cx="1260000" cy="1260000"/>
          </a:xfrm>
          <a:prstGeom prst="ellipse">
            <a:avLst/>
          </a:prstGeom>
          <a:gradFill flip="none" rotWithShape="1">
            <a:gsLst>
              <a:gs pos="0">
                <a:schemeClr val="bg1"/>
              </a:gs>
              <a:gs pos="71000">
                <a:schemeClr val="accent4">
                  <a:lumMod val="20000"/>
                  <a:lumOff val="80000"/>
                </a:schemeClr>
              </a:gs>
              <a:gs pos="100000">
                <a:schemeClr val="accent4">
                  <a:lumMod val="40000"/>
                  <a:lumOff val="6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ja-JP" altLang="en-US" dirty="0"/>
          </a:p>
        </p:txBody>
      </p:sp>
      <p:sp>
        <p:nvSpPr>
          <p:cNvPr id="16" name="楕円 15">
            <a:extLst>
              <a:ext uri="{FF2B5EF4-FFF2-40B4-BE49-F238E27FC236}">
                <a16:creationId xmlns:a16="http://schemas.microsoft.com/office/drawing/2014/main" id="{549A1642-00E2-DD59-469C-8329A86A711B}"/>
              </a:ext>
            </a:extLst>
          </p:cNvPr>
          <p:cNvSpPr/>
          <p:nvPr/>
        </p:nvSpPr>
        <p:spPr>
          <a:xfrm>
            <a:off x="334027" y="3840709"/>
            <a:ext cx="1260000" cy="1260000"/>
          </a:xfrm>
          <a:prstGeom prst="ellipse">
            <a:avLst/>
          </a:prstGeom>
          <a:gradFill flip="none" rotWithShape="1">
            <a:gsLst>
              <a:gs pos="0">
                <a:schemeClr val="bg1"/>
              </a:gs>
              <a:gs pos="71000">
                <a:srgbClr val="CCFFCC"/>
              </a:gs>
              <a:gs pos="100000">
                <a:srgbClr val="CCFFCC"/>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ja-JP" altLang="en-US" dirty="0"/>
          </a:p>
        </p:txBody>
      </p:sp>
      <p:sp>
        <p:nvSpPr>
          <p:cNvPr id="31" name="矢印: 右 30">
            <a:extLst>
              <a:ext uri="{FF2B5EF4-FFF2-40B4-BE49-F238E27FC236}">
                <a16:creationId xmlns:a16="http://schemas.microsoft.com/office/drawing/2014/main" id="{39A97B5A-5AC7-8829-BCB7-D2B148699D9E}"/>
              </a:ext>
            </a:extLst>
          </p:cNvPr>
          <p:cNvSpPr/>
          <p:nvPr/>
        </p:nvSpPr>
        <p:spPr>
          <a:xfrm flipH="1">
            <a:off x="3532242" y="2008520"/>
            <a:ext cx="968221" cy="775940"/>
          </a:xfrm>
          <a:prstGeom prst="rightArrow">
            <a:avLst>
              <a:gd name="adj1" fmla="val 50000"/>
              <a:gd name="adj2" fmla="val 61777"/>
            </a:avLst>
          </a:prstGeom>
          <a:solidFill>
            <a:schemeClr val="accent4">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図 25" descr="ダイアグラム&#10;&#10;中程度の精度で自動的に生成された説明">
            <a:extLst>
              <a:ext uri="{FF2B5EF4-FFF2-40B4-BE49-F238E27FC236}">
                <a16:creationId xmlns:a16="http://schemas.microsoft.com/office/drawing/2014/main" id="{4E714A0D-2AB6-6029-0BC1-7BFB93C421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7738" y="1480540"/>
            <a:ext cx="3053849" cy="2216053"/>
          </a:xfrm>
          <a:prstGeom prst="rect">
            <a:avLst/>
          </a:prstGeom>
        </p:spPr>
      </p:pic>
      <p:sp>
        <p:nvSpPr>
          <p:cNvPr id="28" name="矢印: 右 27">
            <a:extLst>
              <a:ext uri="{FF2B5EF4-FFF2-40B4-BE49-F238E27FC236}">
                <a16:creationId xmlns:a16="http://schemas.microsoft.com/office/drawing/2014/main" id="{AA6B6A6D-7648-566F-9E34-A4FF0387B189}"/>
              </a:ext>
            </a:extLst>
          </p:cNvPr>
          <p:cNvSpPr/>
          <p:nvPr/>
        </p:nvSpPr>
        <p:spPr>
          <a:xfrm>
            <a:off x="4500463" y="2006306"/>
            <a:ext cx="1008000" cy="775940"/>
          </a:xfrm>
          <a:prstGeom prst="rightArrow">
            <a:avLst>
              <a:gd name="adj1" fmla="val 50000"/>
              <a:gd name="adj2" fmla="val 61777"/>
            </a:avLst>
          </a:prstGeom>
          <a:solidFill>
            <a:srgbClr val="66CCFF">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9" name="図 28" descr="正方形 が含まれている画像&#10;&#10;自動的に生成された説明">
            <a:extLst>
              <a:ext uri="{FF2B5EF4-FFF2-40B4-BE49-F238E27FC236}">
                <a16:creationId xmlns:a16="http://schemas.microsoft.com/office/drawing/2014/main" id="{5B8F9C06-DC19-4722-4944-68E2BD4844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280" y="1133617"/>
            <a:ext cx="3533935" cy="2039647"/>
          </a:xfrm>
          <a:prstGeom prst="rect">
            <a:avLst/>
          </a:prstGeom>
        </p:spPr>
      </p:pic>
      <p:sp>
        <p:nvSpPr>
          <p:cNvPr id="17" name="正方形/長方形 16">
            <a:extLst>
              <a:ext uri="{FF2B5EF4-FFF2-40B4-BE49-F238E27FC236}">
                <a16:creationId xmlns:a16="http://schemas.microsoft.com/office/drawing/2014/main" id="{06A1BCA7-9E8B-0C83-667B-24B51A8D26F3}"/>
              </a:ext>
            </a:extLst>
          </p:cNvPr>
          <p:cNvSpPr/>
          <p:nvPr/>
        </p:nvSpPr>
        <p:spPr>
          <a:xfrm>
            <a:off x="752914" y="3261545"/>
            <a:ext cx="2400421" cy="435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ja-JP" altLang="en-US" sz="2000" b="1" dirty="0">
                <a:solidFill>
                  <a:schemeClr val="tx1"/>
                </a:solidFill>
                <a:latin typeface="UD デジタル 教科書体 NK-B" panose="02020700000000000000" pitchFamily="18" charset="-128"/>
                <a:ea typeface="UD デジタル 教科書体 NK-B" panose="02020700000000000000" pitchFamily="18" charset="-128"/>
              </a:rPr>
              <a:t>　</a:t>
            </a:r>
            <a:r>
              <a:rPr lang="en-US" altLang="ja-JP" sz="2000" b="1" dirty="0">
                <a:solidFill>
                  <a:schemeClr val="tx1"/>
                </a:solidFill>
                <a:latin typeface="UD デジタル 教科書体 NK-B" panose="02020700000000000000" pitchFamily="18" charset="-128"/>
                <a:ea typeface="UD デジタル 教科書体 NK-B" panose="02020700000000000000" pitchFamily="18" charset="-128"/>
              </a:rPr>
              <a:t>【 </a:t>
            </a:r>
            <a:r>
              <a:rPr lang="ja-JP" altLang="en-US" sz="2000" b="1" dirty="0">
                <a:solidFill>
                  <a:schemeClr val="tx1"/>
                </a:solidFill>
                <a:latin typeface="UD デジタル 教科書体 NK-B" panose="02020700000000000000" pitchFamily="18" charset="-128"/>
                <a:ea typeface="UD デジタル 教科書体 NK-B" panose="02020700000000000000" pitchFamily="18" charset="-128"/>
              </a:rPr>
              <a:t>病院 </a:t>
            </a:r>
            <a:r>
              <a:rPr lang="en-US" altLang="ja-JP" sz="2000" b="1" dirty="0">
                <a:solidFill>
                  <a:schemeClr val="tx1"/>
                </a:solidFill>
                <a:latin typeface="UD デジタル 教科書体 NK-B" panose="02020700000000000000" pitchFamily="18" charset="-128"/>
                <a:ea typeface="UD デジタル 教科書体 NK-B" panose="02020700000000000000" pitchFamily="18" charset="-128"/>
              </a:rPr>
              <a:t>】</a:t>
            </a:r>
            <a:endParaRPr lang="en-US" altLang="ja-JP" b="1"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18" name="正方形/長方形 17">
            <a:extLst>
              <a:ext uri="{FF2B5EF4-FFF2-40B4-BE49-F238E27FC236}">
                <a16:creationId xmlns:a16="http://schemas.microsoft.com/office/drawing/2014/main" id="{31310FE0-3355-5E25-D3BE-F164B4B35278}"/>
              </a:ext>
            </a:extLst>
          </p:cNvPr>
          <p:cNvSpPr/>
          <p:nvPr/>
        </p:nvSpPr>
        <p:spPr>
          <a:xfrm>
            <a:off x="5244563" y="3261545"/>
            <a:ext cx="3146523" cy="435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ja-JP" altLang="en-US" sz="2000" b="1" dirty="0">
                <a:solidFill>
                  <a:schemeClr val="tx1"/>
                </a:solidFill>
                <a:latin typeface="UD デジタル 教科書体 NK-B" panose="02020700000000000000" pitchFamily="18" charset="-128"/>
                <a:ea typeface="UD デジタル 教科書体 NK-B" panose="02020700000000000000" pitchFamily="18" charset="-128"/>
              </a:rPr>
              <a:t>　</a:t>
            </a:r>
            <a:r>
              <a:rPr lang="en-US" altLang="ja-JP" sz="2000" b="1" dirty="0">
                <a:solidFill>
                  <a:schemeClr val="tx1"/>
                </a:solidFill>
                <a:latin typeface="UD デジタル 教科書体 NK-B" panose="02020700000000000000" pitchFamily="18" charset="-128"/>
                <a:ea typeface="UD デジタル 教科書体 NK-B" panose="02020700000000000000" pitchFamily="18" charset="-128"/>
              </a:rPr>
              <a:t>【 </a:t>
            </a:r>
            <a:r>
              <a:rPr lang="ja-JP" altLang="en-US" sz="2000" b="1" dirty="0">
                <a:solidFill>
                  <a:schemeClr val="tx1"/>
                </a:solidFill>
                <a:latin typeface="UD デジタル 教科書体 NK-B" panose="02020700000000000000" pitchFamily="18" charset="-128"/>
                <a:ea typeface="UD デジタル 教科書体 NK-B" panose="02020700000000000000" pitchFamily="18" charset="-128"/>
              </a:rPr>
              <a:t>介護事業所など </a:t>
            </a:r>
            <a:r>
              <a:rPr lang="en-US" altLang="ja-JP" sz="2000" b="1" dirty="0">
                <a:solidFill>
                  <a:schemeClr val="tx1"/>
                </a:solidFill>
                <a:latin typeface="UD デジタル 教科書体 NK-B" panose="02020700000000000000" pitchFamily="18" charset="-128"/>
                <a:ea typeface="UD デジタル 教科書体 NK-B" panose="02020700000000000000" pitchFamily="18" charset="-128"/>
              </a:rPr>
              <a:t>】</a:t>
            </a:r>
            <a:endParaRPr lang="en-US" altLang="ja-JP" b="1" dirty="0">
              <a:solidFill>
                <a:schemeClr val="tx1"/>
              </a:solidFill>
              <a:latin typeface="UD デジタル 教科書体 NK-B" panose="02020700000000000000" pitchFamily="18" charset="-128"/>
              <a:ea typeface="UD デジタル 教科書体 NK-B" panose="02020700000000000000" pitchFamily="18" charset="-128"/>
            </a:endParaRPr>
          </a:p>
        </p:txBody>
      </p:sp>
      <p:pic>
        <p:nvPicPr>
          <p:cNvPr id="1026" name="Picture 2" descr="ファックス・ファクシミリのイラスト">
            <a:extLst>
              <a:ext uri="{FF2B5EF4-FFF2-40B4-BE49-F238E27FC236}">
                <a16:creationId xmlns:a16="http://schemas.microsoft.com/office/drawing/2014/main" id="{7FEF570D-1C7D-9017-996C-790EFF18E7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111587" y="3973513"/>
            <a:ext cx="762000" cy="7356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電話の親機のイラスト">
            <a:extLst>
              <a:ext uri="{FF2B5EF4-FFF2-40B4-BE49-F238E27FC236}">
                <a16:creationId xmlns:a16="http://schemas.microsoft.com/office/drawing/2014/main" id="{D3A22484-9EFC-038F-67DA-D9658659D2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530" y="3907845"/>
            <a:ext cx="855773" cy="764672"/>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90">
            <a:extLst>
              <a:ext uri="{FF2B5EF4-FFF2-40B4-BE49-F238E27FC236}">
                <a16:creationId xmlns:a16="http://schemas.microsoft.com/office/drawing/2014/main" id="{4E60F735-2FED-014C-8EBF-9563D257C108}"/>
              </a:ext>
            </a:extLst>
          </p:cNvPr>
          <p:cNvSpPr txBox="1"/>
          <p:nvPr/>
        </p:nvSpPr>
        <p:spPr>
          <a:xfrm>
            <a:off x="3185333" y="1102439"/>
            <a:ext cx="2610039" cy="830997"/>
          </a:xfrm>
          <a:prstGeom prst="rect">
            <a:avLst/>
          </a:prstGeom>
          <a:noFill/>
        </p:spPr>
        <p:txBody>
          <a:bodyPr wrap="square" rtlCol="0">
            <a:spAutoFit/>
          </a:bodyPr>
          <a:lstStyle/>
          <a:p>
            <a:pPr algn="ctr">
              <a:defRPr/>
            </a:pPr>
            <a:r>
              <a:rPr lang="ja-JP" altLang="en-US" sz="2400" b="1" dirty="0">
                <a:solidFill>
                  <a:sysClr val="windowText" lastClr="000000"/>
                </a:solidFill>
                <a:latin typeface="UD デジタル 教科書体 NK-B" panose="02020700000000000000" pitchFamily="18" charset="-128"/>
                <a:ea typeface="UD デジタル 教科書体 NK-B" panose="02020700000000000000" pitchFamily="18" charset="-128"/>
              </a:rPr>
              <a:t>情報伝達等の</a:t>
            </a:r>
            <a:endParaRPr lang="en-US" altLang="ja-JP" sz="2400" b="1" dirty="0">
              <a:solidFill>
                <a:sysClr val="windowText" lastClr="000000"/>
              </a:solidFill>
              <a:latin typeface="UD デジタル 教科書体 NK-B" panose="02020700000000000000" pitchFamily="18" charset="-128"/>
              <a:ea typeface="UD デジタル 教科書体 NK-B" panose="02020700000000000000" pitchFamily="18" charset="-128"/>
            </a:endParaRPr>
          </a:p>
          <a:p>
            <a:pPr algn="ctr">
              <a:defRPr/>
            </a:pPr>
            <a:r>
              <a:rPr lang="ja-JP" altLang="en-US" sz="2400" b="1" dirty="0">
                <a:solidFill>
                  <a:sysClr val="windowText" lastClr="000000"/>
                </a:solidFill>
                <a:latin typeface="UD デジタル 教科書体 NK-B" panose="02020700000000000000" pitchFamily="18" charset="-128"/>
                <a:ea typeface="UD デジタル 教科書体 NK-B" panose="02020700000000000000" pitchFamily="18" charset="-128"/>
              </a:rPr>
              <a:t>連絡ツール</a:t>
            </a:r>
            <a:endParaRPr lang="en-US" altLang="ja-JP" sz="2400" b="1" dirty="0">
              <a:solidFill>
                <a:sysClr val="windowText" lastClr="000000"/>
              </a:solidFill>
              <a:latin typeface="UD デジタル 教科書体 NK-B" panose="02020700000000000000" pitchFamily="18" charset="-128"/>
              <a:ea typeface="UD デジタル 教科書体 NK-B" panose="02020700000000000000" pitchFamily="18" charset="-128"/>
            </a:endParaRPr>
          </a:p>
        </p:txBody>
      </p:sp>
      <p:sp>
        <p:nvSpPr>
          <p:cNvPr id="4" name="テキスト ボックス 90">
            <a:extLst>
              <a:ext uri="{FF2B5EF4-FFF2-40B4-BE49-F238E27FC236}">
                <a16:creationId xmlns:a16="http://schemas.microsoft.com/office/drawing/2014/main" id="{5758AF58-E588-195F-820A-45DC8DBA5C33}"/>
              </a:ext>
            </a:extLst>
          </p:cNvPr>
          <p:cNvSpPr txBox="1"/>
          <p:nvPr/>
        </p:nvSpPr>
        <p:spPr>
          <a:xfrm>
            <a:off x="524145" y="4689949"/>
            <a:ext cx="884200" cy="338554"/>
          </a:xfrm>
          <a:prstGeom prst="rect">
            <a:avLst/>
          </a:prstGeom>
          <a:noFill/>
        </p:spPr>
        <p:txBody>
          <a:bodyPr wrap="square" rtlCol="0">
            <a:spAutoFit/>
          </a:bodyPr>
          <a:lstStyle/>
          <a:p>
            <a:pPr algn="ctr">
              <a:defRPr/>
            </a:pPr>
            <a:r>
              <a:rPr lang="ja-JP" altLang="en-US" sz="1600" b="1" dirty="0">
                <a:solidFill>
                  <a:sysClr val="windowText" lastClr="000000"/>
                </a:solidFill>
                <a:latin typeface="UD デジタル 教科書体 NK-B" panose="02020700000000000000" pitchFamily="18" charset="-128"/>
                <a:ea typeface="UD デジタル 教科書体 NK-B" panose="02020700000000000000" pitchFamily="18" charset="-128"/>
              </a:rPr>
              <a:t>電話</a:t>
            </a:r>
            <a:endParaRPr lang="en-US" altLang="ja-JP" sz="1600" b="1" dirty="0">
              <a:solidFill>
                <a:sysClr val="windowText" lastClr="000000"/>
              </a:solidFill>
              <a:latin typeface="UD デジタル 教科書体 NK-B" panose="02020700000000000000" pitchFamily="18" charset="-128"/>
              <a:ea typeface="UD デジタル 教科書体 NK-B" panose="02020700000000000000" pitchFamily="18" charset="-128"/>
            </a:endParaRPr>
          </a:p>
        </p:txBody>
      </p:sp>
      <p:pic>
        <p:nvPicPr>
          <p:cNvPr id="1030" name="Picture 6" descr="Eメールのイラスト">
            <a:extLst>
              <a:ext uri="{FF2B5EF4-FFF2-40B4-BE49-F238E27FC236}">
                <a16:creationId xmlns:a16="http://schemas.microsoft.com/office/drawing/2014/main" id="{A6C694E2-6558-4A81-B972-A200808902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73615" y="4012501"/>
            <a:ext cx="703231" cy="703231"/>
          </a:xfrm>
          <a:prstGeom prst="rect">
            <a:avLst/>
          </a:prstGeom>
          <a:noFill/>
        </p:spPr>
      </p:pic>
      <p:sp>
        <p:nvSpPr>
          <p:cNvPr id="5" name="テキスト ボックス 90">
            <a:extLst>
              <a:ext uri="{FF2B5EF4-FFF2-40B4-BE49-F238E27FC236}">
                <a16:creationId xmlns:a16="http://schemas.microsoft.com/office/drawing/2014/main" id="{E2BF8BF4-A43E-4B84-9B49-5D4A4F09ED08}"/>
              </a:ext>
            </a:extLst>
          </p:cNvPr>
          <p:cNvSpPr txBox="1"/>
          <p:nvPr/>
        </p:nvSpPr>
        <p:spPr>
          <a:xfrm>
            <a:off x="2075946" y="4735291"/>
            <a:ext cx="901305" cy="338554"/>
          </a:xfrm>
          <a:prstGeom prst="rect">
            <a:avLst/>
          </a:prstGeom>
          <a:noFill/>
        </p:spPr>
        <p:txBody>
          <a:bodyPr wrap="square" rtlCol="0">
            <a:spAutoFit/>
          </a:bodyPr>
          <a:lstStyle/>
          <a:p>
            <a:pPr algn="ctr">
              <a:defRPr/>
            </a:pPr>
            <a:r>
              <a:rPr lang="en-US" altLang="ja-JP" sz="1600" b="1" dirty="0">
                <a:solidFill>
                  <a:sysClr val="windowText" lastClr="000000"/>
                </a:solidFill>
                <a:latin typeface="UD デジタル 教科書体 NK-B" panose="02020700000000000000" pitchFamily="18" charset="-128"/>
                <a:ea typeface="UD デジタル 教科書体 NK-B" panose="02020700000000000000" pitchFamily="18" charset="-128"/>
              </a:rPr>
              <a:t>FAX</a:t>
            </a:r>
          </a:p>
        </p:txBody>
      </p:sp>
      <p:sp>
        <p:nvSpPr>
          <p:cNvPr id="7" name="Rectangle 8">
            <a:extLst>
              <a:ext uri="{FF2B5EF4-FFF2-40B4-BE49-F238E27FC236}">
                <a16:creationId xmlns:a16="http://schemas.microsoft.com/office/drawing/2014/main" id="{2625BBC2-1B93-A967-6791-60685154728E}"/>
              </a:ext>
            </a:extLst>
          </p:cNvPr>
          <p:cNvSpPr>
            <a:spLocks noChangeArrowheads="1"/>
          </p:cNvSpPr>
          <p:nvPr/>
        </p:nvSpPr>
        <p:spPr bwMode="auto">
          <a:xfrm>
            <a:off x="1143001"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ja-JP" altLang="en-US" sz="1350">
              <a:latin typeface="UD デジタル 教科書体 NK-B" panose="02020700000000000000" pitchFamily="18" charset="-128"/>
              <a:ea typeface="UD デジタル 教科書体 NK-B" panose="02020700000000000000" pitchFamily="18" charset="-128"/>
            </a:endParaRPr>
          </a:p>
        </p:txBody>
      </p:sp>
      <p:sp>
        <p:nvSpPr>
          <p:cNvPr id="9" name="正方形/長方形 8">
            <a:extLst>
              <a:ext uri="{FF2B5EF4-FFF2-40B4-BE49-F238E27FC236}">
                <a16:creationId xmlns:a16="http://schemas.microsoft.com/office/drawing/2014/main" id="{B7D512DA-66BA-556D-F209-7564B4F612C1}"/>
              </a:ext>
            </a:extLst>
          </p:cNvPr>
          <p:cNvSpPr/>
          <p:nvPr/>
        </p:nvSpPr>
        <p:spPr>
          <a:xfrm>
            <a:off x="-10356" y="884664"/>
            <a:ext cx="9180000" cy="85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K-B" panose="02020700000000000000" pitchFamily="18" charset="-128"/>
              <a:ea typeface="UD デジタル 教科書体 NK-B" panose="02020700000000000000" pitchFamily="18" charset="-128"/>
            </a:endParaRPr>
          </a:p>
        </p:txBody>
      </p:sp>
      <p:cxnSp>
        <p:nvCxnSpPr>
          <p:cNvPr id="11" name="直線コネクタ 10">
            <a:extLst>
              <a:ext uri="{FF2B5EF4-FFF2-40B4-BE49-F238E27FC236}">
                <a16:creationId xmlns:a16="http://schemas.microsoft.com/office/drawing/2014/main" id="{F35594D0-ED64-6A39-F2F5-29FF20FBC26B}"/>
              </a:ext>
            </a:extLst>
          </p:cNvPr>
          <p:cNvCxnSpPr/>
          <p:nvPr/>
        </p:nvCxnSpPr>
        <p:spPr>
          <a:xfrm>
            <a:off x="-14176" y="840880"/>
            <a:ext cx="918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 name="正方形/長方形 11">
            <a:extLst>
              <a:ext uri="{FF2B5EF4-FFF2-40B4-BE49-F238E27FC236}">
                <a16:creationId xmlns:a16="http://schemas.microsoft.com/office/drawing/2014/main" id="{758F52EE-B76F-C563-B1E2-C9FC28463E8B}"/>
              </a:ext>
            </a:extLst>
          </p:cNvPr>
          <p:cNvSpPr/>
          <p:nvPr/>
        </p:nvSpPr>
        <p:spPr>
          <a:xfrm>
            <a:off x="862989" y="143729"/>
            <a:ext cx="7928598" cy="609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3200" dirty="0">
                <a:solidFill>
                  <a:schemeClr val="tx1"/>
                </a:solidFill>
                <a:latin typeface="UD デジタル 教科書体 NK-B" panose="02020700000000000000" pitchFamily="18" charset="-128"/>
                <a:ea typeface="UD デジタル 教科書体 NK-B" panose="02020700000000000000" pitchFamily="18" charset="-128"/>
              </a:rPr>
              <a:t>従来の運用（現状）</a:t>
            </a:r>
          </a:p>
        </p:txBody>
      </p:sp>
      <p:pic>
        <p:nvPicPr>
          <p:cNvPr id="13" name="図 12">
            <a:extLst>
              <a:ext uri="{FF2B5EF4-FFF2-40B4-BE49-F238E27FC236}">
                <a16:creationId xmlns:a16="http://schemas.microsoft.com/office/drawing/2014/main" id="{966116BA-6120-5794-32EF-511746764C8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419" y="57546"/>
            <a:ext cx="649087" cy="700171"/>
          </a:xfrm>
          <a:prstGeom prst="rect">
            <a:avLst/>
          </a:prstGeom>
        </p:spPr>
      </p:pic>
      <p:sp>
        <p:nvSpPr>
          <p:cNvPr id="25" name="楕円 24">
            <a:extLst>
              <a:ext uri="{FF2B5EF4-FFF2-40B4-BE49-F238E27FC236}">
                <a16:creationId xmlns:a16="http://schemas.microsoft.com/office/drawing/2014/main" id="{B1704D7C-C73F-F117-0B4E-D5725B98B8D8}"/>
              </a:ext>
            </a:extLst>
          </p:cNvPr>
          <p:cNvSpPr/>
          <p:nvPr/>
        </p:nvSpPr>
        <p:spPr>
          <a:xfrm>
            <a:off x="235473" y="3752624"/>
            <a:ext cx="1440000" cy="1440000"/>
          </a:xfrm>
          <a:prstGeom prst="ellipse">
            <a:avLst/>
          </a:prstGeom>
          <a:noFill/>
          <a:ln w="412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ja-JP" altLang="en-US" dirty="0"/>
          </a:p>
        </p:txBody>
      </p:sp>
      <p:sp>
        <p:nvSpPr>
          <p:cNvPr id="27" name="楕円 26">
            <a:extLst>
              <a:ext uri="{FF2B5EF4-FFF2-40B4-BE49-F238E27FC236}">
                <a16:creationId xmlns:a16="http://schemas.microsoft.com/office/drawing/2014/main" id="{30906589-BAE0-0271-8837-63306726E021}"/>
              </a:ext>
            </a:extLst>
          </p:cNvPr>
          <p:cNvSpPr/>
          <p:nvPr/>
        </p:nvSpPr>
        <p:spPr>
          <a:xfrm>
            <a:off x="1774027" y="3805619"/>
            <a:ext cx="1440000" cy="1440000"/>
          </a:xfrm>
          <a:prstGeom prst="ellipse">
            <a:avLst/>
          </a:prstGeom>
          <a:noFill/>
          <a:ln w="41275">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ja-JP" altLang="en-US" dirty="0"/>
          </a:p>
        </p:txBody>
      </p:sp>
      <p:sp>
        <p:nvSpPr>
          <p:cNvPr id="8" name="テキスト ボックス 90">
            <a:extLst>
              <a:ext uri="{FF2B5EF4-FFF2-40B4-BE49-F238E27FC236}">
                <a16:creationId xmlns:a16="http://schemas.microsoft.com/office/drawing/2014/main" id="{A552CA84-3FEB-8790-D61B-F707E597BDB5}"/>
              </a:ext>
            </a:extLst>
          </p:cNvPr>
          <p:cNvSpPr txBox="1"/>
          <p:nvPr/>
        </p:nvSpPr>
        <p:spPr>
          <a:xfrm>
            <a:off x="4581944" y="3853521"/>
            <a:ext cx="4209643" cy="707886"/>
          </a:xfrm>
          <a:prstGeom prst="rect">
            <a:avLst/>
          </a:prstGeom>
          <a:noFill/>
        </p:spPr>
        <p:txBody>
          <a:bodyPr wrap="square" rtlCol="0">
            <a:spAutoFit/>
          </a:bodyPr>
          <a:lstStyle/>
          <a:p>
            <a:pPr algn="ctr">
              <a:defRPr/>
            </a:pPr>
            <a:r>
              <a:rPr lang="ja-JP" altLang="en-US" sz="2000" b="1" dirty="0">
                <a:solidFill>
                  <a:sysClr val="windowText" lastClr="000000"/>
                </a:solidFill>
                <a:latin typeface="UD デジタル 教科書体 NK-B" panose="02020700000000000000" pitchFamily="18" charset="-128"/>
                <a:ea typeface="UD デジタル 教科書体 NK-B" panose="02020700000000000000" pitchFamily="18" charset="-128"/>
              </a:rPr>
              <a:t>電話と</a:t>
            </a:r>
            <a:r>
              <a:rPr lang="en-US" altLang="ja-JP" sz="2000" b="1" dirty="0">
                <a:solidFill>
                  <a:sysClr val="windowText" lastClr="000000"/>
                </a:solidFill>
                <a:latin typeface="UD デジタル 教科書体 NK-B" panose="02020700000000000000" pitchFamily="18" charset="-128"/>
                <a:ea typeface="UD デジタル 教科書体 NK-B" panose="02020700000000000000" pitchFamily="18" charset="-128"/>
              </a:rPr>
              <a:t>FAX</a:t>
            </a:r>
            <a:r>
              <a:rPr lang="ja-JP" altLang="en-US" sz="2000" b="1" dirty="0">
                <a:solidFill>
                  <a:sysClr val="windowText" lastClr="000000"/>
                </a:solidFill>
                <a:latin typeface="UD デジタル 教科書体 NK-B" panose="02020700000000000000" pitchFamily="18" charset="-128"/>
                <a:ea typeface="UD デジタル 教科書体 NK-B" panose="02020700000000000000" pitchFamily="18" charset="-128"/>
              </a:rPr>
              <a:t>による情報伝達が</a:t>
            </a:r>
            <a:endParaRPr lang="en-US" altLang="ja-JP" sz="2000" b="1" dirty="0">
              <a:solidFill>
                <a:sysClr val="windowText" lastClr="000000"/>
              </a:solidFill>
              <a:latin typeface="UD デジタル 教科書体 NK-B" panose="02020700000000000000" pitchFamily="18" charset="-128"/>
              <a:ea typeface="UD デジタル 教科書体 NK-B" panose="02020700000000000000" pitchFamily="18" charset="-128"/>
            </a:endParaRPr>
          </a:p>
          <a:p>
            <a:pPr algn="ctr">
              <a:defRPr/>
            </a:pPr>
            <a:r>
              <a:rPr lang="ja-JP" altLang="en-US" sz="2000" b="1" dirty="0">
                <a:solidFill>
                  <a:sysClr val="windowText" lastClr="000000"/>
                </a:solidFill>
                <a:latin typeface="UD デジタル 教科書体 NK-B" panose="02020700000000000000" pitchFamily="18" charset="-128"/>
                <a:ea typeface="UD デジタル 教科書体 NK-B" panose="02020700000000000000" pitchFamily="18" charset="-128"/>
              </a:rPr>
              <a:t>主なツールとなっている</a:t>
            </a:r>
            <a:endParaRPr lang="en-US" altLang="ja-JP" sz="2000" b="1" dirty="0">
              <a:solidFill>
                <a:sysClr val="windowText" lastClr="000000"/>
              </a:solidFill>
              <a:latin typeface="UD デジタル 教科書体 NK-B" panose="02020700000000000000" pitchFamily="18" charset="-128"/>
              <a:ea typeface="UD デジタル 教科書体 NK-B" panose="02020700000000000000" pitchFamily="18" charset="-128"/>
            </a:endParaRPr>
          </a:p>
        </p:txBody>
      </p:sp>
      <p:sp>
        <p:nvSpPr>
          <p:cNvPr id="10" name="楕円 9">
            <a:extLst>
              <a:ext uri="{FF2B5EF4-FFF2-40B4-BE49-F238E27FC236}">
                <a16:creationId xmlns:a16="http://schemas.microsoft.com/office/drawing/2014/main" id="{48FE6C26-5F76-9C9F-F4C3-9B7C1350A6AD}"/>
              </a:ext>
            </a:extLst>
          </p:cNvPr>
          <p:cNvSpPr/>
          <p:nvPr/>
        </p:nvSpPr>
        <p:spPr>
          <a:xfrm>
            <a:off x="3340950" y="3798475"/>
            <a:ext cx="1440000" cy="1440000"/>
          </a:xfrm>
          <a:prstGeom prst="ellipse">
            <a:avLst/>
          </a:prstGeom>
          <a:noFill/>
          <a:ln w="41275">
            <a:solidFill>
              <a:schemeClr val="accent2">
                <a:alpha val="2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ja-JP" altLang="en-US" dirty="0"/>
          </a:p>
        </p:txBody>
      </p:sp>
      <p:sp>
        <p:nvSpPr>
          <p:cNvPr id="14" name="テキスト ボックス 90">
            <a:extLst>
              <a:ext uri="{FF2B5EF4-FFF2-40B4-BE49-F238E27FC236}">
                <a16:creationId xmlns:a16="http://schemas.microsoft.com/office/drawing/2014/main" id="{B2637B61-F3B3-D670-56AD-DD1767323687}"/>
              </a:ext>
            </a:extLst>
          </p:cNvPr>
          <p:cNvSpPr txBox="1"/>
          <p:nvPr/>
        </p:nvSpPr>
        <p:spPr>
          <a:xfrm>
            <a:off x="4628440" y="4891709"/>
            <a:ext cx="4209643" cy="707886"/>
          </a:xfrm>
          <a:prstGeom prst="rect">
            <a:avLst/>
          </a:prstGeom>
          <a:noFill/>
        </p:spPr>
        <p:txBody>
          <a:bodyPr wrap="square" rtlCol="0">
            <a:spAutoFit/>
          </a:bodyPr>
          <a:lstStyle/>
          <a:p>
            <a:pPr algn="ctr">
              <a:defRPr/>
            </a:pPr>
            <a:r>
              <a:rPr lang="ja-JP" altLang="en-US" sz="2000" b="1" dirty="0">
                <a:solidFill>
                  <a:sysClr val="windowText" lastClr="000000"/>
                </a:solidFill>
                <a:latin typeface="UD デジタル 教科書体 NK-B" panose="02020700000000000000" pitchFamily="18" charset="-128"/>
                <a:ea typeface="UD デジタル 教科書体 NK-B" panose="02020700000000000000" pitchFamily="18" charset="-128"/>
              </a:rPr>
              <a:t>担当者が業務に追われ</a:t>
            </a:r>
            <a:endParaRPr lang="en-US" altLang="ja-JP" sz="2000" b="1" dirty="0">
              <a:solidFill>
                <a:sysClr val="windowText" lastClr="000000"/>
              </a:solidFill>
              <a:latin typeface="UD デジタル 教科書体 NK-B" panose="02020700000000000000" pitchFamily="18" charset="-128"/>
              <a:ea typeface="UD デジタル 教科書体 NK-B" panose="02020700000000000000" pitchFamily="18" charset="-128"/>
            </a:endParaRPr>
          </a:p>
          <a:p>
            <a:pPr algn="ctr">
              <a:defRPr/>
            </a:pPr>
            <a:r>
              <a:rPr lang="ja-JP" altLang="en-US" sz="2000" b="1" dirty="0">
                <a:solidFill>
                  <a:sysClr val="windowText" lastClr="000000"/>
                </a:solidFill>
                <a:latin typeface="UD デジタル 教科書体 NK-B" panose="02020700000000000000" pitchFamily="18" charset="-128"/>
                <a:ea typeface="UD デジタル 教科書体 NK-B" panose="02020700000000000000" pitchFamily="18" charset="-128"/>
              </a:rPr>
              <a:t>不在の場合が多々ある</a:t>
            </a:r>
            <a:r>
              <a:rPr lang="en-US" altLang="ja-JP" sz="2000" b="1" dirty="0">
                <a:solidFill>
                  <a:sysClr val="windowText" lastClr="000000"/>
                </a:solidFill>
                <a:latin typeface="UD デジタル 教科書体 NK-B" panose="02020700000000000000" pitchFamily="18" charset="-128"/>
                <a:ea typeface="UD デジタル 教科書体 NK-B" panose="02020700000000000000" pitchFamily="18" charset="-128"/>
              </a:rPr>
              <a:t>.....</a:t>
            </a:r>
          </a:p>
        </p:txBody>
      </p:sp>
      <p:sp>
        <p:nvSpPr>
          <p:cNvPr id="15" name="矢印: 右 14">
            <a:extLst>
              <a:ext uri="{FF2B5EF4-FFF2-40B4-BE49-F238E27FC236}">
                <a16:creationId xmlns:a16="http://schemas.microsoft.com/office/drawing/2014/main" id="{B77B5D31-3099-5AF2-5710-E0BF3351019D}"/>
              </a:ext>
            </a:extLst>
          </p:cNvPr>
          <p:cNvSpPr/>
          <p:nvPr/>
        </p:nvSpPr>
        <p:spPr>
          <a:xfrm rot="5400000">
            <a:off x="6545237" y="4284316"/>
            <a:ext cx="269693" cy="775940"/>
          </a:xfrm>
          <a:prstGeom prst="rightArrow">
            <a:avLst>
              <a:gd name="adj1" fmla="val 50000"/>
              <a:gd name="adj2" fmla="val 129907"/>
            </a:avLst>
          </a:prstGeom>
          <a:solidFill>
            <a:schemeClr val="bg1">
              <a:lumMod val="7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a:extLst>
              <a:ext uri="{FF2B5EF4-FFF2-40B4-BE49-F238E27FC236}">
                <a16:creationId xmlns:a16="http://schemas.microsoft.com/office/drawing/2014/main" id="{3006C38A-61E3-D56C-4D66-7AC8295B2520}"/>
              </a:ext>
            </a:extLst>
          </p:cNvPr>
          <p:cNvSpPr/>
          <p:nvPr/>
        </p:nvSpPr>
        <p:spPr>
          <a:xfrm>
            <a:off x="3459291" y="3885108"/>
            <a:ext cx="1260000" cy="1260000"/>
          </a:xfrm>
          <a:prstGeom prst="ellipse">
            <a:avLst/>
          </a:prstGeom>
          <a:gradFill flip="none" rotWithShape="1">
            <a:gsLst>
              <a:gs pos="0">
                <a:schemeClr val="bg1">
                  <a:alpha val="50000"/>
                </a:schemeClr>
              </a:gs>
              <a:gs pos="71000">
                <a:schemeClr val="accent2">
                  <a:lumMod val="20000"/>
                  <a:lumOff val="80000"/>
                </a:schemeClr>
              </a:gs>
              <a:gs pos="100000">
                <a:schemeClr val="accent2">
                  <a:lumMod val="40000"/>
                  <a:lumOff val="6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ja-JP" altLang="en-US" dirty="0"/>
          </a:p>
        </p:txBody>
      </p:sp>
      <p:sp>
        <p:nvSpPr>
          <p:cNvPr id="6" name="テキスト ボックス 90">
            <a:extLst>
              <a:ext uri="{FF2B5EF4-FFF2-40B4-BE49-F238E27FC236}">
                <a16:creationId xmlns:a16="http://schemas.microsoft.com/office/drawing/2014/main" id="{8778661C-D7F0-7310-E641-ECD76CEF91BD}"/>
              </a:ext>
            </a:extLst>
          </p:cNvPr>
          <p:cNvSpPr txBox="1"/>
          <p:nvPr/>
        </p:nvSpPr>
        <p:spPr>
          <a:xfrm>
            <a:off x="3089126" y="4731921"/>
            <a:ext cx="1872208" cy="338554"/>
          </a:xfrm>
          <a:prstGeom prst="rect">
            <a:avLst/>
          </a:prstGeom>
          <a:noFill/>
        </p:spPr>
        <p:txBody>
          <a:bodyPr wrap="square" rtlCol="0">
            <a:spAutoFit/>
          </a:bodyPr>
          <a:lstStyle/>
          <a:p>
            <a:pPr algn="ctr">
              <a:defRPr/>
            </a:pPr>
            <a:r>
              <a:rPr lang="ja-JP" altLang="en-US" sz="1600" b="1" dirty="0">
                <a:solidFill>
                  <a:schemeClr val="bg1">
                    <a:lumMod val="75000"/>
                  </a:schemeClr>
                </a:solidFill>
                <a:latin typeface="UD デジタル 教科書体 NK-B" panose="02020700000000000000" pitchFamily="18" charset="-128"/>
                <a:ea typeface="UD デジタル 教科書体 NK-B" panose="02020700000000000000" pitchFamily="18" charset="-128"/>
              </a:rPr>
              <a:t>メール</a:t>
            </a:r>
            <a:endParaRPr lang="en-US" altLang="ja-JP" sz="1600" b="1" dirty="0">
              <a:solidFill>
                <a:schemeClr val="bg1">
                  <a:lumMod val="75000"/>
                </a:schemeClr>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3944837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6CD3C-AD92-4660-4349-2E0FE6E59ADD}"/>
            </a:ext>
          </a:extLst>
        </p:cNvPr>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A6449122-6992-F178-66D0-A3B2982DB69E}"/>
              </a:ext>
            </a:extLst>
          </p:cNvPr>
          <p:cNvSpPr txBox="1"/>
          <p:nvPr/>
        </p:nvSpPr>
        <p:spPr>
          <a:xfrm>
            <a:off x="4613158" y="6138292"/>
            <a:ext cx="4530842" cy="461665"/>
          </a:xfrm>
          <a:prstGeom prst="rect">
            <a:avLst/>
          </a:prstGeom>
          <a:noFill/>
        </p:spPr>
        <p:txBody>
          <a:bodyPr wrap="square">
            <a:spAutoFit/>
          </a:bodyPr>
          <a:lstStyle/>
          <a:p>
            <a:pPr defTabSz="685783" eaLnBrk="1" fontAlgn="auto" hangingPunct="1">
              <a:spcBef>
                <a:spcPts val="0"/>
              </a:spcBef>
              <a:spcAft>
                <a:spcPts val="0"/>
              </a:spcAft>
              <a:defRPr/>
            </a:pPr>
            <a:r>
              <a:rPr lang="ja-JP" altLang="en-US" sz="2400" b="1" dirty="0">
                <a:solidFill>
                  <a:srgbClr val="00B050"/>
                </a:solidFill>
                <a:latin typeface="UD デジタル 教科書体 NK-B" panose="02020700000000000000" pitchFamily="18" charset="-128"/>
                <a:ea typeface="UD デジタル 教科書体 NK-B" panose="02020700000000000000" pitchFamily="18" charset="-128"/>
              </a:rPr>
              <a:t>実際の利用イメージを説明します</a:t>
            </a:r>
            <a:endParaRPr lang="en-US" altLang="ja-JP" sz="2400" b="1" dirty="0">
              <a:solidFill>
                <a:srgbClr val="00B050"/>
              </a:solidFill>
              <a:latin typeface="UD デジタル 教科書体 NK-B" panose="02020700000000000000" pitchFamily="18" charset="-128"/>
              <a:ea typeface="UD デジタル 教科書体 NK-B" panose="02020700000000000000" pitchFamily="18" charset="-128"/>
            </a:endParaRPr>
          </a:p>
        </p:txBody>
      </p:sp>
      <p:pic>
        <p:nvPicPr>
          <p:cNvPr id="15" name="図 14">
            <a:extLst>
              <a:ext uri="{FF2B5EF4-FFF2-40B4-BE49-F238E27FC236}">
                <a16:creationId xmlns:a16="http://schemas.microsoft.com/office/drawing/2014/main" id="{1AFD8A72-A2E4-CC28-2311-FFA563CD3DEE}"/>
              </a:ext>
            </a:extLst>
          </p:cNvPr>
          <p:cNvPicPr>
            <a:picLocks noChangeAspect="1"/>
          </p:cNvPicPr>
          <p:nvPr/>
        </p:nvPicPr>
        <p:blipFill>
          <a:blip r:embed="rId2"/>
          <a:stretch>
            <a:fillRect/>
          </a:stretch>
        </p:blipFill>
        <p:spPr>
          <a:xfrm>
            <a:off x="479614" y="1191572"/>
            <a:ext cx="3804354" cy="5445122"/>
          </a:xfrm>
          <a:prstGeom prst="rect">
            <a:avLst/>
          </a:prstGeom>
        </p:spPr>
      </p:pic>
      <p:pic>
        <p:nvPicPr>
          <p:cNvPr id="18" name="図 17">
            <a:extLst>
              <a:ext uri="{FF2B5EF4-FFF2-40B4-BE49-F238E27FC236}">
                <a16:creationId xmlns:a16="http://schemas.microsoft.com/office/drawing/2014/main" id="{07E688E6-9560-490F-6D18-CEABD3F713CC}"/>
              </a:ext>
            </a:extLst>
          </p:cNvPr>
          <p:cNvPicPr>
            <a:picLocks noChangeAspect="1"/>
          </p:cNvPicPr>
          <p:nvPr/>
        </p:nvPicPr>
        <p:blipFill>
          <a:blip r:embed="rId3"/>
          <a:stretch>
            <a:fillRect/>
          </a:stretch>
        </p:blipFill>
        <p:spPr>
          <a:xfrm>
            <a:off x="4689831" y="1137042"/>
            <a:ext cx="3456384" cy="4943233"/>
          </a:xfrm>
          <a:prstGeom prst="rect">
            <a:avLst/>
          </a:prstGeom>
        </p:spPr>
      </p:pic>
      <p:sp>
        <p:nvSpPr>
          <p:cNvPr id="2" name="テキスト ボックス 90">
            <a:extLst>
              <a:ext uri="{FF2B5EF4-FFF2-40B4-BE49-F238E27FC236}">
                <a16:creationId xmlns:a16="http://schemas.microsoft.com/office/drawing/2014/main" id="{0C45F212-7EC6-8522-8420-E9CAC1721790}"/>
              </a:ext>
            </a:extLst>
          </p:cNvPr>
          <p:cNvSpPr txBox="1"/>
          <p:nvPr/>
        </p:nvSpPr>
        <p:spPr>
          <a:xfrm>
            <a:off x="246465" y="131628"/>
            <a:ext cx="8733386" cy="584775"/>
          </a:xfrm>
          <a:prstGeom prst="rect">
            <a:avLst/>
          </a:prstGeom>
          <a:noFill/>
        </p:spPr>
        <p:txBody>
          <a:bodyPr wrap="square" rtlCol="0">
            <a:spAutoFit/>
          </a:bodyPr>
          <a:lstStyle/>
          <a:p>
            <a:pPr algn="ctr">
              <a:defRPr/>
            </a:pPr>
            <a:r>
              <a:rPr lang="en-US" altLang="ja-JP" sz="3200" b="1" dirty="0">
                <a:solidFill>
                  <a:sysClr val="windowText" lastClr="000000"/>
                </a:solidFill>
                <a:latin typeface="UD デジタル 教科書体 NK-B" panose="02020700000000000000" pitchFamily="18" charset="-128"/>
                <a:ea typeface="UD デジタル 教科書体 NK-B" panose="02020700000000000000" pitchFamily="18" charset="-128"/>
              </a:rPr>
              <a:t>【Team】</a:t>
            </a:r>
            <a:r>
              <a:rPr lang="ja-JP" altLang="en-US" sz="3200" b="1" dirty="0">
                <a:solidFill>
                  <a:sysClr val="windowText" lastClr="000000"/>
                </a:solidFill>
                <a:latin typeface="UD デジタル 教科書体 NK-B" panose="02020700000000000000" pitchFamily="18" charset="-128"/>
                <a:ea typeface="UD デジタル 教科書体 NK-B" panose="02020700000000000000" pitchFamily="18" charset="-128"/>
              </a:rPr>
              <a:t>の概要</a:t>
            </a:r>
            <a:endParaRPr lang="en-US" altLang="ja-JP" sz="3200" b="1" dirty="0">
              <a:solidFill>
                <a:sysClr val="windowText" lastClr="000000"/>
              </a:solidFill>
              <a:latin typeface="UD デジタル 教科書体 NK-B" panose="02020700000000000000" pitchFamily="18" charset="-128"/>
              <a:ea typeface="UD デジタル 教科書体 NK-B" panose="02020700000000000000" pitchFamily="18" charset="-128"/>
            </a:endParaRPr>
          </a:p>
        </p:txBody>
      </p:sp>
      <p:sp>
        <p:nvSpPr>
          <p:cNvPr id="5" name="Rectangle 8">
            <a:extLst>
              <a:ext uri="{FF2B5EF4-FFF2-40B4-BE49-F238E27FC236}">
                <a16:creationId xmlns:a16="http://schemas.microsoft.com/office/drawing/2014/main" id="{A8CDAD03-B7B6-3E29-A488-A8A49FF3DA89}"/>
              </a:ext>
            </a:extLst>
          </p:cNvPr>
          <p:cNvSpPr>
            <a:spLocks noChangeArrowheads="1"/>
          </p:cNvSpPr>
          <p:nvPr/>
        </p:nvSpPr>
        <p:spPr bwMode="auto">
          <a:xfrm>
            <a:off x="1143001"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ja-JP" altLang="en-US" sz="1350">
              <a:latin typeface="UD デジタル 教科書体 NK-B" panose="02020700000000000000" pitchFamily="18" charset="-128"/>
              <a:ea typeface="UD デジタル 教科書体 NK-B" panose="02020700000000000000" pitchFamily="18" charset="-128"/>
            </a:endParaRPr>
          </a:p>
        </p:txBody>
      </p:sp>
      <p:sp>
        <p:nvSpPr>
          <p:cNvPr id="6" name="正方形/長方形 5">
            <a:extLst>
              <a:ext uri="{FF2B5EF4-FFF2-40B4-BE49-F238E27FC236}">
                <a16:creationId xmlns:a16="http://schemas.microsoft.com/office/drawing/2014/main" id="{8DCC16FB-8FD8-7007-CF6B-F3507A3A68F5}"/>
              </a:ext>
            </a:extLst>
          </p:cNvPr>
          <p:cNvSpPr/>
          <p:nvPr/>
        </p:nvSpPr>
        <p:spPr>
          <a:xfrm>
            <a:off x="-10356" y="884664"/>
            <a:ext cx="9180000" cy="85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K-B" panose="02020700000000000000" pitchFamily="18" charset="-128"/>
              <a:ea typeface="UD デジタル 教科書体 NK-B" panose="02020700000000000000" pitchFamily="18" charset="-128"/>
            </a:endParaRPr>
          </a:p>
        </p:txBody>
      </p:sp>
      <p:cxnSp>
        <p:nvCxnSpPr>
          <p:cNvPr id="7" name="直線コネクタ 6">
            <a:extLst>
              <a:ext uri="{FF2B5EF4-FFF2-40B4-BE49-F238E27FC236}">
                <a16:creationId xmlns:a16="http://schemas.microsoft.com/office/drawing/2014/main" id="{4674562F-353E-0F25-FFBF-B5BA17015F4E}"/>
              </a:ext>
            </a:extLst>
          </p:cNvPr>
          <p:cNvCxnSpPr/>
          <p:nvPr/>
        </p:nvCxnSpPr>
        <p:spPr>
          <a:xfrm>
            <a:off x="-14176" y="840880"/>
            <a:ext cx="918000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8" name="図 7">
            <a:extLst>
              <a:ext uri="{FF2B5EF4-FFF2-40B4-BE49-F238E27FC236}">
                <a16:creationId xmlns:a16="http://schemas.microsoft.com/office/drawing/2014/main" id="{9033F310-71FC-F1A3-76EB-B8AD69ADA39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419" y="57546"/>
            <a:ext cx="649087" cy="700171"/>
          </a:xfrm>
          <a:prstGeom prst="rect">
            <a:avLst/>
          </a:prstGeom>
        </p:spPr>
      </p:pic>
    </p:spTree>
    <p:extLst>
      <p:ext uri="{BB962C8B-B14F-4D97-AF65-F5344CB8AC3E}">
        <p14:creationId xmlns:p14="http://schemas.microsoft.com/office/powerpoint/2010/main" val="32869053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9E717-EC3E-93E4-15A8-84F847B45857}"/>
            </a:ext>
          </a:extLst>
        </p:cNvPr>
        <p:cNvGrpSpPr/>
        <p:nvPr/>
      </p:nvGrpSpPr>
      <p:grpSpPr>
        <a:xfrm>
          <a:off x="0" y="0"/>
          <a:ext cx="0" cy="0"/>
          <a:chOff x="0" y="0"/>
          <a:chExt cx="0" cy="0"/>
        </a:xfrm>
      </p:grpSpPr>
      <p:sp>
        <p:nvSpPr>
          <p:cNvPr id="10" name="正方形/長方形 9">
            <a:extLst>
              <a:ext uri="{FF2B5EF4-FFF2-40B4-BE49-F238E27FC236}">
                <a16:creationId xmlns:a16="http://schemas.microsoft.com/office/drawing/2014/main" id="{E43D5FA6-EB34-4BD4-3699-375577992AE4}"/>
              </a:ext>
            </a:extLst>
          </p:cNvPr>
          <p:cNvSpPr/>
          <p:nvPr/>
        </p:nvSpPr>
        <p:spPr>
          <a:xfrm>
            <a:off x="1148076" y="5854170"/>
            <a:ext cx="7878957" cy="495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ja-JP" altLang="en-US" sz="3200" b="1" dirty="0">
                <a:solidFill>
                  <a:schemeClr val="tx1"/>
                </a:solidFill>
                <a:latin typeface="UD デジタル 教科書体 NK-B" panose="02020700000000000000" pitchFamily="18" charset="-128"/>
                <a:ea typeface="UD デジタル 教科書体 NK-B" panose="02020700000000000000" pitchFamily="18" charset="-128"/>
              </a:rPr>
              <a:t>パソコン上で行う「</a:t>
            </a:r>
            <a:r>
              <a:rPr lang="en-US" altLang="ja-JP" sz="3200" b="1" dirty="0">
                <a:solidFill>
                  <a:schemeClr val="tx1"/>
                </a:solidFill>
                <a:latin typeface="UD デジタル 教科書体 NK-B" panose="02020700000000000000" pitchFamily="18" charset="-128"/>
                <a:ea typeface="UD デジタル 教科書体 NK-B" panose="02020700000000000000" pitchFamily="18" charset="-128"/>
              </a:rPr>
              <a:t>LINE</a:t>
            </a:r>
            <a:r>
              <a:rPr lang="ja-JP" altLang="en-US" sz="3200" b="1" dirty="0">
                <a:solidFill>
                  <a:schemeClr val="tx1"/>
                </a:solidFill>
                <a:latin typeface="UD デジタル 教科書体 NK-B" panose="02020700000000000000" pitchFamily="18" charset="-128"/>
                <a:ea typeface="UD デジタル 教科書体 NK-B" panose="02020700000000000000" pitchFamily="18" charset="-128"/>
              </a:rPr>
              <a:t>」のようなイメージ</a:t>
            </a:r>
            <a:endParaRPr lang="en-US" altLang="ja-JP" sz="3200" b="1"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31" name="矢印: 右 30">
            <a:extLst>
              <a:ext uri="{FF2B5EF4-FFF2-40B4-BE49-F238E27FC236}">
                <a16:creationId xmlns:a16="http://schemas.microsoft.com/office/drawing/2014/main" id="{CE021B27-3B6F-D356-5D3D-7C15C49F4DFD}"/>
              </a:ext>
            </a:extLst>
          </p:cNvPr>
          <p:cNvSpPr/>
          <p:nvPr/>
        </p:nvSpPr>
        <p:spPr>
          <a:xfrm flipH="1">
            <a:off x="2775242" y="1812789"/>
            <a:ext cx="1872208" cy="775940"/>
          </a:xfrm>
          <a:prstGeom prst="rightArrow">
            <a:avLst>
              <a:gd name="adj1" fmla="val 50000"/>
              <a:gd name="adj2" fmla="val 61777"/>
            </a:avLst>
          </a:prstGeom>
          <a:solidFill>
            <a:schemeClr val="accent4">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図 25" descr="ダイアグラム&#10;&#10;中程度の精度で自動的に生成された説明">
            <a:extLst>
              <a:ext uri="{FF2B5EF4-FFF2-40B4-BE49-F238E27FC236}">
                <a16:creationId xmlns:a16="http://schemas.microsoft.com/office/drawing/2014/main" id="{0027EFF1-7847-0A7A-D222-BEE672FB7E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3464" y="1711456"/>
            <a:ext cx="2535729" cy="1717544"/>
          </a:xfrm>
          <a:prstGeom prst="rect">
            <a:avLst/>
          </a:prstGeom>
        </p:spPr>
      </p:pic>
      <p:sp>
        <p:nvSpPr>
          <p:cNvPr id="28" name="矢印: 右 27">
            <a:extLst>
              <a:ext uri="{FF2B5EF4-FFF2-40B4-BE49-F238E27FC236}">
                <a16:creationId xmlns:a16="http://schemas.microsoft.com/office/drawing/2014/main" id="{418185B3-B979-8635-3938-BFE2CD91ADD4}"/>
              </a:ext>
            </a:extLst>
          </p:cNvPr>
          <p:cNvSpPr/>
          <p:nvPr/>
        </p:nvSpPr>
        <p:spPr>
          <a:xfrm>
            <a:off x="4647450" y="1816376"/>
            <a:ext cx="1776014" cy="775940"/>
          </a:xfrm>
          <a:prstGeom prst="rightArrow">
            <a:avLst>
              <a:gd name="adj1" fmla="val 50000"/>
              <a:gd name="adj2" fmla="val 61777"/>
            </a:avLst>
          </a:prstGeom>
          <a:solidFill>
            <a:srgbClr val="66CCFF">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9" name="図 28" descr="正方形 が含まれている画像&#10;&#10;自動的に生成された説明">
            <a:extLst>
              <a:ext uri="{FF2B5EF4-FFF2-40B4-BE49-F238E27FC236}">
                <a16:creationId xmlns:a16="http://schemas.microsoft.com/office/drawing/2014/main" id="{3280737E-600C-F4CD-72EE-0DBBE9C96D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52" y="1196752"/>
            <a:ext cx="3183672" cy="1837489"/>
          </a:xfrm>
          <a:prstGeom prst="rect">
            <a:avLst/>
          </a:prstGeom>
        </p:spPr>
      </p:pic>
      <p:pic>
        <p:nvPicPr>
          <p:cNvPr id="32" name="図 31">
            <a:extLst>
              <a:ext uri="{FF2B5EF4-FFF2-40B4-BE49-F238E27FC236}">
                <a16:creationId xmlns:a16="http://schemas.microsoft.com/office/drawing/2014/main" id="{556A5484-CAEE-06F8-CB15-6C5E8212AC2E}"/>
              </a:ext>
            </a:extLst>
          </p:cNvPr>
          <p:cNvPicPr>
            <a:picLocks noChangeAspect="1"/>
          </p:cNvPicPr>
          <p:nvPr/>
        </p:nvPicPr>
        <p:blipFill>
          <a:blip r:embed="rId5"/>
          <a:stretch>
            <a:fillRect/>
          </a:stretch>
        </p:blipFill>
        <p:spPr>
          <a:xfrm>
            <a:off x="3509311" y="1382948"/>
            <a:ext cx="2276278" cy="536051"/>
          </a:xfrm>
          <a:prstGeom prst="rect">
            <a:avLst/>
          </a:prstGeom>
        </p:spPr>
      </p:pic>
      <p:pic>
        <p:nvPicPr>
          <p:cNvPr id="2" name="図 1" descr="アイコン&#10;&#10;自動的に生成された説明">
            <a:extLst>
              <a:ext uri="{FF2B5EF4-FFF2-40B4-BE49-F238E27FC236}">
                <a16:creationId xmlns:a16="http://schemas.microsoft.com/office/drawing/2014/main" id="{8972D55D-480D-F890-3B7C-B0746A9EA06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019" y="5661248"/>
            <a:ext cx="1073252" cy="1073252"/>
          </a:xfrm>
          <a:prstGeom prst="rect">
            <a:avLst/>
          </a:prstGeom>
        </p:spPr>
      </p:pic>
      <p:pic>
        <p:nvPicPr>
          <p:cNvPr id="8" name="図 7" descr="アイコン&#10;&#10;中程度の精度で自動的に生成された説明">
            <a:extLst>
              <a:ext uri="{FF2B5EF4-FFF2-40B4-BE49-F238E27FC236}">
                <a16:creationId xmlns:a16="http://schemas.microsoft.com/office/drawing/2014/main" id="{B71EC652-DD7F-0E88-E8F6-855F5411AD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45821" y="3312906"/>
            <a:ext cx="3528392" cy="1918071"/>
          </a:xfrm>
          <a:prstGeom prst="rect">
            <a:avLst/>
          </a:prstGeom>
        </p:spPr>
      </p:pic>
      <p:sp>
        <p:nvSpPr>
          <p:cNvPr id="17" name="正方形/長方形 16">
            <a:extLst>
              <a:ext uri="{FF2B5EF4-FFF2-40B4-BE49-F238E27FC236}">
                <a16:creationId xmlns:a16="http://schemas.microsoft.com/office/drawing/2014/main" id="{67BC7AF8-FCAA-EFA9-94B0-BF14BD2D4D79}"/>
              </a:ext>
            </a:extLst>
          </p:cNvPr>
          <p:cNvSpPr/>
          <p:nvPr/>
        </p:nvSpPr>
        <p:spPr>
          <a:xfrm>
            <a:off x="309123" y="3160475"/>
            <a:ext cx="2400421" cy="435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ja-JP" altLang="en-US" b="1" dirty="0">
                <a:solidFill>
                  <a:schemeClr val="tx1"/>
                </a:solidFill>
                <a:latin typeface="UD デジタル 教科書体 NK-B" panose="02020700000000000000" pitchFamily="18" charset="-128"/>
                <a:ea typeface="UD デジタル 教科書体 NK-B" panose="02020700000000000000" pitchFamily="18" charset="-128"/>
              </a:rPr>
              <a:t>　</a:t>
            </a:r>
            <a:r>
              <a:rPr lang="en-US" altLang="ja-JP" b="1" dirty="0">
                <a:solidFill>
                  <a:schemeClr val="tx1"/>
                </a:solidFill>
                <a:latin typeface="UD デジタル 教科書体 NK-B" panose="02020700000000000000" pitchFamily="18" charset="-128"/>
                <a:ea typeface="UD デジタル 教科書体 NK-B" panose="02020700000000000000" pitchFamily="18" charset="-128"/>
              </a:rPr>
              <a:t>【 </a:t>
            </a:r>
            <a:r>
              <a:rPr lang="ja-JP" altLang="en-US" b="1" dirty="0">
                <a:solidFill>
                  <a:schemeClr val="tx1"/>
                </a:solidFill>
                <a:latin typeface="UD デジタル 教科書体 NK-B" panose="02020700000000000000" pitchFamily="18" charset="-128"/>
                <a:ea typeface="UD デジタル 教科書体 NK-B" panose="02020700000000000000" pitchFamily="18" charset="-128"/>
              </a:rPr>
              <a:t>病院 </a:t>
            </a:r>
            <a:r>
              <a:rPr lang="en-US" altLang="ja-JP" b="1" dirty="0">
                <a:solidFill>
                  <a:schemeClr val="tx1"/>
                </a:solidFill>
                <a:latin typeface="UD デジタル 教科書体 NK-B" panose="02020700000000000000" pitchFamily="18" charset="-128"/>
                <a:ea typeface="UD デジタル 教科書体 NK-B" panose="02020700000000000000" pitchFamily="18" charset="-128"/>
              </a:rPr>
              <a:t>】</a:t>
            </a:r>
            <a:endParaRPr lang="en-US" altLang="ja-JP" sz="1600" b="1"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18" name="正方形/長方形 17">
            <a:extLst>
              <a:ext uri="{FF2B5EF4-FFF2-40B4-BE49-F238E27FC236}">
                <a16:creationId xmlns:a16="http://schemas.microsoft.com/office/drawing/2014/main" id="{33B73A3D-C3DB-92AE-FD2B-CD38EBD368DB}"/>
              </a:ext>
            </a:extLst>
          </p:cNvPr>
          <p:cNvSpPr/>
          <p:nvPr/>
        </p:nvSpPr>
        <p:spPr>
          <a:xfrm>
            <a:off x="6228184" y="3101408"/>
            <a:ext cx="2134682" cy="435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lang="ja-JP" altLang="en-US" b="1" dirty="0">
                <a:solidFill>
                  <a:schemeClr val="tx1"/>
                </a:solidFill>
                <a:latin typeface="UD デジタル 教科書体 NK-B" panose="02020700000000000000" pitchFamily="18" charset="-128"/>
                <a:ea typeface="UD デジタル 教科書体 NK-B" panose="02020700000000000000" pitchFamily="18" charset="-128"/>
              </a:rPr>
              <a:t>　</a:t>
            </a:r>
            <a:r>
              <a:rPr lang="en-US" altLang="ja-JP" b="1" dirty="0">
                <a:solidFill>
                  <a:schemeClr val="tx1"/>
                </a:solidFill>
                <a:latin typeface="UD デジタル 教科書体 NK-B" panose="02020700000000000000" pitchFamily="18" charset="-128"/>
                <a:ea typeface="UD デジタル 教科書体 NK-B" panose="02020700000000000000" pitchFamily="18" charset="-128"/>
              </a:rPr>
              <a:t>【 </a:t>
            </a:r>
            <a:r>
              <a:rPr lang="ja-JP" altLang="en-US" b="1" dirty="0">
                <a:solidFill>
                  <a:schemeClr val="tx1"/>
                </a:solidFill>
                <a:latin typeface="UD デジタル 教科書体 NK-B" panose="02020700000000000000" pitchFamily="18" charset="-128"/>
                <a:ea typeface="UD デジタル 教科書体 NK-B" panose="02020700000000000000" pitchFamily="18" charset="-128"/>
              </a:rPr>
              <a:t>介護事業所など </a:t>
            </a:r>
            <a:r>
              <a:rPr lang="en-US" altLang="ja-JP" b="1" dirty="0">
                <a:solidFill>
                  <a:schemeClr val="tx1"/>
                </a:solidFill>
                <a:latin typeface="UD デジタル 教科書体 NK-B" panose="02020700000000000000" pitchFamily="18" charset="-128"/>
                <a:ea typeface="UD デジタル 教科書体 NK-B" panose="02020700000000000000" pitchFamily="18" charset="-128"/>
              </a:rPr>
              <a:t>】</a:t>
            </a:r>
            <a:endParaRPr lang="en-US" altLang="ja-JP" sz="1600" b="1"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3" name="Rectangle 8">
            <a:extLst>
              <a:ext uri="{FF2B5EF4-FFF2-40B4-BE49-F238E27FC236}">
                <a16:creationId xmlns:a16="http://schemas.microsoft.com/office/drawing/2014/main" id="{14722492-97CF-2A26-DD2E-07D22C538B34}"/>
              </a:ext>
            </a:extLst>
          </p:cNvPr>
          <p:cNvSpPr>
            <a:spLocks noChangeArrowheads="1"/>
          </p:cNvSpPr>
          <p:nvPr/>
        </p:nvSpPr>
        <p:spPr bwMode="auto">
          <a:xfrm>
            <a:off x="1143001"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ja-JP" altLang="en-US" sz="1350">
              <a:latin typeface="UD デジタル 教科書体 NK-B" panose="02020700000000000000" pitchFamily="18" charset="-128"/>
              <a:ea typeface="UD デジタル 教科書体 NK-B" panose="02020700000000000000" pitchFamily="18" charset="-128"/>
            </a:endParaRPr>
          </a:p>
        </p:txBody>
      </p:sp>
      <p:sp>
        <p:nvSpPr>
          <p:cNvPr id="4" name="正方形/長方形 3">
            <a:extLst>
              <a:ext uri="{FF2B5EF4-FFF2-40B4-BE49-F238E27FC236}">
                <a16:creationId xmlns:a16="http://schemas.microsoft.com/office/drawing/2014/main" id="{C0A61440-BB11-96B4-A973-2D48BCD00080}"/>
              </a:ext>
            </a:extLst>
          </p:cNvPr>
          <p:cNvSpPr/>
          <p:nvPr/>
        </p:nvSpPr>
        <p:spPr>
          <a:xfrm>
            <a:off x="-10356" y="884664"/>
            <a:ext cx="9180000" cy="85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K-B" panose="02020700000000000000" pitchFamily="18" charset="-128"/>
              <a:ea typeface="UD デジタル 教科書体 NK-B" panose="02020700000000000000" pitchFamily="18" charset="-128"/>
            </a:endParaRPr>
          </a:p>
        </p:txBody>
      </p:sp>
      <p:cxnSp>
        <p:nvCxnSpPr>
          <p:cNvPr id="5" name="直線コネクタ 4">
            <a:extLst>
              <a:ext uri="{FF2B5EF4-FFF2-40B4-BE49-F238E27FC236}">
                <a16:creationId xmlns:a16="http://schemas.microsoft.com/office/drawing/2014/main" id="{CEC74750-F6B9-E17B-9FB3-AF161432E454}"/>
              </a:ext>
            </a:extLst>
          </p:cNvPr>
          <p:cNvCxnSpPr/>
          <p:nvPr/>
        </p:nvCxnSpPr>
        <p:spPr>
          <a:xfrm>
            <a:off x="-14176" y="840880"/>
            <a:ext cx="918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4BDF850B-1DED-95F9-2B69-57E481AE3064}"/>
              </a:ext>
            </a:extLst>
          </p:cNvPr>
          <p:cNvSpPr/>
          <p:nvPr/>
        </p:nvSpPr>
        <p:spPr>
          <a:xfrm>
            <a:off x="862989" y="143729"/>
            <a:ext cx="7393115" cy="609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3200" dirty="0">
                <a:solidFill>
                  <a:schemeClr val="tx1"/>
                </a:solidFill>
                <a:latin typeface="UD デジタル 教科書体 NK-B" panose="02020700000000000000" pitchFamily="18" charset="-128"/>
                <a:ea typeface="UD デジタル 教科書体 NK-B" panose="02020700000000000000" pitchFamily="18" charset="-128"/>
              </a:rPr>
              <a:t>【Team】</a:t>
            </a:r>
            <a:r>
              <a:rPr kumimoji="1" lang="ja-JP" altLang="en-US" sz="3200" dirty="0">
                <a:solidFill>
                  <a:schemeClr val="tx1"/>
                </a:solidFill>
                <a:latin typeface="UD デジタル 教科書体 NK-B" panose="02020700000000000000" pitchFamily="18" charset="-128"/>
                <a:ea typeface="UD デジタル 教科書体 NK-B" panose="02020700000000000000" pitchFamily="18" charset="-128"/>
              </a:rPr>
              <a:t>の活用イメージ</a:t>
            </a:r>
          </a:p>
        </p:txBody>
      </p:sp>
      <p:pic>
        <p:nvPicPr>
          <p:cNvPr id="7" name="図 6">
            <a:extLst>
              <a:ext uri="{FF2B5EF4-FFF2-40B4-BE49-F238E27FC236}">
                <a16:creationId xmlns:a16="http://schemas.microsoft.com/office/drawing/2014/main" id="{A8DD8595-14E7-0B6A-3ACD-4C86306E93A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419" y="57546"/>
            <a:ext cx="649087" cy="700171"/>
          </a:xfrm>
          <a:prstGeom prst="rect">
            <a:avLst/>
          </a:prstGeom>
        </p:spPr>
      </p:pic>
    </p:spTree>
    <p:extLst>
      <p:ext uri="{BB962C8B-B14F-4D97-AF65-F5344CB8AC3E}">
        <p14:creationId xmlns:p14="http://schemas.microsoft.com/office/powerpoint/2010/main" val="13935941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30A6E-4F8D-F659-959B-6B9DF5F492B7}"/>
            </a:ext>
          </a:extLst>
        </p:cNvPr>
        <p:cNvGrpSpPr/>
        <p:nvPr/>
      </p:nvGrpSpPr>
      <p:grpSpPr>
        <a:xfrm>
          <a:off x="0" y="0"/>
          <a:ext cx="0" cy="0"/>
          <a:chOff x="0" y="0"/>
          <a:chExt cx="0" cy="0"/>
        </a:xfrm>
      </p:grpSpPr>
      <p:sp>
        <p:nvSpPr>
          <p:cNvPr id="10" name="正方形/長方形 9">
            <a:extLst>
              <a:ext uri="{FF2B5EF4-FFF2-40B4-BE49-F238E27FC236}">
                <a16:creationId xmlns:a16="http://schemas.microsoft.com/office/drawing/2014/main" id="{7BE869C2-5F20-A96D-1542-EF3C3F4804A5}"/>
              </a:ext>
            </a:extLst>
          </p:cNvPr>
          <p:cNvSpPr/>
          <p:nvPr/>
        </p:nvSpPr>
        <p:spPr>
          <a:xfrm>
            <a:off x="52312" y="1268760"/>
            <a:ext cx="8624144" cy="5168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ja-JP" altLang="en-US" sz="3600" b="1" dirty="0">
                <a:solidFill>
                  <a:schemeClr val="tx1"/>
                </a:solidFill>
                <a:latin typeface="UD デジタル 教科書体 NK-B" panose="02020700000000000000" pitchFamily="18" charset="-128"/>
                <a:ea typeface="UD デジタル 教科書体 NK-B" panose="02020700000000000000" pitchFamily="18" charset="-128"/>
              </a:rPr>
              <a:t>　</a:t>
            </a:r>
            <a:r>
              <a:rPr lang="en-US" altLang="ja-JP" sz="3600" b="1" dirty="0">
                <a:solidFill>
                  <a:schemeClr val="tx1"/>
                </a:solidFill>
                <a:latin typeface="UD デジタル 教科書体 NK-B" panose="02020700000000000000" pitchFamily="18" charset="-128"/>
                <a:ea typeface="UD デジタル 教科書体 NK-B" panose="02020700000000000000" pitchFamily="18" charset="-128"/>
              </a:rPr>
              <a:t>【 Team</a:t>
            </a:r>
            <a:r>
              <a:rPr lang="ja-JP" altLang="en-US" sz="3600" b="1" dirty="0">
                <a:solidFill>
                  <a:schemeClr val="tx1"/>
                </a:solidFill>
                <a:latin typeface="UD デジタル 教科書体 NK-B" panose="02020700000000000000" pitchFamily="18" charset="-128"/>
                <a:ea typeface="UD デジタル 教科書体 NK-B" panose="02020700000000000000" pitchFamily="18" charset="-128"/>
              </a:rPr>
              <a:t>の機能を使って実施したいこと </a:t>
            </a:r>
            <a:r>
              <a:rPr lang="en-US" altLang="ja-JP" sz="3600" b="1" dirty="0">
                <a:solidFill>
                  <a:schemeClr val="tx1"/>
                </a:solidFill>
                <a:latin typeface="UD デジタル 教科書体 NK-B" panose="02020700000000000000" pitchFamily="18" charset="-128"/>
                <a:ea typeface="UD デジタル 教科書体 NK-B" panose="02020700000000000000" pitchFamily="18" charset="-128"/>
              </a:rPr>
              <a:t>】</a:t>
            </a:r>
          </a:p>
          <a:p>
            <a:pPr>
              <a:lnSpc>
                <a:spcPts val="2000"/>
              </a:lnSpc>
            </a:pPr>
            <a:endParaRPr lang="en-US" altLang="ja-JP" sz="3200" b="1" dirty="0">
              <a:solidFill>
                <a:schemeClr val="tx1"/>
              </a:solidFill>
              <a:latin typeface="UD デジタル 教科書体 NK-B" panose="02020700000000000000" pitchFamily="18" charset="-128"/>
              <a:ea typeface="UD デジタル 教科書体 NK-B" panose="02020700000000000000" pitchFamily="18" charset="-128"/>
            </a:endParaRPr>
          </a:p>
          <a:p>
            <a:pPr>
              <a:lnSpc>
                <a:spcPts val="1500"/>
              </a:lnSpc>
            </a:pPr>
            <a:endParaRPr lang="en-US" altLang="ja-JP" sz="3200" b="1" dirty="0">
              <a:solidFill>
                <a:schemeClr val="tx1"/>
              </a:solidFill>
              <a:latin typeface="UD デジタル 教科書体 NK-B" panose="02020700000000000000" pitchFamily="18" charset="-128"/>
              <a:ea typeface="UD デジタル 教科書体 NK-B" panose="02020700000000000000" pitchFamily="18" charset="-128"/>
            </a:endParaRPr>
          </a:p>
          <a:p>
            <a:r>
              <a:rPr lang="ja-JP" altLang="en-US" sz="3200" b="1" dirty="0">
                <a:solidFill>
                  <a:schemeClr val="tx1"/>
                </a:solidFill>
                <a:latin typeface="UD デジタル 教科書体 NK-B" panose="02020700000000000000" pitchFamily="18" charset="-128"/>
                <a:ea typeface="UD デジタル 教科書体 NK-B" panose="02020700000000000000" pitchFamily="18" charset="-128"/>
              </a:rPr>
              <a:t>　</a:t>
            </a:r>
            <a:r>
              <a:rPr lang="ja-JP" altLang="en-US" sz="3200" b="1" dirty="0">
                <a:solidFill>
                  <a:srgbClr val="00B050"/>
                </a:solidFill>
                <a:latin typeface="UD デジタル 教科書体 NK-B" panose="02020700000000000000" pitchFamily="18" charset="-128"/>
                <a:ea typeface="UD デジタル 教科書体 NK-B" panose="02020700000000000000" pitchFamily="18" charset="-128"/>
              </a:rPr>
              <a:t>　　▣ </a:t>
            </a:r>
            <a:r>
              <a:rPr lang="en-US" altLang="ja-JP" sz="3200" b="1" dirty="0">
                <a:solidFill>
                  <a:srgbClr val="00B050"/>
                </a:solidFill>
                <a:latin typeface="UD デジタル 教科書体 NK-B" panose="02020700000000000000" pitchFamily="18" charset="-128"/>
                <a:ea typeface="UD デジタル 教科書体 NK-B" panose="02020700000000000000" pitchFamily="18" charset="-128"/>
              </a:rPr>
              <a:t>『</a:t>
            </a:r>
            <a:r>
              <a:rPr lang="ja-JP" altLang="en-US" sz="3200" b="1" dirty="0">
                <a:solidFill>
                  <a:srgbClr val="00B050"/>
                </a:solidFill>
                <a:latin typeface="UD デジタル 教科書体 NK-B" panose="02020700000000000000" pitchFamily="18" charset="-128"/>
                <a:ea typeface="UD デジタル 教科書体 NK-B" panose="02020700000000000000" pitchFamily="18" charset="-128"/>
              </a:rPr>
              <a:t>経過観察</a:t>
            </a:r>
            <a:r>
              <a:rPr lang="en-US" altLang="ja-JP" sz="3200" b="1" dirty="0">
                <a:solidFill>
                  <a:srgbClr val="00B050"/>
                </a:solidFill>
                <a:latin typeface="UD デジタル 教科書体 NK-B" panose="02020700000000000000" pitchFamily="18" charset="-128"/>
                <a:ea typeface="UD デジタル 教科書体 NK-B" panose="02020700000000000000" pitchFamily="18" charset="-128"/>
              </a:rPr>
              <a:t>』</a:t>
            </a:r>
            <a:r>
              <a:rPr lang="ja-JP" altLang="en-US" sz="3200" b="1" dirty="0">
                <a:solidFill>
                  <a:srgbClr val="00B050"/>
                </a:solidFill>
                <a:latin typeface="UD デジタル 教科書体 NK-B" panose="02020700000000000000" pitchFamily="18" charset="-128"/>
                <a:ea typeface="UD デジタル 教科書体 NK-B" panose="02020700000000000000" pitchFamily="18" charset="-128"/>
              </a:rPr>
              <a:t> 機能</a:t>
            </a:r>
            <a:endParaRPr lang="en-US" altLang="ja-JP" sz="3200" b="1" dirty="0">
              <a:solidFill>
                <a:srgbClr val="00B050"/>
              </a:solidFill>
              <a:latin typeface="UD デジタル 教科書体 NK-B" panose="02020700000000000000" pitchFamily="18" charset="-128"/>
              <a:ea typeface="UD デジタル 教科書体 NK-B" panose="02020700000000000000" pitchFamily="18" charset="-128"/>
            </a:endParaRPr>
          </a:p>
          <a:p>
            <a:r>
              <a:rPr lang="ja-JP" altLang="en-US" sz="3200" b="1" dirty="0">
                <a:solidFill>
                  <a:schemeClr val="tx1"/>
                </a:solidFill>
                <a:latin typeface="UD デジタル 教科書体 NK-B" panose="02020700000000000000" pitchFamily="18" charset="-128"/>
                <a:ea typeface="UD デジタル 教科書体 NK-B" panose="02020700000000000000" pitchFamily="18" charset="-128"/>
              </a:rPr>
              <a:t>　　　　　　☑ 患者さん毎の共有チャットルーム</a:t>
            </a:r>
            <a:endParaRPr lang="en-US" altLang="ja-JP" sz="3200" b="1" dirty="0">
              <a:solidFill>
                <a:schemeClr val="tx1"/>
              </a:solidFill>
              <a:latin typeface="UD デジタル 教科書体 NK-B" panose="02020700000000000000" pitchFamily="18" charset="-128"/>
              <a:ea typeface="UD デジタル 教科書体 NK-B" panose="02020700000000000000" pitchFamily="18" charset="-128"/>
            </a:endParaRPr>
          </a:p>
          <a:p>
            <a:r>
              <a:rPr lang="ja-JP" altLang="en-US" sz="3200" b="1" dirty="0">
                <a:solidFill>
                  <a:schemeClr val="tx1"/>
                </a:solidFill>
                <a:latin typeface="UD デジタル 教科書体 NK-B" panose="02020700000000000000" pitchFamily="18" charset="-128"/>
                <a:ea typeface="UD デジタル 教科書体 NK-B" panose="02020700000000000000" pitchFamily="18" charset="-128"/>
              </a:rPr>
              <a:t>　　　　　　☑ 施設間のチャットルーム</a:t>
            </a:r>
            <a:endParaRPr lang="en-US" altLang="ja-JP" sz="3200" b="1" dirty="0">
              <a:solidFill>
                <a:schemeClr val="tx1"/>
              </a:solidFill>
              <a:latin typeface="UD デジタル 教科書体 NK-B" panose="02020700000000000000" pitchFamily="18" charset="-128"/>
              <a:ea typeface="UD デジタル 教科書体 NK-B" panose="02020700000000000000" pitchFamily="18" charset="-128"/>
            </a:endParaRPr>
          </a:p>
          <a:p>
            <a:r>
              <a:rPr lang="ja-JP" altLang="en-US" sz="3200" b="1" dirty="0">
                <a:solidFill>
                  <a:schemeClr val="tx1"/>
                </a:solidFill>
                <a:latin typeface="UD デジタル 教科書体 NK-B" panose="02020700000000000000" pitchFamily="18" charset="-128"/>
                <a:ea typeface="UD デジタル 教科書体 NK-B" panose="02020700000000000000" pitchFamily="18" charset="-128"/>
              </a:rPr>
              <a:t>　　　　　　</a:t>
            </a:r>
            <a:endParaRPr lang="en-US" altLang="ja-JP" sz="3200" b="1" dirty="0">
              <a:solidFill>
                <a:schemeClr val="tx1"/>
              </a:solidFill>
              <a:latin typeface="UD デジタル 教科書体 NK-B" panose="02020700000000000000" pitchFamily="18" charset="-128"/>
              <a:ea typeface="UD デジタル 教科書体 NK-B" panose="02020700000000000000" pitchFamily="18" charset="-128"/>
            </a:endParaRPr>
          </a:p>
          <a:p>
            <a:r>
              <a:rPr lang="ja-JP" altLang="en-US" sz="3200" b="1" dirty="0">
                <a:solidFill>
                  <a:srgbClr val="00B050"/>
                </a:solidFill>
                <a:latin typeface="UD デジタル 教科書体 NK-B" panose="02020700000000000000" pitchFamily="18" charset="-128"/>
                <a:ea typeface="UD デジタル 教科書体 NK-B" panose="02020700000000000000" pitchFamily="18" charset="-128"/>
              </a:rPr>
              <a:t>　　　▣ </a:t>
            </a:r>
            <a:r>
              <a:rPr lang="en-US" altLang="ja-JP" sz="3200" b="1" dirty="0">
                <a:solidFill>
                  <a:srgbClr val="00B050"/>
                </a:solidFill>
                <a:latin typeface="UD デジタル 教科書体 NK-B" panose="02020700000000000000" pitchFamily="18" charset="-128"/>
                <a:ea typeface="UD デジタル 教科書体 NK-B" panose="02020700000000000000" pitchFamily="18" charset="-128"/>
              </a:rPr>
              <a:t>『</a:t>
            </a:r>
            <a:r>
              <a:rPr lang="ja-JP" altLang="en-US" sz="3200" b="1" dirty="0">
                <a:solidFill>
                  <a:srgbClr val="00B050"/>
                </a:solidFill>
                <a:latin typeface="UD デジタル 教科書体 NK-B" panose="02020700000000000000" pitchFamily="18" charset="-128"/>
                <a:ea typeface="UD デジタル 教科書体 NK-B" panose="02020700000000000000" pitchFamily="18" charset="-128"/>
              </a:rPr>
              <a:t>書類一覧</a:t>
            </a:r>
            <a:r>
              <a:rPr lang="en-US" altLang="ja-JP" sz="3200" b="1" dirty="0">
                <a:solidFill>
                  <a:srgbClr val="00B050"/>
                </a:solidFill>
                <a:latin typeface="UD デジタル 教科書体 NK-B" panose="02020700000000000000" pitchFamily="18" charset="-128"/>
                <a:ea typeface="UD デジタル 教科書体 NK-B" panose="02020700000000000000" pitchFamily="18" charset="-128"/>
              </a:rPr>
              <a:t>』</a:t>
            </a:r>
            <a:r>
              <a:rPr lang="ja-JP" altLang="en-US" sz="3200" b="1" dirty="0">
                <a:solidFill>
                  <a:srgbClr val="00B050"/>
                </a:solidFill>
                <a:latin typeface="UD デジタル 教科書体 NK-B" panose="02020700000000000000" pitchFamily="18" charset="-128"/>
                <a:ea typeface="UD デジタル 教科書体 NK-B" panose="02020700000000000000" pitchFamily="18" charset="-128"/>
              </a:rPr>
              <a:t> 機能</a:t>
            </a:r>
            <a:endParaRPr lang="en-US" altLang="ja-JP" sz="3200" b="1" dirty="0">
              <a:solidFill>
                <a:srgbClr val="00B050"/>
              </a:solidFill>
              <a:latin typeface="UD デジタル 教科書体 NK-B" panose="02020700000000000000" pitchFamily="18" charset="-128"/>
              <a:ea typeface="UD デジタル 教科書体 NK-B" panose="02020700000000000000" pitchFamily="18" charset="-128"/>
            </a:endParaRPr>
          </a:p>
          <a:p>
            <a:r>
              <a:rPr lang="ja-JP" altLang="en-US" sz="3200" b="1" dirty="0">
                <a:solidFill>
                  <a:schemeClr val="tx1"/>
                </a:solidFill>
                <a:latin typeface="UD デジタル 教科書体 NK-B" panose="02020700000000000000" pitchFamily="18" charset="-128"/>
                <a:ea typeface="UD デジタル 教科書体 NK-B" panose="02020700000000000000" pitchFamily="18" charset="-128"/>
              </a:rPr>
              <a:t>　　　　　　☑ 各種文書共有</a:t>
            </a:r>
            <a:endParaRPr lang="en-US" altLang="ja-JP" sz="3200" b="1" dirty="0">
              <a:solidFill>
                <a:schemeClr val="tx1"/>
              </a:solidFill>
              <a:latin typeface="UD デジタル 教科書体 NK-B" panose="02020700000000000000" pitchFamily="18" charset="-128"/>
              <a:ea typeface="UD デジタル 教科書体 NK-B" panose="02020700000000000000" pitchFamily="18" charset="-128"/>
            </a:endParaRPr>
          </a:p>
          <a:p>
            <a:endParaRPr lang="en-US" altLang="ja-JP" sz="3200" b="1" dirty="0">
              <a:solidFill>
                <a:schemeClr val="tx1"/>
              </a:solidFill>
              <a:latin typeface="UD デジタル 教科書体 NK-B" panose="02020700000000000000" pitchFamily="18" charset="-128"/>
              <a:ea typeface="UD デジタル 教科書体 NK-B" panose="02020700000000000000" pitchFamily="18" charset="-128"/>
            </a:endParaRPr>
          </a:p>
        </p:txBody>
      </p:sp>
      <p:pic>
        <p:nvPicPr>
          <p:cNvPr id="8" name="図 7" descr="アイコン&#10;&#10;中程度の精度で自動的に生成された説明">
            <a:extLst>
              <a:ext uri="{FF2B5EF4-FFF2-40B4-BE49-F238E27FC236}">
                <a16:creationId xmlns:a16="http://schemas.microsoft.com/office/drawing/2014/main" id="{8D00FBF6-BFCD-BF38-FF78-65AD368585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8064" y="4610164"/>
            <a:ext cx="3734106" cy="2029899"/>
          </a:xfrm>
          <a:prstGeom prst="rect">
            <a:avLst/>
          </a:prstGeom>
        </p:spPr>
      </p:pic>
      <p:sp>
        <p:nvSpPr>
          <p:cNvPr id="13" name="Rectangle 8">
            <a:extLst>
              <a:ext uri="{FF2B5EF4-FFF2-40B4-BE49-F238E27FC236}">
                <a16:creationId xmlns:a16="http://schemas.microsoft.com/office/drawing/2014/main" id="{C1DA1441-548D-3C71-4D38-F0235647912A}"/>
              </a:ext>
            </a:extLst>
          </p:cNvPr>
          <p:cNvSpPr>
            <a:spLocks noChangeArrowheads="1"/>
          </p:cNvSpPr>
          <p:nvPr/>
        </p:nvSpPr>
        <p:spPr bwMode="auto">
          <a:xfrm>
            <a:off x="1143001"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ja-JP" altLang="en-US" sz="1350">
              <a:latin typeface="UD デジタル 教科書体 NK-B" panose="02020700000000000000" pitchFamily="18" charset="-128"/>
              <a:ea typeface="UD デジタル 教科書体 NK-B" panose="02020700000000000000" pitchFamily="18" charset="-128"/>
            </a:endParaRPr>
          </a:p>
        </p:txBody>
      </p:sp>
      <p:sp>
        <p:nvSpPr>
          <p:cNvPr id="15" name="正方形/長方形 14">
            <a:extLst>
              <a:ext uri="{FF2B5EF4-FFF2-40B4-BE49-F238E27FC236}">
                <a16:creationId xmlns:a16="http://schemas.microsoft.com/office/drawing/2014/main" id="{5DBE7F82-3006-AD32-6B80-89854D405203}"/>
              </a:ext>
            </a:extLst>
          </p:cNvPr>
          <p:cNvSpPr/>
          <p:nvPr/>
        </p:nvSpPr>
        <p:spPr>
          <a:xfrm>
            <a:off x="-10356" y="884664"/>
            <a:ext cx="9180000" cy="85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K-B" panose="02020700000000000000" pitchFamily="18" charset="-128"/>
              <a:ea typeface="UD デジタル 教科書体 NK-B" panose="02020700000000000000" pitchFamily="18" charset="-128"/>
            </a:endParaRPr>
          </a:p>
        </p:txBody>
      </p:sp>
      <p:cxnSp>
        <p:nvCxnSpPr>
          <p:cNvPr id="16" name="直線コネクタ 15">
            <a:extLst>
              <a:ext uri="{FF2B5EF4-FFF2-40B4-BE49-F238E27FC236}">
                <a16:creationId xmlns:a16="http://schemas.microsoft.com/office/drawing/2014/main" id="{4D14A42D-AB83-B48C-EDBA-142D1B1BAF5A}"/>
              </a:ext>
            </a:extLst>
          </p:cNvPr>
          <p:cNvCxnSpPr/>
          <p:nvPr/>
        </p:nvCxnSpPr>
        <p:spPr>
          <a:xfrm>
            <a:off x="-14176" y="840880"/>
            <a:ext cx="918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正方形/長方形 16">
            <a:extLst>
              <a:ext uri="{FF2B5EF4-FFF2-40B4-BE49-F238E27FC236}">
                <a16:creationId xmlns:a16="http://schemas.microsoft.com/office/drawing/2014/main" id="{4D85F37E-48BE-D5AF-3686-E409A1BA0FCC}"/>
              </a:ext>
            </a:extLst>
          </p:cNvPr>
          <p:cNvSpPr/>
          <p:nvPr/>
        </p:nvSpPr>
        <p:spPr>
          <a:xfrm>
            <a:off x="862989" y="143729"/>
            <a:ext cx="7393115" cy="609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3200" dirty="0">
                <a:solidFill>
                  <a:schemeClr val="tx1"/>
                </a:solidFill>
                <a:latin typeface="UD デジタル 教科書体 NK-B" panose="02020700000000000000" pitchFamily="18" charset="-128"/>
                <a:ea typeface="UD デジタル 教科書体 NK-B" panose="02020700000000000000" pitchFamily="18" charset="-128"/>
              </a:rPr>
              <a:t>【Team】</a:t>
            </a:r>
            <a:r>
              <a:rPr kumimoji="1" lang="ja-JP" altLang="en-US" sz="3200" dirty="0">
                <a:solidFill>
                  <a:schemeClr val="tx1"/>
                </a:solidFill>
                <a:latin typeface="UD デジタル 教科書体 NK-B" panose="02020700000000000000" pitchFamily="18" charset="-128"/>
                <a:ea typeface="UD デジタル 教科書体 NK-B" panose="02020700000000000000" pitchFamily="18" charset="-128"/>
              </a:rPr>
              <a:t>の利用機能</a:t>
            </a:r>
          </a:p>
        </p:txBody>
      </p:sp>
      <p:pic>
        <p:nvPicPr>
          <p:cNvPr id="18" name="図 17">
            <a:extLst>
              <a:ext uri="{FF2B5EF4-FFF2-40B4-BE49-F238E27FC236}">
                <a16:creationId xmlns:a16="http://schemas.microsoft.com/office/drawing/2014/main" id="{F65A2D93-1C1D-8281-A963-7C760304F03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419" y="57546"/>
            <a:ext cx="649087" cy="700171"/>
          </a:xfrm>
          <a:prstGeom prst="rect">
            <a:avLst/>
          </a:prstGeom>
        </p:spPr>
      </p:pic>
    </p:spTree>
    <p:extLst>
      <p:ext uri="{BB962C8B-B14F-4D97-AF65-F5344CB8AC3E}">
        <p14:creationId xmlns:p14="http://schemas.microsoft.com/office/powerpoint/2010/main" val="27812464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AB463-5498-DDBD-85D6-079929FCBD59}"/>
            </a:ext>
          </a:extLst>
        </p:cNvPr>
        <p:cNvGrpSpPr/>
        <p:nvPr/>
      </p:nvGrpSpPr>
      <p:grpSpPr>
        <a:xfrm>
          <a:off x="0" y="0"/>
          <a:ext cx="0" cy="0"/>
          <a:chOff x="0" y="0"/>
          <a:chExt cx="0" cy="0"/>
        </a:xfrm>
      </p:grpSpPr>
      <p:pic>
        <p:nvPicPr>
          <p:cNvPr id="18" name="図 17">
            <a:extLst>
              <a:ext uri="{FF2B5EF4-FFF2-40B4-BE49-F238E27FC236}">
                <a16:creationId xmlns:a16="http://schemas.microsoft.com/office/drawing/2014/main" id="{619AA48F-778B-C30A-7FA0-B1255C855F27}"/>
              </a:ext>
            </a:extLst>
          </p:cNvPr>
          <p:cNvPicPr>
            <a:picLocks noChangeAspect="1"/>
          </p:cNvPicPr>
          <p:nvPr/>
        </p:nvPicPr>
        <p:blipFill>
          <a:blip r:embed="rId3"/>
          <a:stretch>
            <a:fillRect/>
          </a:stretch>
        </p:blipFill>
        <p:spPr>
          <a:xfrm>
            <a:off x="179512" y="1040780"/>
            <a:ext cx="8689252" cy="5200386"/>
          </a:xfrm>
          <a:prstGeom prst="rect">
            <a:avLst/>
          </a:prstGeom>
        </p:spPr>
      </p:pic>
      <p:sp>
        <p:nvSpPr>
          <p:cNvPr id="35" name="Rectangle 3">
            <a:extLst>
              <a:ext uri="{FF2B5EF4-FFF2-40B4-BE49-F238E27FC236}">
                <a16:creationId xmlns:a16="http://schemas.microsoft.com/office/drawing/2014/main" id="{EF7AF2FE-8320-D370-CEB3-CC9126CCF10D}"/>
              </a:ext>
            </a:extLst>
          </p:cNvPr>
          <p:cNvSpPr>
            <a:spLocks noChangeArrowheads="1"/>
          </p:cNvSpPr>
          <p:nvPr/>
        </p:nvSpPr>
        <p:spPr bwMode="auto">
          <a:xfrm>
            <a:off x="1248845" y="254583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ja-JP" altLang="en-US"/>
          </a:p>
        </p:txBody>
      </p:sp>
      <p:sp>
        <p:nvSpPr>
          <p:cNvPr id="36" name="Rectangle 8">
            <a:extLst>
              <a:ext uri="{FF2B5EF4-FFF2-40B4-BE49-F238E27FC236}">
                <a16:creationId xmlns:a16="http://schemas.microsoft.com/office/drawing/2014/main" id="{D7934036-BBBF-F7D8-0B15-CC0E434E524D}"/>
              </a:ext>
            </a:extLst>
          </p:cNvPr>
          <p:cNvSpPr>
            <a:spLocks noChangeArrowheads="1"/>
          </p:cNvSpPr>
          <p:nvPr/>
        </p:nvSpPr>
        <p:spPr bwMode="auto">
          <a:xfrm>
            <a:off x="1248843" y="237438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ja-JP" altLang="en-US"/>
          </a:p>
        </p:txBody>
      </p:sp>
      <p:sp>
        <p:nvSpPr>
          <p:cNvPr id="12" name="テキスト ボックス 11">
            <a:extLst>
              <a:ext uri="{FF2B5EF4-FFF2-40B4-BE49-F238E27FC236}">
                <a16:creationId xmlns:a16="http://schemas.microsoft.com/office/drawing/2014/main" id="{AB5B796A-017A-82B2-5C3D-483ED5CFE664}"/>
              </a:ext>
            </a:extLst>
          </p:cNvPr>
          <p:cNvSpPr txBox="1"/>
          <p:nvPr/>
        </p:nvSpPr>
        <p:spPr>
          <a:xfrm>
            <a:off x="4740791" y="1724320"/>
            <a:ext cx="3820680" cy="707886"/>
          </a:xfrm>
          <a:prstGeom prst="rect">
            <a:avLst/>
          </a:prstGeom>
          <a:noFill/>
        </p:spPr>
        <p:txBody>
          <a:bodyPr wrap="square">
            <a:spAutoFit/>
          </a:bodyPr>
          <a:lstStyle/>
          <a:p>
            <a:pPr algn="ctr" defTabSz="685783" eaLnBrk="1" fontAlgn="auto" hangingPunct="1">
              <a:spcBef>
                <a:spcPts val="0"/>
              </a:spcBef>
              <a:spcAft>
                <a:spcPts val="0"/>
              </a:spcAft>
              <a:defRPr/>
            </a:pPr>
            <a:r>
              <a:rPr lang="ja-JP" altLang="en-US" sz="2000" b="1" dirty="0">
                <a:solidFill>
                  <a:srgbClr val="00B050"/>
                </a:solidFill>
                <a:latin typeface="UD デジタル 教科書体 NK-B" panose="02020700000000000000" pitchFamily="18" charset="-128"/>
                <a:ea typeface="UD デジタル 教科書体 NK-B" panose="02020700000000000000" pitchFamily="18" charset="-128"/>
              </a:rPr>
              <a:t>患者さん毎にシートを作成し</a:t>
            </a:r>
            <a:endParaRPr lang="en-US" altLang="ja-JP" sz="2000" b="1" dirty="0">
              <a:solidFill>
                <a:srgbClr val="00B050"/>
              </a:solidFill>
              <a:latin typeface="UD デジタル 教科書体 NK-B" panose="02020700000000000000" pitchFamily="18" charset="-128"/>
              <a:ea typeface="UD デジタル 教科書体 NK-B" panose="02020700000000000000" pitchFamily="18" charset="-128"/>
            </a:endParaRPr>
          </a:p>
          <a:p>
            <a:pPr algn="ctr" defTabSz="685783" eaLnBrk="1" fontAlgn="auto" hangingPunct="1">
              <a:spcBef>
                <a:spcPts val="0"/>
              </a:spcBef>
              <a:spcAft>
                <a:spcPts val="0"/>
              </a:spcAft>
              <a:defRPr/>
            </a:pPr>
            <a:r>
              <a:rPr lang="ja-JP" altLang="en-US" sz="2000" b="1" dirty="0">
                <a:solidFill>
                  <a:srgbClr val="00B050"/>
                </a:solidFill>
                <a:latin typeface="UD デジタル 教科書体 NK-B" panose="02020700000000000000" pitchFamily="18" charset="-128"/>
                <a:ea typeface="UD デジタル 教科書体 NK-B" panose="02020700000000000000" pitchFamily="18" charset="-128"/>
              </a:rPr>
              <a:t>その中で情報交換・共有をする</a:t>
            </a:r>
            <a:endParaRPr lang="en-US" altLang="ja-JP" sz="2000" b="1" dirty="0">
              <a:solidFill>
                <a:srgbClr val="00B050"/>
              </a:solidFill>
              <a:latin typeface="UD デジタル 教科書体 NK-B" panose="02020700000000000000" pitchFamily="18" charset="-128"/>
              <a:ea typeface="UD デジタル 教科書体 NK-B" panose="02020700000000000000" pitchFamily="18" charset="-128"/>
            </a:endParaRPr>
          </a:p>
        </p:txBody>
      </p:sp>
      <p:sp>
        <p:nvSpPr>
          <p:cNvPr id="10" name="Rectangle 8">
            <a:extLst>
              <a:ext uri="{FF2B5EF4-FFF2-40B4-BE49-F238E27FC236}">
                <a16:creationId xmlns:a16="http://schemas.microsoft.com/office/drawing/2014/main" id="{D3D53C20-C124-53DE-6D46-984174FBDE16}"/>
              </a:ext>
            </a:extLst>
          </p:cNvPr>
          <p:cNvSpPr>
            <a:spLocks noChangeArrowheads="1"/>
          </p:cNvSpPr>
          <p:nvPr/>
        </p:nvSpPr>
        <p:spPr bwMode="auto">
          <a:xfrm>
            <a:off x="1143001"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ja-JP" altLang="en-US" sz="1350">
              <a:latin typeface="UD デジタル 教科書体 NK-B" panose="02020700000000000000" pitchFamily="18" charset="-128"/>
              <a:ea typeface="UD デジタル 教科書体 NK-B" panose="02020700000000000000" pitchFamily="18" charset="-128"/>
            </a:endParaRPr>
          </a:p>
        </p:txBody>
      </p:sp>
      <p:sp>
        <p:nvSpPr>
          <p:cNvPr id="11" name="正方形/長方形 10">
            <a:extLst>
              <a:ext uri="{FF2B5EF4-FFF2-40B4-BE49-F238E27FC236}">
                <a16:creationId xmlns:a16="http://schemas.microsoft.com/office/drawing/2014/main" id="{DEE996E7-8CA9-5074-E543-A96A72595459}"/>
              </a:ext>
            </a:extLst>
          </p:cNvPr>
          <p:cNvSpPr/>
          <p:nvPr/>
        </p:nvSpPr>
        <p:spPr>
          <a:xfrm>
            <a:off x="-10356" y="884664"/>
            <a:ext cx="9180000" cy="85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K-B" panose="02020700000000000000" pitchFamily="18" charset="-128"/>
              <a:ea typeface="UD デジタル 教科書体 NK-B" panose="02020700000000000000" pitchFamily="18" charset="-128"/>
            </a:endParaRPr>
          </a:p>
        </p:txBody>
      </p:sp>
      <p:cxnSp>
        <p:nvCxnSpPr>
          <p:cNvPr id="13" name="直線コネクタ 12">
            <a:extLst>
              <a:ext uri="{FF2B5EF4-FFF2-40B4-BE49-F238E27FC236}">
                <a16:creationId xmlns:a16="http://schemas.microsoft.com/office/drawing/2014/main" id="{87B03529-540B-220E-D6F3-3682F294FC53}"/>
              </a:ext>
            </a:extLst>
          </p:cNvPr>
          <p:cNvCxnSpPr/>
          <p:nvPr/>
        </p:nvCxnSpPr>
        <p:spPr>
          <a:xfrm>
            <a:off x="-14176" y="840880"/>
            <a:ext cx="918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正方形/長方形 13">
            <a:extLst>
              <a:ext uri="{FF2B5EF4-FFF2-40B4-BE49-F238E27FC236}">
                <a16:creationId xmlns:a16="http://schemas.microsoft.com/office/drawing/2014/main" id="{873365EE-D42A-CCF0-8A4F-423294E649BA}"/>
              </a:ext>
            </a:extLst>
          </p:cNvPr>
          <p:cNvSpPr/>
          <p:nvPr/>
        </p:nvSpPr>
        <p:spPr>
          <a:xfrm>
            <a:off x="862989" y="143729"/>
            <a:ext cx="7393115" cy="609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3200" dirty="0">
                <a:solidFill>
                  <a:schemeClr val="tx1"/>
                </a:solidFill>
                <a:latin typeface="UD デジタル 教科書体 NK-B" panose="02020700000000000000" pitchFamily="18" charset="-128"/>
                <a:ea typeface="UD デジタル 教科書体 NK-B" panose="02020700000000000000" pitchFamily="18" charset="-128"/>
              </a:rPr>
              <a:t>【Team】</a:t>
            </a:r>
            <a:r>
              <a:rPr kumimoji="1" lang="ja-JP" altLang="en-US" sz="3200" dirty="0">
                <a:solidFill>
                  <a:schemeClr val="tx1"/>
                </a:solidFill>
                <a:latin typeface="UD デジタル 教科書体 NK-B" panose="02020700000000000000" pitchFamily="18" charset="-128"/>
                <a:ea typeface="UD デジタル 教科書体 NK-B" panose="02020700000000000000" pitchFamily="18" charset="-128"/>
              </a:rPr>
              <a:t>利用者画面</a:t>
            </a:r>
          </a:p>
        </p:txBody>
      </p:sp>
      <p:pic>
        <p:nvPicPr>
          <p:cNvPr id="15" name="図 14">
            <a:extLst>
              <a:ext uri="{FF2B5EF4-FFF2-40B4-BE49-F238E27FC236}">
                <a16:creationId xmlns:a16="http://schemas.microsoft.com/office/drawing/2014/main" id="{FEE4AA1D-9B92-D05E-14D9-6F243951653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419" y="57546"/>
            <a:ext cx="649087" cy="700171"/>
          </a:xfrm>
          <a:prstGeom prst="rect">
            <a:avLst/>
          </a:prstGeom>
        </p:spPr>
      </p:pic>
      <p:sp>
        <p:nvSpPr>
          <p:cNvPr id="25" name="テキスト ボックス 24">
            <a:extLst>
              <a:ext uri="{FF2B5EF4-FFF2-40B4-BE49-F238E27FC236}">
                <a16:creationId xmlns:a16="http://schemas.microsoft.com/office/drawing/2014/main" id="{70530E75-2125-5564-40E8-662228D270C1}"/>
              </a:ext>
            </a:extLst>
          </p:cNvPr>
          <p:cNvSpPr txBox="1"/>
          <p:nvPr/>
        </p:nvSpPr>
        <p:spPr>
          <a:xfrm>
            <a:off x="4488418" y="5035111"/>
            <a:ext cx="4655582" cy="1631216"/>
          </a:xfrm>
          <a:prstGeom prst="rect">
            <a:avLst/>
          </a:prstGeom>
          <a:noFill/>
        </p:spPr>
        <p:txBody>
          <a:bodyPr wrap="square">
            <a:spAutoFit/>
          </a:bodyPr>
          <a:lstStyle/>
          <a:p>
            <a:pPr defTabSz="685783" eaLnBrk="1" fontAlgn="auto" hangingPunct="1">
              <a:spcBef>
                <a:spcPts val="0"/>
              </a:spcBef>
              <a:spcAft>
                <a:spcPts val="0"/>
              </a:spcAft>
              <a:defRPr/>
            </a:pPr>
            <a:r>
              <a:rPr lang="ja-JP" altLang="en-US" sz="2000" b="1" dirty="0">
                <a:solidFill>
                  <a:srgbClr val="00B050"/>
                </a:solidFill>
                <a:latin typeface="UD デジタル 教科書体 NK-B" panose="02020700000000000000" pitchFamily="18" charset="-128"/>
                <a:ea typeface="UD デジタル 教科書体 NK-B" panose="02020700000000000000" pitchFamily="18" charset="-128"/>
              </a:rPr>
              <a:t>◩ 利用者基本情報</a:t>
            </a:r>
            <a:endParaRPr lang="en-US" altLang="ja-JP" sz="2000" b="1" dirty="0">
              <a:solidFill>
                <a:srgbClr val="00B050"/>
              </a:solidFill>
              <a:latin typeface="UD デジタル 教科書体 NK-B" panose="02020700000000000000" pitchFamily="18" charset="-128"/>
              <a:ea typeface="UD デジタル 教科書体 NK-B" panose="02020700000000000000" pitchFamily="18" charset="-128"/>
            </a:endParaRPr>
          </a:p>
          <a:p>
            <a:pPr defTabSz="685783" eaLnBrk="1" fontAlgn="auto" hangingPunct="1">
              <a:spcBef>
                <a:spcPts val="0"/>
              </a:spcBef>
              <a:spcAft>
                <a:spcPts val="0"/>
              </a:spcAft>
              <a:defRPr/>
            </a:pPr>
            <a:r>
              <a:rPr lang="ja-JP" altLang="en-US" sz="2000" b="1" dirty="0">
                <a:solidFill>
                  <a:srgbClr val="00B050"/>
                </a:solidFill>
                <a:latin typeface="UD デジタル 教科書体 NK-B" panose="02020700000000000000" pitchFamily="18" charset="-128"/>
                <a:ea typeface="UD デジタル 教科書体 NK-B" panose="02020700000000000000" pitchFamily="18" charset="-128"/>
              </a:rPr>
              <a:t>　　　 ＋</a:t>
            </a:r>
            <a:endParaRPr lang="en-US" altLang="ja-JP" sz="2000" b="1" dirty="0">
              <a:solidFill>
                <a:srgbClr val="00B050"/>
              </a:solidFill>
              <a:latin typeface="UD デジタル 教科書体 NK-B" panose="02020700000000000000" pitchFamily="18" charset="-128"/>
              <a:ea typeface="UD デジタル 教科書体 NK-B" panose="02020700000000000000" pitchFamily="18" charset="-128"/>
            </a:endParaRPr>
          </a:p>
          <a:p>
            <a:pPr defTabSz="685783" eaLnBrk="1" fontAlgn="auto" hangingPunct="1">
              <a:spcBef>
                <a:spcPts val="0"/>
              </a:spcBef>
              <a:spcAft>
                <a:spcPts val="0"/>
              </a:spcAft>
              <a:defRPr/>
            </a:pPr>
            <a:r>
              <a:rPr lang="ja-JP" altLang="en-US" sz="2000" b="1" dirty="0">
                <a:solidFill>
                  <a:srgbClr val="00B050"/>
                </a:solidFill>
                <a:latin typeface="UD デジタル 教科書体 NK-B" panose="02020700000000000000" pitchFamily="18" charset="-128"/>
                <a:ea typeface="UD デジタル 教科書体 NK-B" panose="02020700000000000000" pitchFamily="18" charset="-128"/>
              </a:rPr>
              <a:t>◩ 医療情報（既往歴・入院歴等）</a:t>
            </a:r>
            <a:endParaRPr lang="en-US" altLang="ja-JP" sz="2000" b="1" dirty="0">
              <a:solidFill>
                <a:srgbClr val="00B050"/>
              </a:solidFill>
              <a:latin typeface="UD デジタル 教科書体 NK-B" panose="02020700000000000000" pitchFamily="18" charset="-128"/>
              <a:ea typeface="UD デジタル 教科書体 NK-B" panose="02020700000000000000" pitchFamily="18" charset="-128"/>
            </a:endParaRPr>
          </a:p>
          <a:p>
            <a:pPr defTabSz="685783" eaLnBrk="1" fontAlgn="auto" hangingPunct="1">
              <a:spcBef>
                <a:spcPts val="0"/>
              </a:spcBef>
              <a:spcAft>
                <a:spcPts val="0"/>
              </a:spcAft>
              <a:defRPr/>
            </a:pPr>
            <a:r>
              <a:rPr lang="ja-JP" altLang="en-US" sz="2000" b="1" dirty="0">
                <a:solidFill>
                  <a:srgbClr val="00B050"/>
                </a:solidFill>
                <a:latin typeface="UD デジタル 教科書体 NK-B" panose="02020700000000000000" pitchFamily="18" charset="-128"/>
                <a:ea typeface="UD デジタル 教科書体 NK-B" panose="02020700000000000000" pitchFamily="18" charset="-128"/>
              </a:rPr>
              <a:t>◩ 薬剤情報　　◩ＡＤＬ情報</a:t>
            </a:r>
            <a:endParaRPr lang="en-US" altLang="ja-JP" sz="2000" b="1" dirty="0">
              <a:solidFill>
                <a:srgbClr val="00B050"/>
              </a:solidFill>
              <a:latin typeface="UD デジタル 教科書体 NK-B" panose="02020700000000000000" pitchFamily="18" charset="-128"/>
              <a:ea typeface="UD デジタル 教科書体 NK-B" panose="02020700000000000000" pitchFamily="18" charset="-128"/>
            </a:endParaRPr>
          </a:p>
          <a:p>
            <a:pPr defTabSz="685783" eaLnBrk="1" fontAlgn="auto" hangingPunct="1">
              <a:spcBef>
                <a:spcPts val="0"/>
              </a:spcBef>
              <a:spcAft>
                <a:spcPts val="0"/>
              </a:spcAft>
              <a:defRPr/>
            </a:pPr>
            <a:r>
              <a:rPr lang="ja-JP" altLang="en-US" sz="2000" b="1" dirty="0">
                <a:solidFill>
                  <a:srgbClr val="00B050"/>
                </a:solidFill>
                <a:latin typeface="UD デジタル 教科書体 NK-B" panose="02020700000000000000" pitchFamily="18" charset="-128"/>
                <a:ea typeface="UD デジタル 教科書体 NK-B" panose="02020700000000000000" pitchFamily="18" charset="-128"/>
              </a:rPr>
              <a:t>◩ 医療保険／介護保険　　　など</a:t>
            </a:r>
            <a:endParaRPr lang="en-US" altLang="ja-JP" sz="2000" b="1" dirty="0">
              <a:solidFill>
                <a:srgbClr val="00B050"/>
              </a:solidFill>
              <a:latin typeface="UD デジタル 教科書体 NK-B" panose="02020700000000000000" pitchFamily="18" charset="-128"/>
              <a:ea typeface="UD デジタル 教科書体 NK-B" panose="02020700000000000000" pitchFamily="18" charset="-128"/>
            </a:endParaRPr>
          </a:p>
        </p:txBody>
      </p:sp>
      <p:grpSp>
        <p:nvGrpSpPr>
          <p:cNvPr id="28" name="グループ化 27">
            <a:extLst>
              <a:ext uri="{FF2B5EF4-FFF2-40B4-BE49-F238E27FC236}">
                <a16:creationId xmlns:a16="http://schemas.microsoft.com/office/drawing/2014/main" id="{BE4E6153-F009-4F68-427F-D96FBAF62FFD}"/>
              </a:ext>
            </a:extLst>
          </p:cNvPr>
          <p:cNvGrpSpPr/>
          <p:nvPr/>
        </p:nvGrpSpPr>
        <p:grpSpPr>
          <a:xfrm>
            <a:off x="1454672" y="1480229"/>
            <a:ext cx="3124972" cy="1468843"/>
            <a:chOff x="1454672" y="1480229"/>
            <a:chExt cx="3124972" cy="1468843"/>
          </a:xfrm>
        </p:grpSpPr>
        <p:sp>
          <p:nvSpPr>
            <p:cNvPr id="17" name="四角形: 角を丸くする 16">
              <a:extLst>
                <a:ext uri="{FF2B5EF4-FFF2-40B4-BE49-F238E27FC236}">
                  <a16:creationId xmlns:a16="http://schemas.microsoft.com/office/drawing/2014/main" id="{23C89FF1-9004-7C50-DE88-D9790EC9A7A5}"/>
                </a:ext>
              </a:extLst>
            </p:cNvPr>
            <p:cNvSpPr/>
            <p:nvPr/>
          </p:nvSpPr>
          <p:spPr>
            <a:xfrm>
              <a:off x="1454672" y="2602823"/>
              <a:ext cx="1224136" cy="346249"/>
            </a:xfrm>
            <a:prstGeom prst="roundRect">
              <a:avLst/>
            </a:prstGeom>
            <a:noFill/>
            <a:ln w="666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07043450-E308-66F4-20B4-8AF6E7B4DD66}"/>
                </a:ext>
              </a:extLst>
            </p:cNvPr>
            <p:cNvPicPr>
              <a:picLocks noChangeAspect="1"/>
            </p:cNvPicPr>
            <p:nvPr/>
          </p:nvPicPr>
          <p:blipFill>
            <a:blip r:embed="rId5"/>
            <a:stretch>
              <a:fillRect/>
            </a:stretch>
          </p:blipFill>
          <p:spPr>
            <a:xfrm>
              <a:off x="2087428" y="1505109"/>
              <a:ext cx="2400990" cy="690193"/>
            </a:xfrm>
            <a:prstGeom prst="rect">
              <a:avLst/>
            </a:prstGeom>
          </p:spPr>
        </p:pic>
        <p:sp>
          <p:nvSpPr>
            <p:cNvPr id="21" name="四角形: 角を丸くする 20">
              <a:extLst>
                <a:ext uri="{FF2B5EF4-FFF2-40B4-BE49-F238E27FC236}">
                  <a16:creationId xmlns:a16="http://schemas.microsoft.com/office/drawing/2014/main" id="{F5F12C75-7693-E3B0-ADDC-97CC9D751D8B}"/>
                </a:ext>
              </a:extLst>
            </p:cNvPr>
            <p:cNvSpPr/>
            <p:nvPr/>
          </p:nvSpPr>
          <p:spPr>
            <a:xfrm>
              <a:off x="1991456" y="1480229"/>
              <a:ext cx="2588188" cy="747000"/>
            </a:xfrm>
            <a:prstGeom prst="roundRect">
              <a:avLst/>
            </a:prstGeom>
            <a:noFill/>
            <a:ln w="666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矢印: 右 22">
              <a:extLst>
                <a:ext uri="{FF2B5EF4-FFF2-40B4-BE49-F238E27FC236}">
                  <a16:creationId xmlns:a16="http://schemas.microsoft.com/office/drawing/2014/main" id="{5FDA09D1-BDFD-DC77-BD75-C4AE033FA4AD}"/>
                </a:ext>
              </a:extLst>
            </p:cNvPr>
            <p:cNvSpPr/>
            <p:nvPr/>
          </p:nvSpPr>
          <p:spPr>
            <a:xfrm rot="16200000">
              <a:off x="2344481" y="2231488"/>
              <a:ext cx="348277" cy="352789"/>
            </a:xfrm>
            <a:prstGeom prst="rightArrow">
              <a:avLst>
                <a:gd name="adj1" fmla="val 37604"/>
                <a:gd name="adj2" fmla="val 52558"/>
              </a:avLst>
            </a:prstGeom>
            <a:solidFill>
              <a:srgbClr val="FFC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7940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E11F4A9D-AE84-A2F9-4D6C-5D220BB4DADD}"/>
              </a:ext>
            </a:extLst>
          </p:cNvPr>
          <p:cNvPicPr>
            <a:picLocks noChangeAspect="1"/>
          </p:cNvPicPr>
          <p:nvPr/>
        </p:nvPicPr>
        <p:blipFill>
          <a:blip r:embed="rId3"/>
          <a:stretch>
            <a:fillRect/>
          </a:stretch>
        </p:blipFill>
        <p:spPr>
          <a:xfrm>
            <a:off x="35496" y="913832"/>
            <a:ext cx="8997547" cy="5611511"/>
          </a:xfrm>
          <a:prstGeom prst="rect">
            <a:avLst/>
          </a:prstGeom>
        </p:spPr>
      </p:pic>
      <p:sp>
        <p:nvSpPr>
          <p:cNvPr id="4" name="楕円 3">
            <a:extLst>
              <a:ext uri="{FF2B5EF4-FFF2-40B4-BE49-F238E27FC236}">
                <a16:creationId xmlns:a16="http://schemas.microsoft.com/office/drawing/2014/main" id="{484BFB7A-8B89-B405-B254-E4B4727E5CC0}"/>
              </a:ext>
            </a:extLst>
          </p:cNvPr>
          <p:cNvSpPr/>
          <p:nvPr/>
        </p:nvSpPr>
        <p:spPr>
          <a:xfrm>
            <a:off x="6300192" y="3284984"/>
            <a:ext cx="2254657" cy="2114987"/>
          </a:xfrm>
          <a:prstGeom prst="ellipse">
            <a:avLst/>
          </a:prstGeom>
          <a:solidFill>
            <a:srgbClr val="FFFFE1"/>
          </a:solidFill>
          <a:ln w="3175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正方形/長方形 1">
            <a:extLst>
              <a:ext uri="{FF2B5EF4-FFF2-40B4-BE49-F238E27FC236}">
                <a16:creationId xmlns:a16="http://schemas.microsoft.com/office/drawing/2014/main" id="{53E8C0F7-44A8-DA3E-62F4-D35D81191138}"/>
              </a:ext>
            </a:extLst>
          </p:cNvPr>
          <p:cNvSpPr/>
          <p:nvPr/>
        </p:nvSpPr>
        <p:spPr>
          <a:xfrm rot="13598213">
            <a:off x="5229206" y="2373282"/>
            <a:ext cx="1447568" cy="10156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r>
              <a:rPr lang="ja-JP" altLang="en-US" sz="6600" dirty="0">
                <a:solidFill>
                  <a:schemeClr val="tx1"/>
                </a:solidFill>
                <a:latin typeface="UD デジタル 教科書体 NK-B" panose="02020700000000000000" pitchFamily="18" charset="-128"/>
                <a:ea typeface="UD デジタル 教科書体 NK-B" panose="02020700000000000000" pitchFamily="18" charset="-128"/>
              </a:rPr>
              <a:t>👉</a:t>
            </a:r>
            <a:endParaRPr lang="ja-JP" altLang="en-US" sz="6600" dirty="0">
              <a:solidFill>
                <a:schemeClr val="bg1">
                  <a:lumMod val="85000"/>
                </a:schemeClr>
              </a:solidFill>
              <a:latin typeface="UD デジタル 教科書体 NK-B" panose="02020700000000000000" pitchFamily="18" charset="-128"/>
              <a:ea typeface="UD デジタル 教科書体 NK-B" panose="02020700000000000000" pitchFamily="18" charset="-128"/>
            </a:endParaRPr>
          </a:p>
        </p:txBody>
      </p:sp>
      <p:sp>
        <p:nvSpPr>
          <p:cNvPr id="3" name="テキスト ボックス 2">
            <a:extLst>
              <a:ext uri="{FF2B5EF4-FFF2-40B4-BE49-F238E27FC236}">
                <a16:creationId xmlns:a16="http://schemas.microsoft.com/office/drawing/2014/main" id="{D3E3EC80-523E-EE82-6088-F64CC8114B7F}"/>
              </a:ext>
            </a:extLst>
          </p:cNvPr>
          <p:cNvSpPr txBox="1"/>
          <p:nvPr/>
        </p:nvSpPr>
        <p:spPr>
          <a:xfrm>
            <a:off x="6602584" y="3592750"/>
            <a:ext cx="1649871" cy="1384995"/>
          </a:xfrm>
          <a:prstGeom prst="rect">
            <a:avLst/>
          </a:prstGeom>
          <a:noFill/>
        </p:spPr>
        <p:txBody>
          <a:bodyPr wrap="square">
            <a:spAutoFit/>
          </a:bodyPr>
          <a:lstStyle/>
          <a:p>
            <a:pPr algn="ctr" defTabSz="685783" eaLnBrk="1" fontAlgn="auto" hangingPunct="1">
              <a:spcBef>
                <a:spcPts val="0"/>
              </a:spcBef>
              <a:spcAft>
                <a:spcPts val="0"/>
              </a:spcAft>
              <a:defRPr/>
            </a:pPr>
            <a:r>
              <a:rPr lang="ja-JP" altLang="en-US" sz="2100" b="1" dirty="0">
                <a:latin typeface="UD デジタル 教科書体 NK-B" panose="02020700000000000000" pitchFamily="18" charset="-128"/>
                <a:ea typeface="UD デジタル 教科書体 NK-B" panose="02020700000000000000" pitchFamily="18" charset="-128"/>
              </a:rPr>
              <a:t>医療従事者</a:t>
            </a:r>
            <a:endParaRPr lang="en-US" altLang="ja-JP" sz="2100" b="1" dirty="0">
              <a:latin typeface="UD デジタル 教科書体 NK-B" panose="02020700000000000000" pitchFamily="18" charset="-128"/>
              <a:ea typeface="UD デジタル 教科書体 NK-B" panose="02020700000000000000" pitchFamily="18" charset="-128"/>
            </a:endParaRPr>
          </a:p>
          <a:p>
            <a:pPr algn="ctr" defTabSz="685783" eaLnBrk="1" fontAlgn="auto" hangingPunct="1">
              <a:spcBef>
                <a:spcPts val="0"/>
              </a:spcBef>
              <a:spcAft>
                <a:spcPts val="0"/>
              </a:spcAft>
              <a:defRPr/>
            </a:pPr>
            <a:r>
              <a:rPr lang="ja-JP" altLang="en-US" sz="2100" b="1" dirty="0">
                <a:latin typeface="UD デジタル 教科書体 NK-B" panose="02020700000000000000" pitchFamily="18" charset="-128"/>
                <a:ea typeface="UD デジタル 教科書体 NK-B" panose="02020700000000000000" pitchFamily="18" charset="-128"/>
              </a:rPr>
              <a:t>福祉施設</a:t>
            </a:r>
            <a:endParaRPr lang="en-US" altLang="ja-JP" sz="2100" b="1" dirty="0">
              <a:latin typeface="UD デジタル 教科書体 NK-B" panose="02020700000000000000" pitchFamily="18" charset="-128"/>
              <a:ea typeface="UD デジタル 教科書体 NK-B" panose="02020700000000000000" pitchFamily="18" charset="-128"/>
            </a:endParaRPr>
          </a:p>
          <a:p>
            <a:pPr algn="ctr" defTabSz="685783" eaLnBrk="1" fontAlgn="auto" hangingPunct="1">
              <a:spcBef>
                <a:spcPts val="0"/>
              </a:spcBef>
              <a:spcAft>
                <a:spcPts val="0"/>
              </a:spcAft>
              <a:defRPr/>
            </a:pPr>
            <a:r>
              <a:rPr lang="ja-JP" altLang="en-US" sz="2100" b="1" dirty="0">
                <a:latin typeface="UD デジタル 教科書体 NK-B" panose="02020700000000000000" pitchFamily="18" charset="-128"/>
                <a:ea typeface="UD デジタル 教科書体 NK-B" panose="02020700000000000000" pitchFamily="18" charset="-128"/>
              </a:rPr>
              <a:t>ケアマネ等と</a:t>
            </a:r>
            <a:endParaRPr lang="en-US" altLang="ja-JP" sz="2100" b="1" dirty="0">
              <a:latin typeface="UD デジタル 教科書体 NK-B" panose="02020700000000000000" pitchFamily="18" charset="-128"/>
              <a:ea typeface="UD デジタル 教科書体 NK-B" panose="02020700000000000000" pitchFamily="18" charset="-128"/>
            </a:endParaRPr>
          </a:p>
          <a:p>
            <a:pPr algn="ctr" defTabSz="685783" eaLnBrk="1" fontAlgn="auto" hangingPunct="1">
              <a:spcBef>
                <a:spcPts val="0"/>
              </a:spcBef>
              <a:spcAft>
                <a:spcPts val="0"/>
              </a:spcAft>
              <a:defRPr/>
            </a:pPr>
            <a:r>
              <a:rPr lang="ja-JP" altLang="en-US" sz="2100" b="1" dirty="0">
                <a:latin typeface="UD デジタル 教科書体 NK-B" panose="02020700000000000000" pitchFamily="18" charset="-128"/>
                <a:ea typeface="UD デジタル 教科書体 NK-B" panose="02020700000000000000" pitchFamily="18" charset="-128"/>
              </a:rPr>
              <a:t>情報を共有</a:t>
            </a:r>
            <a:endParaRPr lang="en-US" altLang="ja-JP" sz="2100" b="1" dirty="0">
              <a:latin typeface="UD デジタル 教科書体 NK-B" panose="02020700000000000000" pitchFamily="18" charset="-128"/>
              <a:ea typeface="UD デジタル 教科書体 NK-B" panose="02020700000000000000" pitchFamily="18" charset="-128"/>
            </a:endParaRPr>
          </a:p>
        </p:txBody>
      </p:sp>
      <p:sp>
        <p:nvSpPr>
          <p:cNvPr id="7" name="Rectangle 8">
            <a:extLst>
              <a:ext uri="{FF2B5EF4-FFF2-40B4-BE49-F238E27FC236}">
                <a16:creationId xmlns:a16="http://schemas.microsoft.com/office/drawing/2014/main" id="{62A2B671-6D8F-662E-9390-B504FD469133}"/>
              </a:ext>
            </a:extLst>
          </p:cNvPr>
          <p:cNvSpPr>
            <a:spLocks noChangeArrowheads="1"/>
          </p:cNvSpPr>
          <p:nvPr/>
        </p:nvSpPr>
        <p:spPr bwMode="auto">
          <a:xfrm>
            <a:off x="1143001"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ja-JP" altLang="en-US" sz="1350">
              <a:latin typeface="UD デジタル 教科書体 NK-R" panose="02020400000000000000" pitchFamily="18" charset="-128"/>
              <a:ea typeface="UD デジタル 教科書体 NK-R" panose="02020400000000000000" pitchFamily="18" charset="-128"/>
            </a:endParaRPr>
          </a:p>
        </p:txBody>
      </p:sp>
      <p:sp>
        <p:nvSpPr>
          <p:cNvPr id="8" name="正方形/長方形 7">
            <a:extLst>
              <a:ext uri="{FF2B5EF4-FFF2-40B4-BE49-F238E27FC236}">
                <a16:creationId xmlns:a16="http://schemas.microsoft.com/office/drawing/2014/main" id="{83CEE4D5-C6F6-F2EA-52C2-1A50DFF2CB03}"/>
              </a:ext>
            </a:extLst>
          </p:cNvPr>
          <p:cNvSpPr/>
          <p:nvPr/>
        </p:nvSpPr>
        <p:spPr>
          <a:xfrm>
            <a:off x="-10356" y="884664"/>
            <a:ext cx="9180000" cy="85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K-R" panose="02020400000000000000" pitchFamily="18" charset="-128"/>
              <a:ea typeface="UD デジタル 教科書体 NK-R" panose="02020400000000000000" pitchFamily="18" charset="-128"/>
            </a:endParaRPr>
          </a:p>
        </p:txBody>
      </p:sp>
      <p:cxnSp>
        <p:nvCxnSpPr>
          <p:cNvPr id="13" name="直線コネクタ 12">
            <a:extLst>
              <a:ext uri="{FF2B5EF4-FFF2-40B4-BE49-F238E27FC236}">
                <a16:creationId xmlns:a16="http://schemas.microsoft.com/office/drawing/2014/main" id="{FC5060CE-44A1-1FEA-FBE0-C334A150C0D2}"/>
              </a:ext>
            </a:extLst>
          </p:cNvPr>
          <p:cNvCxnSpPr/>
          <p:nvPr/>
        </p:nvCxnSpPr>
        <p:spPr>
          <a:xfrm>
            <a:off x="-14176" y="840880"/>
            <a:ext cx="918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正方形/長方形 13">
            <a:extLst>
              <a:ext uri="{FF2B5EF4-FFF2-40B4-BE49-F238E27FC236}">
                <a16:creationId xmlns:a16="http://schemas.microsoft.com/office/drawing/2014/main" id="{5B1CFC4C-9570-6C3D-588C-71A92CE92C4F}"/>
              </a:ext>
            </a:extLst>
          </p:cNvPr>
          <p:cNvSpPr/>
          <p:nvPr/>
        </p:nvSpPr>
        <p:spPr>
          <a:xfrm>
            <a:off x="801756" y="149290"/>
            <a:ext cx="7705551" cy="609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en-US" altLang="ja-JP" sz="3200" dirty="0">
                <a:solidFill>
                  <a:schemeClr val="tx1"/>
                </a:solidFill>
                <a:latin typeface="UD デジタル 教科書体 NK-B" panose="02020700000000000000" pitchFamily="18" charset="-128"/>
                <a:ea typeface="UD デジタル 教科書体 NK-B" panose="02020700000000000000" pitchFamily="18" charset="-128"/>
              </a:rPr>
              <a:t>【</a:t>
            </a:r>
            <a:r>
              <a:rPr kumimoji="1" lang="ja-JP" altLang="en-US" sz="3200" dirty="0">
                <a:solidFill>
                  <a:schemeClr val="tx1"/>
                </a:solidFill>
                <a:latin typeface="UD デジタル 教科書体 NK-B" panose="02020700000000000000" pitchFamily="18" charset="-128"/>
                <a:ea typeface="UD デジタル 教科書体 NK-B" panose="02020700000000000000" pitchFamily="18" charset="-128"/>
              </a:rPr>
              <a:t>Ｔｅａｍ</a:t>
            </a:r>
            <a:r>
              <a:rPr kumimoji="1" lang="en-US" altLang="ja-JP" sz="3200" dirty="0">
                <a:solidFill>
                  <a:schemeClr val="tx1"/>
                </a:solidFill>
                <a:latin typeface="UD デジタル 教科書体 NK-B" panose="02020700000000000000" pitchFamily="18" charset="-128"/>
                <a:ea typeface="UD デジタル 教科書体 NK-B" panose="02020700000000000000" pitchFamily="18" charset="-128"/>
              </a:rPr>
              <a:t>】</a:t>
            </a:r>
            <a:r>
              <a:rPr kumimoji="1" lang="ja-JP" altLang="en-US" sz="3200" dirty="0">
                <a:solidFill>
                  <a:schemeClr val="tx1"/>
                </a:solidFill>
                <a:latin typeface="UD デジタル 教科書体 NK-B" panose="02020700000000000000" pitchFamily="18" charset="-128"/>
                <a:ea typeface="UD デジタル 教科書体 NK-B" panose="02020700000000000000" pitchFamily="18" charset="-128"/>
              </a:rPr>
              <a:t>チャットイメージ</a:t>
            </a:r>
          </a:p>
        </p:txBody>
      </p:sp>
      <p:pic>
        <p:nvPicPr>
          <p:cNvPr id="15" name="図 14">
            <a:extLst>
              <a:ext uri="{FF2B5EF4-FFF2-40B4-BE49-F238E27FC236}">
                <a16:creationId xmlns:a16="http://schemas.microsoft.com/office/drawing/2014/main" id="{95EFACE4-6B13-9360-6CB3-B825626911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419" y="57546"/>
            <a:ext cx="649087" cy="700171"/>
          </a:xfrm>
          <a:prstGeom prst="rect">
            <a:avLst/>
          </a:prstGeom>
        </p:spPr>
      </p:pic>
      <p:sp>
        <p:nvSpPr>
          <p:cNvPr id="16" name="四角形: 角を丸くする 15">
            <a:extLst>
              <a:ext uri="{FF2B5EF4-FFF2-40B4-BE49-F238E27FC236}">
                <a16:creationId xmlns:a16="http://schemas.microsoft.com/office/drawing/2014/main" id="{6945F6AD-8779-27A2-C589-E545A756D762}"/>
              </a:ext>
            </a:extLst>
          </p:cNvPr>
          <p:cNvSpPr/>
          <p:nvPr/>
        </p:nvSpPr>
        <p:spPr>
          <a:xfrm>
            <a:off x="6259512" y="425458"/>
            <a:ext cx="2803354" cy="298056"/>
          </a:xfrm>
          <a:prstGeom prst="roundRect">
            <a:avLst>
              <a:gd name="adj" fmla="val 40234"/>
            </a:avLst>
          </a:prstGeom>
          <a:solidFill>
            <a:schemeClr val="accent2"/>
          </a:solidFill>
          <a:ln>
            <a:noFill/>
          </a:ln>
        </p:spPr>
        <p:txBody>
          <a:bodyPr wrap="square" lIns="36000" rIns="36000" anchor="ctr">
            <a:noAutofit/>
          </a:bodyPr>
          <a:lstStyle/>
          <a:p>
            <a:pPr algn="ctr" defTabSz="914400">
              <a:lnSpc>
                <a:spcPct val="110000"/>
              </a:lnSpc>
            </a:pPr>
            <a:r>
              <a:rPr lang="ja-JP" altLang="en-US" sz="1400" b="1" dirty="0">
                <a:solidFill>
                  <a:schemeClr val="bg1"/>
                </a:solidFill>
                <a:latin typeface="UD デジタル 教科書体 NK-R" panose="02020400000000000000" pitchFamily="18" charset="-128"/>
                <a:ea typeface="UD デジタル 教科書体 NK-R" panose="02020400000000000000" pitchFamily="18" charset="-128"/>
              </a:rPr>
              <a:t>交付金申請資料より（一部改）</a:t>
            </a:r>
            <a:endParaRPr kumimoji="1" lang="en-US" altLang="ja-JP" sz="1400" b="1" dirty="0">
              <a:solidFill>
                <a:schemeClr val="bg1"/>
              </a:solidFill>
              <a:latin typeface="UD デジタル 教科書体 NK-R" panose="02020400000000000000" pitchFamily="18" charset="-128"/>
              <a:ea typeface="UD デジタル 教科書体 NK-R" panose="02020400000000000000" pitchFamily="18" charset="-128"/>
            </a:endParaRPr>
          </a:p>
        </p:txBody>
      </p:sp>
    </p:spTree>
    <p:extLst>
      <p:ext uri="{BB962C8B-B14F-4D97-AF65-F5344CB8AC3E}">
        <p14:creationId xmlns:p14="http://schemas.microsoft.com/office/powerpoint/2010/main" val="18485427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78486-D86E-F2B2-DB21-0F9F2AE7F18D}"/>
            </a:ext>
          </a:extLst>
        </p:cNvPr>
        <p:cNvGrpSpPr/>
        <p:nvPr/>
      </p:nvGrpSpPr>
      <p:grpSpPr>
        <a:xfrm>
          <a:off x="0" y="0"/>
          <a:ext cx="0" cy="0"/>
          <a:chOff x="0" y="0"/>
          <a:chExt cx="0" cy="0"/>
        </a:xfrm>
      </p:grpSpPr>
      <p:pic>
        <p:nvPicPr>
          <p:cNvPr id="11" name="図 10">
            <a:extLst>
              <a:ext uri="{FF2B5EF4-FFF2-40B4-BE49-F238E27FC236}">
                <a16:creationId xmlns:a16="http://schemas.microsoft.com/office/drawing/2014/main" id="{55100346-54B1-A341-DF0D-CDDA91C24209}"/>
              </a:ext>
            </a:extLst>
          </p:cNvPr>
          <p:cNvPicPr>
            <a:picLocks noChangeAspect="1"/>
          </p:cNvPicPr>
          <p:nvPr/>
        </p:nvPicPr>
        <p:blipFill>
          <a:blip r:embed="rId2"/>
          <a:stretch>
            <a:fillRect/>
          </a:stretch>
        </p:blipFill>
        <p:spPr>
          <a:xfrm>
            <a:off x="234686" y="1491774"/>
            <a:ext cx="8758058" cy="3456384"/>
          </a:xfrm>
          <a:prstGeom prst="rect">
            <a:avLst/>
          </a:prstGeom>
        </p:spPr>
      </p:pic>
      <p:pic>
        <p:nvPicPr>
          <p:cNvPr id="10" name="図 9">
            <a:extLst>
              <a:ext uri="{FF2B5EF4-FFF2-40B4-BE49-F238E27FC236}">
                <a16:creationId xmlns:a16="http://schemas.microsoft.com/office/drawing/2014/main" id="{338FAA4C-52E1-FB65-38AE-6853475E8142}"/>
              </a:ext>
            </a:extLst>
          </p:cNvPr>
          <p:cNvPicPr>
            <a:picLocks noChangeAspect="1"/>
          </p:cNvPicPr>
          <p:nvPr/>
        </p:nvPicPr>
        <p:blipFill>
          <a:blip r:embed="rId3"/>
          <a:stretch>
            <a:fillRect/>
          </a:stretch>
        </p:blipFill>
        <p:spPr>
          <a:xfrm>
            <a:off x="107504" y="1916832"/>
            <a:ext cx="8875405" cy="3816424"/>
          </a:xfrm>
          <a:prstGeom prst="rect">
            <a:avLst/>
          </a:prstGeom>
        </p:spPr>
      </p:pic>
      <p:sp>
        <p:nvSpPr>
          <p:cNvPr id="20" name="テキスト ボックス 90">
            <a:extLst>
              <a:ext uri="{FF2B5EF4-FFF2-40B4-BE49-F238E27FC236}">
                <a16:creationId xmlns:a16="http://schemas.microsoft.com/office/drawing/2014/main" id="{3A767BB2-8A0A-2453-1CF9-6AF86DCF56BC}"/>
              </a:ext>
            </a:extLst>
          </p:cNvPr>
          <p:cNvSpPr txBox="1"/>
          <p:nvPr/>
        </p:nvSpPr>
        <p:spPr>
          <a:xfrm>
            <a:off x="378255" y="1035091"/>
            <a:ext cx="8733386" cy="830997"/>
          </a:xfrm>
          <a:prstGeom prst="rect">
            <a:avLst/>
          </a:prstGeom>
          <a:noFill/>
        </p:spPr>
        <p:txBody>
          <a:bodyPr wrap="square" rtlCol="0">
            <a:spAutoFit/>
          </a:bodyPr>
          <a:lstStyle/>
          <a:p>
            <a:pPr algn="ctr">
              <a:defRPr/>
            </a:pPr>
            <a:r>
              <a:rPr lang="ja-JP" altLang="en-US" sz="2400" b="1" dirty="0">
                <a:solidFill>
                  <a:sysClr val="windowText" lastClr="000000"/>
                </a:solidFill>
                <a:latin typeface="UD デジタル 教科書体 NK-B" panose="02020700000000000000" pitchFamily="18" charset="-128"/>
                <a:ea typeface="UD デジタル 教科書体 NK-B" panose="02020700000000000000" pitchFamily="18" charset="-128"/>
              </a:rPr>
              <a:t>＝ 同意書が不要な例 ＝</a:t>
            </a:r>
            <a:endParaRPr lang="en-US" altLang="ja-JP" sz="2400" b="1" dirty="0">
              <a:solidFill>
                <a:sysClr val="windowText" lastClr="000000"/>
              </a:solidFill>
              <a:latin typeface="UD デジタル 教科書体 NK-B" panose="02020700000000000000" pitchFamily="18" charset="-128"/>
              <a:ea typeface="UD デジタル 教科書体 NK-B" panose="02020700000000000000" pitchFamily="18" charset="-128"/>
            </a:endParaRPr>
          </a:p>
          <a:p>
            <a:pPr algn="ctr">
              <a:defRPr/>
            </a:pPr>
            <a:r>
              <a:rPr lang="ja-JP" altLang="en-US" sz="2400" b="1" dirty="0">
                <a:solidFill>
                  <a:sysClr val="windowText" lastClr="000000"/>
                </a:solidFill>
                <a:latin typeface="UD デジタル 教科書体 NK-B" panose="02020700000000000000" pitchFamily="18" charset="-128"/>
                <a:ea typeface="UD デジタル 教科書体 NK-B" panose="02020700000000000000" pitchFamily="18" charset="-128"/>
              </a:rPr>
              <a:t>患者の個人情報がない施設間同士の連絡のやり取り</a:t>
            </a:r>
            <a:endParaRPr lang="en-US" altLang="ja-JP" sz="2400" b="1" dirty="0">
              <a:solidFill>
                <a:sysClr val="windowText" lastClr="000000"/>
              </a:solidFill>
              <a:latin typeface="UD デジタル 教科書体 NK-B" panose="02020700000000000000" pitchFamily="18" charset="-128"/>
              <a:ea typeface="UD デジタル 教科書体 NK-B" panose="02020700000000000000" pitchFamily="18" charset="-128"/>
            </a:endParaRPr>
          </a:p>
        </p:txBody>
      </p:sp>
      <p:sp>
        <p:nvSpPr>
          <p:cNvPr id="31" name="Rectangle 3">
            <a:extLst>
              <a:ext uri="{FF2B5EF4-FFF2-40B4-BE49-F238E27FC236}">
                <a16:creationId xmlns:a16="http://schemas.microsoft.com/office/drawing/2014/main" id="{7789A52A-6DBD-0EB4-1DAF-EBEF27398BC8}"/>
              </a:ext>
            </a:extLst>
          </p:cNvPr>
          <p:cNvSpPr>
            <a:spLocks noChangeArrowheads="1"/>
          </p:cNvSpPr>
          <p:nvPr/>
        </p:nvSpPr>
        <p:spPr bwMode="auto">
          <a:xfrm>
            <a:off x="1143003" y="85557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ja-JP" altLang="en-US"/>
          </a:p>
        </p:txBody>
      </p:sp>
      <p:sp>
        <p:nvSpPr>
          <p:cNvPr id="33" name="Rectangle 3">
            <a:extLst>
              <a:ext uri="{FF2B5EF4-FFF2-40B4-BE49-F238E27FC236}">
                <a16:creationId xmlns:a16="http://schemas.microsoft.com/office/drawing/2014/main" id="{F7D2C457-9EFF-E44D-146C-4DF07481D6A7}"/>
              </a:ext>
            </a:extLst>
          </p:cNvPr>
          <p:cNvSpPr>
            <a:spLocks noChangeArrowheads="1"/>
          </p:cNvSpPr>
          <p:nvPr/>
        </p:nvSpPr>
        <p:spPr bwMode="auto">
          <a:xfrm>
            <a:off x="1143003" y="85557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ja-JP" altLang="en-US"/>
          </a:p>
        </p:txBody>
      </p:sp>
      <p:sp>
        <p:nvSpPr>
          <p:cNvPr id="39" name="正方形/長方形 38">
            <a:extLst>
              <a:ext uri="{FF2B5EF4-FFF2-40B4-BE49-F238E27FC236}">
                <a16:creationId xmlns:a16="http://schemas.microsoft.com/office/drawing/2014/main" id="{38E4CEBC-C633-CF0E-9C48-F5E66B32B586}"/>
              </a:ext>
            </a:extLst>
          </p:cNvPr>
          <p:cNvSpPr/>
          <p:nvPr/>
        </p:nvSpPr>
        <p:spPr>
          <a:xfrm>
            <a:off x="7956376" y="2996952"/>
            <a:ext cx="1020334" cy="50405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1D82BA45-5949-4969-5F56-E8F5B99F1FBD}"/>
              </a:ext>
            </a:extLst>
          </p:cNvPr>
          <p:cNvSpPr/>
          <p:nvPr/>
        </p:nvSpPr>
        <p:spPr>
          <a:xfrm>
            <a:off x="395536" y="4797142"/>
            <a:ext cx="2592288" cy="19048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Rectangle 8">
            <a:extLst>
              <a:ext uri="{FF2B5EF4-FFF2-40B4-BE49-F238E27FC236}">
                <a16:creationId xmlns:a16="http://schemas.microsoft.com/office/drawing/2014/main" id="{7C042F84-2034-BD44-8C18-CE3E0DBBF0CB}"/>
              </a:ext>
            </a:extLst>
          </p:cNvPr>
          <p:cNvSpPr>
            <a:spLocks noChangeArrowheads="1"/>
          </p:cNvSpPr>
          <p:nvPr/>
        </p:nvSpPr>
        <p:spPr bwMode="auto">
          <a:xfrm>
            <a:off x="1143001"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ja-JP" altLang="en-US" sz="1350">
              <a:latin typeface="UD デジタル 教科書体 NK-B" panose="02020700000000000000" pitchFamily="18" charset="-128"/>
              <a:ea typeface="UD デジタル 教科書体 NK-B" panose="02020700000000000000" pitchFamily="18" charset="-128"/>
            </a:endParaRPr>
          </a:p>
        </p:txBody>
      </p:sp>
      <p:sp>
        <p:nvSpPr>
          <p:cNvPr id="3" name="正方形/長方形 2">
            <a:extLst>
              <a:ext uri="{FF2B5EF4-FFF2-40B4-BE49-F238E27FC236}">
                <a16:creationId xmlns:a16="http://schemas.microsoft.com/office/drawing/2014/main" id="{6CE9D0EA-E2A8-734E-69C4-FDA42F0522F6}"/>
              </a:ext>
            </a:extLst>
          </p:cNvPr>
          <p:cNvSpPr/>
          <p:nvPr/>
        </p:nvSpPr>
        <p:spPr>
          <a:xfrm>
            <a:off x="-10356" y="884664"/>
            <a:ext cx="9180000" cy="85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K-B" panose="02020700000000000000" pitchFamily="18" charset="-128"/>
              <a:ea typeface="UD デジタル 教科書体 NK-B" panose="02020700000000000000" pitchFamily="18" charset="-128"/>
            </a:endParaRPr>
          </a:p>
        </p:txBody>
      </p:sp>
      <p:cxnSp>
        <p:nvCxnSpPr>
          <p:cNvPr id="4" name="直線コネクタ 3">
            <a:extLst>
              <a:ext uri="{FF2B5EF4-FFF2-40B4-BE49-F238E27FC236}">
                <a16:creationId xmlns:a16="http://schemas.microsoft.com/office/drawing/2014/main" id="{E7D55C4C-F7F2-BB84-CBD7-B5A648DD3947}"/>
              </a:ext>
            </a:extLst>
          </p:cNvPr>
          <p:cNvCxnSpPr/>
          <p:nvPr/>
        </p:nvCxnSpPr>
        <p:spPr>
          <a:xfrm>
            <a:off x="-14176" y="840880"/>
            <a:ext cx="918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正方形/長方形 4">
            <a:extLst>
              <a:ext uri="{FF2B5EF4-FFF2-40B4-BE49-F238E27FC236}">
                <a16:creationId xmlns:a16="http://schemas.microsoft.com/office/drawing/2014/main" id="{1453E3B5-2D48-030A-6480-CF1F7456B734}"/>
              </a:ext>
            </a:extLst>
          </p:cNvPr>
          <p:cNvSpPr/>
          <p:nvPr/>
        </p:nvSpPr>
        <p:spPr>
          <a:xfrm>
            <a:off x="862989" y="143729"/>
            <a:ext cx="7393115" cy="609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3200" dirty="0">
                <a:solidFill>
                  <a:schemeClr val="tx1"/>
                </a:solidFill>
                <a:latin typeface="UD デジタル 教科書体 NK-B" panose="02020700000000000000" pitchFamily="18" charset="-128"/>
                <a:ea typeface="UD デジタル 教科書体 NK-B" panose="02020700000000000000" pitchFamily="18" charset="-128"/>
              </a:rPr>
              <a:t>【Team】</a:t>
            </a:r>
            <a:r>
              <a:rPr kumimoji="1" lang="ja-JP" altLang="en-US" sz="3200" dirty="0">
                <a:solidFill>
                  <a:schemeClr val="tx1"/>
                </a:solidFill>
                <a:latin typeface="UD デジタル 教科書体 NK-B" panose="02020700000000000000" pitchFamily="18" charset="-128"/>
                <a:ea typeface="UD デジタル 教科書体 NK-B" panose="02020700000000000000" pitchFamily="18" charset="-128"/>
              </a:rPr>
              <a:t>の活用イメージ</a:t>
            </a:r>
          </a:p>
        </p:txBody>
      </p:sp>
      <p:pic>
        <p:nvPicPr>
          <p:cNvPr id="6" name="図 5">
            <a:extLst>
              <a:ext uri="{FF2B5EF4-FFF2-40B4-BE49-F238E27FC236}">
                <a16:creationId xmlns:a16="http://schemas.microsoft.com/office/drawing/2014/main" id="{58BFEBF5-9F20-9CFB-7297-88A3BF64F7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419" y="57546"/>
            <a:ext cx="649087" cy="700171"/>
          </a:xfrm>
          <a:prstGeom prst="rect">
            <a:avLst/>
          </a:prstGeom>
        </p:spPr>
      </p:pic>
    </p:spTree>
    <p:extLst>
      <p:ext uri="{BB962C8B-B14F-4D97-AF65-F5344CB8AC3E}">
        <p14:creationId xmlns:p14="http://schemas.microsoft.com/office/powerpoint/2010/main" val="5245652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DFE5F-2EA3-2D26-BA34-34B7CAFFC5DC}"/>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6A72B5B1-7FB9-BE2F-19A4-9A670850D27F}"/>
              </a:ext>
            </a:extLst>
          </p:cNvPr>
          <p:cNvPicPr>
            <a:picLocks noChangeAspect="1"/>
          </p:cNvPicPr>
          <p:nvPr/>
        </p:nvPicPr>
        <p:blipFill>
          <a:blip r:embed="rId3"/>
          <a:stretch>
            <a:fillRect/>
          </a:stretch>
        </p:blipFill>
        <p:spPr>
          <a:xfrm>
            <a:off x="201930" y="1330457"/>
            <a:ext cx="8772546" cy="4028696"/>
          </a:xfrm>
          <a:prstGeom prst="rect">
            <a:avLst/>
          </a:prstGeom>
        </p:spPr>
      </p:pic>
      <p:pic>
        <p:nvPicPr>
          <p:cNvPr id="7" name="図 6">
            <a:extLst>
              <a:ext uri="{FF2B5EF4-FFF2-40B4-BE49-F238E27FC236}">
                <a16:creationId xmlns:a16="http://schemas.microsoft.com/office/drawing/2014/main" id="{6E40A770-5B90-4A1A-F1B7-908D957A88CA}"/>
              </a:ext>
            </a:extLst>
          </p:cNvPr>
          <p:cNvPicPr>
            <a:picLocks noChangeAspect="1"/>
          </p:cNvPicPr>
          <p:nvPr/>
        </p:nvPicPr>
        <p:blipFill>
          <a:blip r:embed="rId4"/>
          <a:stretch>
            <a:fillRect/>
          </a:stretch>
        </p:blipFill>
        <p:spPr>
          <a:xfrm>
            <a:off x="6220681" y="3583178"/>
            <a:ext cx="2129757" cy="3119122"/>
          </a:xfrm>
          <a:prstGeom prst="rect">
            <a:avLst/>
          </a:prstGeom>
        </p:spPr>
      </p:pic>
      <p:sp>
        <p:nvSpPr>
          <p:cNvPr id="35" name="Rectangle 3">
            <a:extLst>
              <a:ext uri="{FF2B5EF4-FFF2-40B4-BE49-F238E27FC236}">
                <a16:creationId xmlns:a16="http://schemas.microsoft.com/office/drawing/2014/main" id="{96FF0F67-F7C4-322A-E2D1-B9A5B9C8C84B}"/>
              </a:ext>
            </a:extLst>
          </p:cNvPr>
          <p:cNvSpPr>
            <a:spLocks noChangeArrowheads="1"/>
          </p:cNvSpPr>
          <p:nvPr/>
        </p:nvSpPr>
        <p:spPr bwMode="auto">
          <a:xfrm>
            <a:off x="1143003" y="85557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ja-JP" altLang="en-US"/>
          </a:p>
        </p:txBody>
      </p:sp>
      <p:pic>
        <p:nvPicPr>
          <p:cNvPr id="6" name="図 5">
            <a:extLst>
              <a:ext uri="{FF2B5EF4-FFF2-40B4-BE49-F238E27FC236}">
                <a16:creationId xmlns:a16="http://schemas.microsoft.com/office/drawing/2014/main" id="{5DB4E89C-0EDD-D10A-7B6E-20090D1AE8AE}"/>
              </a:ext>
            </a:extLst>
          </p:cNvPr>
          <p:cNvPicPr>
            <a:picLocks noChangeAspect="1"/>
          </p:cNvPicPr>
          <p:nvPr/>
        </p:nvPicPr>
        <p:blipFill>
          <a:blip r:embed="rId5"/>
          <a:stretch>
            <a:fillRect/>
          </a:stretch>
        </p:blipFill>
        <p:spPr>
          <a:xfrm>
            <a:off x="3977550" y="3732042"/>
            <a:ext cx="2084119" cy="2970258"/>
          </a:xfrm>
          <a:prstGeom prst="rect">
            <a:avLst/>
          </a:prstGeom>
        </p:spPr>
      </p:pic>
      <p:sp>
        <p:nvSpPr>
          <p:cNvPr id="8" name="テキスト ボックス 7">
            <a:extLst>
              <a:ext uri="{FF2B5EF4-FFF2-40B4-BE49-F238E27FC236}">
                <a16:creationId xmlns:a16="http://schemas.microsoft.com/office/drawing/2014/main" id="{2D01A408-2565-C9E1-AAE9-F35AD72BDDF1}"/>
              </a:ext>
            </a:extLst>
          </p:cNvPr>
          <p:cNvSpPr txBox="1"/>
          <p:nvPr/>
        </p:nvSpPr>
        <p:spPr>
          <a:xfrm>
            <a:off x="358262" y="5306145"/>
            <a:ext cx="3619288" cy="1200329"/>
          </a:xfrm>
          <a:prstGeom prst="rect">
            <a:avLst/>
          </a:prstGeom>
          <a:noFill/>
        </p:spPr>
        <p:txBody>
          <a:bodyPr wrap="square">
            <a:spAutoFit/>
          </a:bodyPr>
          <a:lstStyle/>
          <a:p>
            <a:pPr defTabSz="685783" eaLnBrk="1" fontAlgn="auto" hangingPunct="1">
              <a:spcBef>
                <a:spcPts val="0"/>
              </a:spcBef>
              <a:spcAft>
                <a:spcPts val="0"/>
              </a:spcAft>
              <a:defRPr/>
            </a:pPr>
            <a:r>
              <a:rPr lang="ja-JP" altLang="en-US" b="1" dirty="0">
                <a:solidFill>
                  <a:srgbClr val="00B050"/>
                </a:solidFill>
                <a:latin typeface="UD デジタル 教科書体 NK-B" panose="02020700000000000000" pitchFamily="18" charset="-128"/>
                <a:ea typeface="UD デジタル 教科書体 NK-B" panose="02020700000000000000" pitchFamily="18" charset="-128"/>
              </a:rPr>
              <a:t>◪ 主治医意見書</a:t>
            </a:r>
            <a:endParaRPr lang="en-US" altLang="ja-JP" b="1" dirty="0">
              <a:solidFill>
                <a:srgbClr val="00B050"/>
              </a:solidFill>
              <a:latin typeface="UD デジタル 教科書体 NK-B" panose="02020700000000000000" pitchFamily="18" charset="-128"/>
              <a:ea typeface="UD デジタル 教科書体 NK-B" panose="02020700000000000000" pitchFamily="18" charset="-128"/>
            </a:endParaRPr>
          </a:p>
          <a:p>
            <a:pPr defTabSz="685783" eaLnBrk="1" fontAlgn="auto" hangingPunct="1">
              <a:spcBef>
                <a:spcPts val="0"/>
              </a:spcBef>
              <a:spcAft>
                <a:spcPts val="0"/>
              </a:spcAft>
              <a:defRPr/>
            </a:pPr>
            <a:r>
              <a:rPr lang="ja-JP" altLang="en-US" b="1" dirty="0">
                <a:solidFill>
                  <a:srgbClr val="00B050"/>
                </a:solidFill>
                <a:latin typeface="UD デジタル 教科書体 NK-B" panose="02020700000000000000" pitchFamily="18" charset="-128"/>
                <a:ea typeface="UD デジタル 教科書体 NK-B" panose="02020700000000000000" pitchFamily="18" charset="-128"/>
              </a:rPr>
              <a:t>◪ リハビリの計画書</a:t>
            </a:r>
            <a:endParaRPr lang="en-US" altLang="ja-JP" b="1" dirty="0">
              <a:solidFill>
                <a:srgbClr val="00B050"/>
              </a:solidFill>
              <a:latin typeface="UD デジタル 教科書体 NK-B" panose="02020700000000000000" pitchFamily="18" charset="-128"/>
              <a:ea typeface="UD デジタル 教科書体 NK-B" panose="02020700000000000000" pitchFamily="18" charset="-128"/>
            </a:endParaRPr>
          </a:p>
          <a:p>
            <a:pPr defTabSz="685783" eaLnBrk="1" fontAlgn="auto" hangingPunct="1">
              <a:spcBef>
                <a:spcPts val="0"/>
              </a:spcBef>
              <a:spcAft>
                <a:spcPts val="0"/>
              </a:spcAft>
              <a:defRPr/>
            </a:pPr>
            <a:r>
              <a:rPr lang="ja-JP" altLang="en-US" b="1" dirty="0">
                <a:solidFill>
                  <a:srgbClr val="00B050"/>
                </a:solidFill>
                <a:latin typeface="UD デジタル 教科書体 NK-B" panose="02020700000000000000" pitchFamily="18" charset="-128"/>
                <a:ea typeface="UD デジタル 教科書体 NK-B" panose="02020700000000000000" pitchFamily="18" charset="-128"/>
              </a:rPr>
              <a:t>◪ 各種同意書</a:t>
            </a:r>
            <a:endParaRPr lang="en-US" altLang="ja-JP" b="1" dirty="0">
              <a:solidFill>
                <a:srgbClr val="00B050"/>
              </a:solidFill>
              <a:latin typeface="UD デジタル 教科書体 NK-B" panose="02020700000000000000" pitchFamily="18" charset="-128"/>
              <a:ea typeface="UD デジタル 教科書体 NK-B" panose="02020700000000000000" pitchFamily="18" charset="-128"/>
            </a:endParaRPr>
          </a:p>
          <a:p>
            <a:pPr defTabSz="685783" eaLnBrk="1" fontAlgn="auto" hangingPunct="1">
              <a:spcBef>
                <a:spcPts val="0"/>
              </a:spcBef>
              <a:spcAft>
                <a:spcPts val="0"/>
              </a:spcAft>
              <a:defRPr/>
            </a:pPr>
            <a:r>
              <a:rPr lang="ja-JP" altLang="en-US" b="1" dirty="0">
                <a:solidFill>
                  <a:srgbClr val="00B050"/>
                </a:solidFill>
                <a:latin typeface="UD デジタル 教科書体 NK-B" panose="02020700000000000000" pitchFamily="18" charset="-128"/>
                <a:ea typeface="UD デジタル 教科書体 NK-B" panose="02020700000000000000" pitchFamily="18" charset="-128"/>
              </a:rPr>
              <a:t>◩ 看護サマリ　　　など用途は様々</a:t>
            </a:r>
            <a:endParaRPr lang="en-US" altLang="ja-JP" b="1" dirty="0">
              <a:solidFill>
                <a:srgbClr val="00B050"/>
              </a:solidFill>
              <a:latin typeface="UD デジタル 教科書体 NK-B" panose="02020700000000000000" pitchFamily="18" charset="-128"/>
              <a:ea typeface="UD デジタル 教科書体 NK-B" panose="02020700000000000000" pitchFamily="18" charset="-128"/>
            </a:endParaRPr>
          </a:p>
        </p:txBody>
      </p:sp>
      <p:sp>
        <p:nvSpPr>
          <p:cNvPr id="2" name="Rectangle 3">
            <a:extLst>
              <a:ext uri="{FF2B5EF4-FFF2-40B4-BE49-F238E27FC236}">
                <a16:creationId xmlns:a16="http://schemas.microsoft.com/office/drawing/2014/main" id="{38518FCD-5C30-580F-E6C5-4397E0C6DD51}"/>
              </a:ext>
            </a:extLst>
          </p:cNvPr>
          <p:cNvSpPr>
            <a:spLocks noChangeArrowheads="1"/>
          </p:cNvSpPr>
          <p:nvPr/>
        </p:nvSpPr>
        <p:spPr bwMode="auto">
          <a:xfrm>
            <a:off x="1143003" y="85557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ja-JP" altLang="en-US"/>
          </a:p>
        </p:txBody>
      </p:sp>
      <p:sp>
        <p:nvSpPr>
          <p:cNvPr id="13" name="テキスト ボックス 90">
            <a:extLst>
              <a:ext uri="{FF2B5EF4-FFF2-40B4-BE49-F238E27FC236}">
                <a16:creationId xmlns:a16="http://schemas.microsoft.com/office/drawing/2014/main" id="{5F2DD083-7547-6761-1205-93261A94D25A}"/>
              </a:ext>
            </a:extLst>
          </p:cNvPr>
          <p:cNvSpPr txBox="1"/>
          <p:nvPr/>
        </p:nvSpPr>
        <p:spPr>
          <a:xfrm>
            <a:off x="0" y="140479"/>
            <a:ext cx="8892481" cy="584775"/>
          </a:xfrm>
          <a:prstGeom prst="rect">
            <a:avLst/>
          </a:prstGeom>
          <a:noFill/>
        </p:spPr>
        <p:txBody>
          <a:bodyPr wrap="square" rtlCol="0">
            <a:spAutoFit/>
          </a:bodyPr>
          <a:lstStyle/>
          <a:p>
            <a:pPr algn="ctr">
              <a:defRPr/>
            </a:pPr>
            <a:r>
              <a:rPr lang="en-US" altLang="ja-JP" sz="3200" b="1" dirty="0">
                <a:solidFill>
                  <a:sysClr val="windowText" lastClr="000000"/>
                </a:solidFill>
                <a:latin typeface="UD デジタル 教科書体 NK-B" panose="02020700000000000000" pitchFamily="18" charset="-128"/>
                <a:ea typeface="UD デジタル 教科書体 NK-B" panose="02020700000000000000" pitchFamily="18" charset="-128"/>
              </a:rPr>
              <a:t>【Team：</a:t>
            </a:r>
            <a:r>
              <a:rPr lang="ja-JP" altLang="en-US" sz="3200" b="1" dirty="0">
                <a:solidFill>
                  <a:sysClr val="windowText" lastClr="000000"/>
                </a:solidFill>
                <a:latin typeface="UD デジタル 教科書体 NK-B" panose="02020700000000000000" pitchFamily="18" charset="-128"/>
                <a:ea typeface="UD デジタル 教科書体 NK-B" panose="02020700000000000000" pitchFamily="18" charset="-128"/>
              </a:rPr>
              <a:t>各種書式一覧</a:t>
            </a:r>
            <a:r>
              <a:rPr lang="en-US" altLang="ja-JP" sz="3200" b="1" dirty="0">
                <a:solidFill>
                  <a:sysClr val="windowText" lastClr="000000"/>
                </a:solidFill>
                <a:latin typeface="UD デジタル 教科書体 NK-B" panose="02020700000000000000" pitchFamily="18" charset="-128"/>
                <a:ea typeface="UD デジタル 教科書体 NK-B" panose="02020700000000000000" pitchFamily="18" charset="-128"/>
              </a:rPr>
              <a:t>】</a:t>
            </a:r>
          </a:p>
        </p:txBody>
      </p:sp>
      <p:sp>
        <p:nvSpPr>
          <p:cNvPr id="9" name="Rectangle 3">
            <a:extLst>
              <a:ext uri="{FF2B5EF4-FFF2-40B4-BE49-F238E27FC236}">
                <a16:creationId xmlns:a16="http://schemas.microsoft.com/office/drawing/2014/main" id="{9036E4AE-5D77-9825-5B57-A05B2A2A45C8}"/>
              </a:ext>
            </a:extLst>
          </p:cNvPr>
          <p:cNvSpPr>
            <a:spLocks noChangeArrowheads="1"/>
          </p:cNvSpPr>
          <p:nvPr/>
        </p:nvSpPr>
        <p:spPr bwMode="auto">
          <a:xfrm>
            <a:off x="1143003" y="85557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ja-JP" altLang="en-US"/>
          </a:p>
        </p:txBody>
      </p:sp>
      <p:sp>
        <p:nvSpPr>
          <p:cNvPr id="14" name="Rectangle 3">
            <a:extLst>
              <a:ext uri="{FF2B5EF4-FFF2-40B4-BE49-F238E27FC236}">
                <a16:creationId xmlns:a16="http://schemas.microsoft.com/office/drawing/2014/main" id="{9F85E32E-CB25-225D-0482-59CE144A0143}"/>
              </a:ext>
            </a:extLst>
          </p:cNvPr>
          <p:cNvSpPr>
            <a:spLocks noChangeArrowheads="1"/>
          </p:cNvSpPr>
          <p:nvPr/>
        </p:nvSpPr>
        <p:spPr bwMode="auto">
          <a:xfrm>
            <a:off x="1143003" y="85557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ja-JP" altLang="en-US"/>
          </a:p>
        </p:txBody>
      </p:sp>
      <p:sp>
        <p:nvSpPr>
          <p:cNvPr id="15" name="Rectangle 8">
            <a:extLst>
              <a:ext uri="{FF2B5EF4-FFF2-40B4-BE49-F238E27FC236}">
                <a16:creationId xmlns:a16="http://schemas.microsoft.com/office/drawing/2014/main" id="{E9F76EAF-F36A-9774-96FB-333053292EAF}"/>
              </a:ext>
            </a:extLst>
          </p:cNvPr>
          <p:cNvSpPr>
            <a:spLocks noChangeArrowheads="1"/>
          </p:cNvSpPr>
          <p:nvPr/>
        </p:nvSpPr>
        <p:spPr bwMode="auto">
          <a:xfrm>
            <a:off x="1143001"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ja-JP" altLang="en-US" sz="1350">
              <a:latin typeface="UD デジタル 教科書体 NK-B" panose="02020700000000000000" pitchFamily="18" charset="-128"/>
              <a:ea typeface="UD デジタル 教科書体 NK-B" panose="02020700000000000000" pitchFamily="18" charset="-128"/>
            </a:endParaRPr>
          </a:p>
        </p:txBody>
      </p:sp>
      <p:sp>
        <p:nvSpPr>
          <p:cNvPr id="16" name="正方形/長方形 15">
            <a:extLst>
              <a:ext uri="{FF2B5EF4-FFF2-40B4-BE49-F238E27FC236}">
                <a16:creationId xmlns:a16="http://schemas.microsoft.com/office/drawing/2014/main" id="{AED1AF12-C800-B6D7-7836-5CA108C304AE}"/>
              </a:ext>
            </a:extLst>
          </p:cNvPr>
          <p:cNvSpPr/>
          <p:nvPr/>
        </p:nvSpPr>
        <p:spPr>
          <a:xfrm>
            <a:off x="-10356" y="884664"/>
            <a:ext cx="9180000" cy="85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K-B" panose="02020700000000000000" pitchFamily="18" charset="-128"/>
              <a:ea typeface="UD デジタル 教科書体 NK-B" panose="02020700000000000000" pitchFamily="18" charset="-128"/>
            </a:endParaRPr>
          </a:p>
        </p:txBody>
      </p:sp>
      <p:cxnSp>
        <p:nvCxnSpPr>
          <p:cNvPr id="17" name="直線コネクタ 16">
            <a:extLst>
              <a:ext uri="{FF2B5EF4-FFF2-40B4-BE49-F238E27FC236}">
                <a16:creationId xmlns:a16="http://schemas.microsoft.com/office/drawing/2014/main" id="{83FAB58C-A2F4-43E1-CA0E-C0CE34D8FCCF}"/>
              </a:ext>
            </a:extLst>
          </p:cNvPr>
          <p:cNvCxnSpPr/>
          <p:nvPr/>
        </p:nvCxnSpPr>
        <p:spPr>
          <a:xfrm>
            <a:off x="-14176" y="840880"/>
            <a:ext cx="918000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8" name="図 17">
            <a:extLst>
              <a:ext uri="{FF2B5EF4-FFF2-40B4-BE49-F238E27FC236}">
                <a16:creationId xmlns:a16="http://schemas.microsoft.com/office/drawing/2014/main" id="{98DFE7DC-CAAF-A213-AE22-A9D646AD124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419" y="57546"/>
            <a:ext cx="649087" cy="700171"/>
          </a:xfrm>
          <a:prstGeom prst="rect">
            <a:avLst/>
          </a:prstGeom>
        </p:spPr>
      </p:pic>
    </p:spTree>
    <p:extLst>
      <p:ext uri="{BB962C8B-B14F-4D97-AF65-F5344CB8AC3E}">
        <p14:creationId xmlns:p14="http://schemas.microsoft.com/office/powerpoint/2010/main" val="4922553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29DC7-DF25-F2C0-2985-64F45D01A9BC}"/>
            </a:ext>
          </a:extLst>
        </p:cNvPr>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74B99434-CA06-37D6-67B7-072C2941BFFE}"/>
              </a:ext>
            </a:extLst>
          </p:cNvPr>
          <p:cNvSpPr/>
          <p:nvPr/>
        </p:nvSpPr>
        <p:spPr>
          <a:xfrm>
            <a:off x="261830" y="1254920"/>
            <a:ext cx="5174265" cy="49348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r>
              <a:rPr lang="ja-JP" altLang="en-US" b="1" dirty="0">
                <a:solidFill>
                  <a:schemeClr val="tx1"/>
                </a:solidFill>
                <a:latin typeface="UD デジタル 教科書体 NK-B" panose="02020700000000000000" pitchFamily="18" charset="-128"/>
                <a:ea typeface="UD デジタル 教科書体 NK-B" panose="02020700000000000000" pitchFamily="18" charset="-128"/>
              </a:rPr>
              <a:t>　① 各施設は事務局へ</a:t>
            </a:r>
            <a:endParaRPr lang="en-US" altLang="ja-JP" b="1" dirty="0">
              <a:solidFill>
                <a:schemeClr val="tx1"/>
              </a:solidFill>
              <a:latin typeface="UD デジタル 教科書体 NK-B" panose="02020700000000000000" pitchFamily="18" charset="-128"/>
              <a:ea typeface="UD デジタル 教科書体 NK-B" panose="02020700000000000000" pitchFamily="18" charset="-128"/>
            </a:endParaRPr>
          </a:p>
          <a:p>
            <a:r>
              <a:rPr lang="ja-JP" altLang="en-US" b="1" dirty="0">
                <a:solidFill>
                  <a:schemeClr val="tx1"/>
                </a:solidFill>
                <a:latin typeface="UD デジタル 教科書体 NK-B" panose="02020700000000000000" pitchFamily="18" charset="-128"/>
                <a:ea typeface="UD デジタル 教科書体 NK-B" panose="02020700000000000000" pitchFamily="18" charset="-128"/>
              </a:rPr>
              <a:t>　　　「Ｔｅａｍ参加同意書」を送付</a:t>
            </a:r>
            <a:endParaRPr lang="en-US" altLang="ja-JP" b="1" dirty="0">
              <a:solidFill>
                <a:schemeClr val="tx1"/>
              </a:solidFill>
              <a:latin typeface="UD デジタル 教科書体 NK-B" panose="02020700000000000000" pitchFamily="18" charset="-128"/>
              <a:ea typeface="UD デジタル 教科書体 NK-B" panose="02020700000000000000" pitchFamily="18" charset="-128"/>
            </a:endParaRPr>
          </a:p>
          <a:p>
            <a:r>
              <a:rPr lang="ja-JP" altLang="en-US" b="1" dirty="0">
                <a:solidFill>
                  <a:schemeClr val="tx1"/>
                </a:solidFill>
                <a:latin typeface="UD デジタル 教科書体 NK-B" panose="02020700000000000000" pitchFamily="18" charset="-128"/>
                <a:ea typeface="UD デジタル 教科書体 NK-B" panose="02020700000000000000" pitchFamily="18" charset="-128"/>
              </a:rPr>
              <a:t>　　　　送付先：ちょうかいネット事務局</a:t>
            </a:r>
            <a:endParaRPr lang="en-US" altLang="ja-JP" b="1" dirty="0">
              <a:solidFill>
                <a:schemeClr val="tx1"/>
              </a:solidFill>
              <a:latin typeface="UD デジタル 教科書体 NK-B" panose="02020700000000000000" pitchFamily="18" charset="-128"/>
              <a:ea typeface="UD デジタル 教科書体 NK-B" panose="02020700000000000000" pitchFamily="18" charset="-128"/>
            </a:endParaRPr>
          </a:p>
          <a:p>
            <a:r>
              <a:rPr lang="ja-JP" altLang="en-US" b="1" dirty="0">
                <a:solidFill>
                  <a:schemeClr val="tx1"/>
                </a:solidFill>
                <a:latin typeface="UD デジタル 教科書体 NK-B" panose="02020700000000000000" pitchFamily="18" charset="-128"/>
                <a:ea typeface="UD デジタル 教科書体 NK-B" panose="02020700000000000000" pitchFamily="18" charset="-128"/>
              </a:rPr>
              <a:t>　　　　　　　　▼</a:t>
            </a:r>
            <a:endParaRPr lang="en-US" altLang="ja-JP" b="1" dirty="0">
              <a:solidFill>
                <a:schemeClr val="tx1"/>
              </a:solidFill>
              <a:latin typeface="UD デジタル 教科書体 NK-B" panose="02020700000000000000" pitchFamily="18" charset="-128"/>
              <a:ea typeface="UD デジタル 教科書体 NK-B" panose="02020700000000000000" pitchFamily="18" charset="-128"/>
            </a:endParaRPr>
          </a:p>
          <a:p>
            <a:r>
              <a:rPr lang="ja-JP" altLang="en-US" b="1" dirty="0">
                <a:solidFill>
                  <a:schemeClr val="tx1"/>
                </a:solidFill>
                <a:latin typeface="UD デジタル 教科書体 NK-B" panose="02020700000000000000" pitchFamily="18" charset="-128"/>
                <a:ea typeface="UD デジタル 教科書体 NK-B" panose="02020700000000000000" pitchFamily="18" charset="-128"/>
              </a:rPr>
              <a:t>　② 事務局で利用者情報を登録</a:t>
            </a:r>
            <a:endParaRPr lang="en-US" altLang="ja-JP" b="1" dirty="0">
              <a:solidFill>
                <a:schemeClr val="tx1"/>
              </a:solidFill>
              <a:latin typeface="UD デジタル 教科書体 NK-B" panose="02020700000000000000" pitchFamily="18" charset="-128"/>
              <a:ea typeface="UD デジタル 教科書体 NK-B" panose="02020700000000000000" pitchFamily="18" charset="-128"/>
            </a:endParaRPr>
          </a:p>
          <a:p>
            <a:r>
              <a:rPr lang="ja-JP" altLang="en-US" b="1" dirty="0">
                <a:solidFill>
                  <a:schemeClr val="tx1"/>
                </a:solidFill>
                <a:latin typeface="UD デジタル 教科書体 NK-B" panose="02020700000000000000" pitchFamily="18" charset="-128"/>
                <a:ea typeface="UD デジタル 教科書体 NK-B" panose="02020700000000000000" pitchFamily="18" charset="-128"/>
              </a:rPr>
              <a:t>　　　　　　　　▼</a:t>
            </a:r>
            <a:endParaRPr lang="en-US" altLang="ja-JP" b="1" dirty="0">
              <a:solidFill>
                <a:schemeClr val="tx1"/>
              </a:solidFill>
              <a:latin typeface="UD デジタル 教科書体 NK-B" panose="02020700000000000000" pitchFamily="18" charset="-128"/>
              <a:ea typeface="UD デジタル 教科書体 NK-B" panose="02020700000000000000" pitchFamily="18" charset="-128"/>
            </a:endParaRPr>
          </a:p>
          <a:p>
            <a:r>
              <a:rPr lang="ja-JP" altLang="en-US" b="1" dirty="0">
                <a:solidFill>
                  <a:schemeClr val="tx1"/>
                </a:solidFill>
                <a:latin typeface="UD デジタル 教科書体 NK-B" panose="02020700000000000000" pitchFamily="18" charset="-128"/>
                <a:ea typeface="UD デジタル 教科書体 NK-B" panose="02020700000000000000" pitchFamily="18" charset="-128"/>
              </a:rPr>
              <a:t>　③ 事務局から施設へ利用者情報登録の</a:t>
            </a:r>
            <a:endParaRPr lang="en-US" altLang="ja-JP" b="1" dirty="0">
              <a:solidFill>
                <a:schemeClr val="tx1"/>
              </a:solidFill>
              <a:latin typeface="UD デジタル 教科書体 NK-B" panose="02020700000000000000" pitchFamily="18" charset="-128"/>
              <a:ea typeface="UD デジタル 教科書体 NK-B" panose="02020700000000000000" pitchFamily="18" charset="-128"/>
            </a:endParaRPr>
          </a:p>
          <a:p>
            <a:r>
              <a:rPr lang="ja-JP" altLang="en-US" b="1" dirty="0">
                <a:solidFill>
                  <a:schemeClr val="tx1"/>
                </a:solidFill>
                <a:latin typeface="UD デジタル 教科書体 NK-B" panose="02020700000000000000" pitchFamily="18" charset="-128"/>
                <a:ea typeface="UD デジタル 教科書体 NK-B" panose="02020700000000000000" pitchFamily="18" charset="-128"/>
              </a:rPr>
              <a:t>　    完了報告を連絡</a:t>
            </a:r>
            <a:endParaRPr lang="en-US" altLang="ja-JP" b="1" dirty="0">
              <a:solidFill>
                <a:schemeClr val="tx1"/>
              </a:solidFill>
              <a:latin typeface="UD デジタル 教科書体 NK-B" panose="02020700000000000000" pitchFamily="18" charset="-128"/>
              <a:ea typeface="UD デジタル 教科書体 NK-B" panose="02020700000000000000" pitchFamily="18" charset="-128"/>
            </a:endParaRPr>
          </a:p>
          <a:p>
            <a:r>
              <a:rPr lang="ja-JP" altLang="en-US" b="1" dirty="0">
                <a:solidFill>
                  <a:schemeClr val="tx1"/>
                </a:solidFill>
                <a:latin typeface="UD デジタル 教科書体 NK-B" panose="02020700000000000000" pitchFamily="18" charset="-128"/>
                <a:ea typeface="UD デジタル 教科書体 NK-B" panose="02020700000000000000" pitchFamily="18" charset="-128"/>
              </a:rPr>
              <a:t>　　　　　　　　▼</a:t>
            </a:r>
            <a:endParaRPr lang="en-US" altLang="ja-JP" b="1" dirty="0">
              <a:solidFill>
                <a:schemeClr val="tx1"/>
              </a:solidFill>
              <a:latin typeface="UD デジタル 教科書体 NK-B" panose="02020700000000000000" pitchFamily="18" charset="-128"/>
              <a:ea typeface="UD デジタル 教科書体 NK-B" panose="02020700000000000000" pitchFamily="18" charset="-128"/>
            </a:endParaRPr>
          </a:p>
          <a:p>
            <a:r>
              <a:rPr lang="ja-JP" altLang="en-US" b="1" dirty="0">
                <a:solidFill>
                  <a:schemeClr val="tx1"/>
                </a:solidFill>
                <a:latin typeface="UD デジタル 教科書体 NK-B" panose="02020700000000000000" pitchFamily="18" charset="-128"/>
                <a:ea typeface="UD デジタル 教科書体 NK-B" panose="02020700000000000000" pitchFamily="18" charset="-128"/>
              </a:rPr>
              <a:t>　④ Ｔｅａｍ上で情報のやり取りが可能</a:t>
            </a:r>
            <a:endParaRPr lang="en-US" altLang="ja-JP" b="1" dirty="0">
              <a:solidFill>
                <a:schemeClr val="tx1"/>
              </a:solidFill>
              <a:latin typeface="UD デジタル 教科書体 NK-B" panose="02020700000000000000" pitchFamily="18" charset="-128"/>
              <a:ea typeface="UD デジタル 教科書体 NK-B" panose="02020700000000000000" pitchFamily="18" charset="-128"/>
            </a:endParaRPr>
          </a:p>
          <a:p>
            <a:endParaRPr lang="en-US" altLang="ja-JP" b="1" dirty="0">
              <a:solidFill>
                <a:schemeClr val="tx1"/>
              </a:solidFill>
              <a:latin typeface="UD デジタル 教科書体 NK-B" panose="02020700000000000000" pitchFamily="18" charset="-128"/>
              <a:ea typeface="UD デジタル 教科書体 NK-B" panose="02020700000000000000" pitchFamily="18" charset="-128"/>
            </a:endParaRPr>
          </a:p>
          <a:p>
            <a:r>
              <a:rPr lang="ja-JP" altLang="en-US" b="1" dirty="0">
                <a:solidFill>
                  <a:schemeClr val="tx1"/>
                </a:solidFill>
                <a:latin typeface="UD デジタル 教科書体 NK-B" panose="02020700000000000000" pitchFamily="18" charset="-128"/>
                <a:ea typeface="UD デジタル 教科書体 NK-B" panose="02020700000000000000" pitchFamily="18" charset="-128"/>
              </a:rPr>
              <a:t>　</a:t>
            </a:r>
            <a:r>
              <a:rPr lang="en-US" altLang="ja-JP" b="1" dirty="0">
                <a:solidFill>
                  <a:schemeClr val="tx1"/>
                </a:solidFill>
                <a:latin typeface="UD デジタル 教科書体 NK-B" panose="02020700000000000000" pitchFamily="18" charset="-128"/>
                <a:ea typeface="UD デジタル 教科書体 NK-B" panose="02020700000000000000" pitchFamily="18" charset="-128"/>
              </a:rPr>
              <a:t>※</a:t>
            </a:r>
            <a:r>
              <a:rPr lang="ja-JP" altLang="en-US" b="1" dirty="0">
                <a:solidFill>
                  <a:schemeClr val="tx1"/>
                </a:solidFill>
                <a:latin typeface="UD デジタル 教科書体 NK-B" panose="02020700000000000000" pitchFamily="18" charset="-128"/>
                <a:ea typeface="UD デジタル 教科書体 NK-B" panose="02020700000000000000" pitchFamily="18" charset="-128"/>
              </a:rPr>
              <a:t>注意</a:t>
            </a:r>
            <a:r>
              <a:rPr lang="en-US" altLang="ja-JP" b="1" dirty="0">
                <a:solidFill>
                  <a:schemeClr val="tx1"/>
                </a:solidFill>
                <a:latin typeface="UD デジタル 教科書体 NK-B" panose="02020700000000000000" pitchFamily="18" charset="-128"/>
                <a:ea typeface="UD デジタル 教科書体 NK-B" panose="02020700000000000000" pitchFamily="18" charset="-128"/>
              </a:rPr>
              <a:t>※</a:t>
            </a:r>
          </a:p>
          <a:p>
            <a:r>
              <a:rPr lang="ja-JP" altLang="en-US" b="1" dirty="0">
                <a:solidFill>
                  <a:schemeClr val="tx1"/>
                </a:solidFill>
                <a:latin typeface="UD デジタル 教科書体 NK-B" panose="02020700000000000000" pitchFamily="18" charset="-128"/>
                <a:ea typeface="UD デジタル 教科書体 NK-B" panose="02020700000000000000" pitchFamily="18" charset="-128"/>
              </a:rPr>
              <a:t>　　ちょうかいネットとＴｅａｍの同意書は</a:t>
            </a:r>
            <a:endParaRPr lang="en-US" altLang="ja-JP" b="1" dirty="0">
              <a:solidFill>
                <a:schemeClr val="tx1"/>
              </a:solidFill>
              <a:latin typeface="UD デジタル 教科書体 NK-B" panose="02020700000000000000" pitchFamily="18" charset="-128"/>
              <a:ea typeface="UD デジタル 教科書体 NK-B" panose="02020700000000000000" pitchFamily="18" charset="-128"/>
            </a:endParaRPr>
          </a:p>
          <a:p>
            <a:r>
              <a:rPr lang="ja-JP" altLang="en-US" b="1" dirty="0">
                <a:solidFill>
                  <a:schemeClr val="tx1"/>
                </a:solidFill>
                <a:latin typeface="UD デジタル 教科書体 NK-B" panose="02020700000000000000" pitchFamily="18" charset="-128"/>
                <a:ea typeface="UD デジタル 教科書体 NK-B" panose="02020700000000000000" pitchFamily="18" charset="-128"/>
              </a:rPr>
              <a:t>　　別々の申請書になりますのでご注意ください</a:t>
            </a:r>
            <a:endParaRPr lang="en-US" altLang="ja-JP" b="1" dirty="0">
              <a:solidFill>
                <a:schemeClr val="tx1"/>
              </a:solidFill>
              <a:latin typeface="UD デジタル 教科書体 NK-B" panose="02020700000000000000" pitchFamily="18" charset="-128"/>
              <a:ea typeface="UD デジタル 教科書体 NK-B" panose="02020700000000000000" pitchFamily="18" charset="-128"/>
            </a:endParaRPr>
          </a:p>
        </p:txBody>
      </p:sp>
      <p:pic>
        <p:nvPicPr>
          <p:cNvPr id="10" name="図 9" descr="コンピュータ が含まれている画像&#10;&#10;自動的に生成された説明">
            <a:extLst>
              <a:ext uri="{FF2B5EF4-FFF2-40B4-BE49-F238E27FC236}">
                <a16:creationId xmlns:a16="http://schemas.microsoft.com/office/drawing/2014/main" id="{A2EBCAD9-25CA-9018-4C93-916BB0E06A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1920" y="1918600"/>
            <a:ext cx="720080" cy="759979"/>
          </a:xfrm>
          <a:prstGeom prst="rect">
            <a:avLst/>
          </a:prstGeom>
        </p:spPr>
      </p:pic>
      <p:sp>
        <p:nvSpPr>
          <p:cNvPr id="15" name="四角形: 角を丸くする 14">
            <a:extLst>
              <a:ext uri="{FF2B5EF4-FFF2-40B4-BE49-F238E27FC236}">
                <a16:creationId xmlns:a16="http://schemas.microsoft.com/office/drawing/2014/main" id="{5907ABEF-6EFC-C093-F857-DA0BC8145A89}"/>
              </a:ext>
            </a:extLst>
          </p:cNvPr>
          <p:cNvSpPr/>
          <p:nvPr/>
        </p:nvSpPr>
        <p:spPr>
          <a:xfrm>
            <a:off x="261830" y="1140374"/>
            <a:ext cx="4598201" cy="345506"/>
          </a:xfrm>
          <a:prstGeom prst="roundRect">
            <a:avLst>
              <a:gd name="adj" fmla="val 50000"/>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 bIns="0" rtlCol="0" anchor="ctr"/>
          <a:lstStyle/>
          <a:p>
            <a:pPr algn="ctr"/>
            <a:r>
              <a:rPr kumimoji="1" lang="ja-JP" altLang="en-US" sz="2000" b="1" dirty="0">
                <a:latin typeface="UD デジタル 教科書体 NK-B" panose="02020700000000000000" pitchFamily="18" charset="-128"/>
                <a:ea typeface="UD デジタル 教科書体 NK-B" panose="02020700000000000000" pitchFamily="18" charset="-128"/>
              </a:rPr>
              <a:t>利用までの流れ</a:t>
            </a:r>
          </a:p>
        </p:txBody>
      </p:sp>
      <p:sp>
        <p:nvSpPr>
          <p:cNvPr id="16" name="四角形: 角を丸くする 15">
            <a:extLst>
              <a:ext uri="{FF2B5EF4-FFF2-40B4-BE49-F238E27FC236}">
                <a16:creationId xmlns:a16="http://schemas.microsoft.com/office/drawing/2014/main" id="{2FCF137C-80D4-1F3A-50B4-B48A511E8ED9}"/>
              </a:ext>
            </a:extLst>
          </p:cNvPr>
          <p:cNvSpPr/>
          <p:nvPr/>
        </p:nvSpPr>
        <p:spPr>
          <a:xfrm>
            <a:off x="247066" y="6221923"/>
            <a:ext cx="8543749" cy="345506"/>
          </a:xfrm>
          <a:prstGeom prst="roundRect">
            <a:avLst>
              <a:gd name="adj" fmla="val 50000"/>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 bIns="0" rtlCol="0" anchor="ctr"/>
          <a:lstStyle/>
          <a:p>
            <a:pPr algn="ctr"/>
            <a:r>
              <a:rPr kumimoji="1" lang="ja-JP" altLang="en-US" sz="2000" b="1" dirty="0">
                <a:latin typeface="UD デジタル 教科書体 NK-B" panose="02020700000000000000" pitchFamily="18" charset="-128"/>
                <a:ea typeface="UD デジタル 教科書体 NK-B" panose="02020700000000000000" pitchFamily="18" charset="-128"/>
              </a:rPr>
              <a:t>前提 ： </a:t>
            </a:r>
            <a:r>
              <a:rPr kumimoji="1" lang="en-US" altLang="ja-JP" sz="2000" b="1" dirty="0">
                <a:latin typeface="UD デジタル 教科書体 NK-B" panose="02020700000000000000" pitchFamily="18" charset="-128"/>
                <a:ea typeface="UD デジタル 教科書体 NK-B" panose="02020700000000000000" pitchFamily="18" charset="-128"/>
              </a:rPr>
              <a:t>Team</a:t>
            </a:r>
            <a:r>
              <a:rPr kumimoji="1" lang="ja-JP" altLang="en-US" sz="2000" b="1" dirty="0">
                <a:latin typeface="UD デジタル 教科書体 NK-B" panose="02020700000000000000" pitchFamily="18" charset="-128"/>
                <a:ea typeface="UD デジタル 教科書体 NK-B" panose="02020700000000000000" pitchFamily="18" charset="-128"/>
              </a:rPr>
              <a:t>で情報共有することについて同意いただいた方が対象です</a:t>
            </a:r>
          </a:p>
        </p:txBody>
      </p:sp>
      <p:sp>
        <p:nvSpPr>
          <p:cNvPr id="21" name="テキスト ボックス 90">
            <a:extLst>
              <a:ext uri="{FF2B5EF4-FFF2-40B4-BE49-F238E27FC236}">
                <a16:creationId xmlns:a16="http://schemas.microsoft.com/office/drawing/2014/main" id="{CEE3786B-11D1-3D89-920E-3C80C83C8C87}"/>
              </a:ext>
            </a:extLst>
          </p:cNvPr>
          <p:cNvSpPr txBox="1"/>
          <p:nvPr/>
        </p:nvSpPr>
        <p:spPr>
          <a:xfrm>
            <a:off x="243324" y="100729"/>
            <a:ext cx="8733386" cy="584775"/>
          </a:xfrm>
          <a:prstGeom prst="rect">
            <a:avLst/>
          </a:prstGeom>
          <a:noFill/>
        </p:spPr>
        <p:txBody>
          <a:bodyPr wrap="square" rtlCol="0">
            <a:spAutoFit/>
          </a:bodyPr>
          <a:lstStyle/>
          <a:p>
            <a:pPr algn="ctr">
              <a:defRPr/>
            </a:pPr>
            <a:r>
              <a:rPr lang="en-US" altLang="ja-JP" sz="3200" b="1">
                <a:solidFill>
                  <a:sysClr val="windowText" lastClr="000000"/>
                </a:solidFill>
                <a:latin typeface="UD デジタル 教科書体 NK-B" panose="02020700000000000000" pitchFamily="18" charset="-128"/>
                <a:ea typeface="UD デジタル 教科書体 NK-B" panose="02020700000000000000" pitchFamily="18" charset="-128"/>
              </a:rPr>
              <a:t>【 </a:t>
            </a:r>
            <a:r>
              <a:rPr lang="ja-JP" altLang="en-US" sz="3200" b="1">
                <a:solidFill>
                  <a:sysClr val="windowText" lastClr="000000"/>
                </a:solidFill>
                <a:latin typeface="UD デジタル 教科書体 NK-B" panose="02020700000000000000" pitchFamily="18" charset="-128"/>
                <a:ea typeface="UD デジタル 教科書体 NK-B" panose="02020700000000000000" pitchFamily="18" charset="-128"/>
              </a:rPr>
              <a:t>利用者</a:t>
            </a:r>
            <a:r>
              <a:rPr lang="ja-JP" altLang="en-US" sz="3200" b="1" dirty="0">
                <a:solidFill>
                  <a:sysClr val="windowText" lastClr="000000"/>
                </a:solidFill>
                <a:latin typeface="UD デジタル 教科書体 NK-B" panose="02020700000000000000" pitchFamily="18" charset="-128"/>
                <a:ea typeface="UD デジタル 教科書体 NK-B" panose="02020700000000000000" pitchFamily="18" charset="-128"/>
              </a:rPr>
              <a:t>登録の流れ </a:t>
            </a:r>
            <a:r>
              <a:rPr lang="en-US" altLang="ja-JP" sz="3200" b="1">
                <a:solidFill>
                  <a:sysClr val="windowText" lastClr="000000"/>
                </a:solidFill>
                <a:latin typeface="UD デジタル 教科書体 NK-B" panose="02020700000000000000" pitchFamily="18" charset="-128"/>
                <a:ea typeface="UD デジタル 教科書体 NK-B" panose="02020700000000000000" pitchFamily="18" charset="-128"/>
              </a:rPr>
              <a:t>】</a:t>
            </a:r>
            <a:endParaRPr lang="en-US" altLang="ja-JP" sz="3200" b="1" dirty="0">
              <a:solidFill>
                <a:sysClr val="windowText" lastClr="000000"/>
              </a:solidFill>
              <a:latin typeface="UD デジタル 教科書体 NK-B" panose="02020700000000000000" pitchFamily="18" charset="-128"/>
              <a:ea typeface="UD デジタル 教科書体 NK-B" panose="02020700000000000000" pitchFamily="18" charset="-128"/>
            </a:endParaRPr>
          </a:p>
        </p:txBody>
      </p:sp>
      <p:sp>
        <p:nvSpPr>
          <p:cNvPr id="22" name="Rectangle 3">
            <a:extLst>
              <a:ext uri="{FF2B5EF4-FFF2-40B4-BE49-F238E27FC236}">
                <a16:creationId xmlns:a16="http://schemas.microsoft.com/office/drawing/2014/main" id="{5496142A-6C48-77D5-9356-F4694F8C57BF}"/>
              </a:ext>
            </a:extLst>
          </p:cNvPr>
          <p:cNvSpPr>
            <a:spLocks noChangeArrowheads="1"/>
          </p:cNvSpPr>
          <p:nvPr/>
        </p:nvSpPr>
        <p:spPr bwMode="auto">
          <a:xfrm>
            <a:off x="1143003" y="85557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ja-JP" altLang="en-US"/>
          </a:p>
        </p:txBody>
      </p:sp>
      <p:sp>
        <p:nvSpPr>
          <p:cNvPr id="23" name="Rectangle 8">
            <a:extLst>
              <a:ext uri="{FF2B5EF4-FFF2-40B4-BE49-F238E27FC236}">
                <a16:creationId xmlns:a16="http://schemas.microsoft.com/office/drawing/2014/main" id="{17AFBE98-E850-1D82-548C-0D166D610AFC}"/>
              </a:ext>
            </a:extLst>
          </p:cNvPr>
          <p:cNvSpPr>
            <a:spLocks noChangeArrowheads="1"/>
          </p:cNvSpPr>
          <p:nvPr/>
        </p:nvSpPr>
        <p:spPr bwMode="auto">
          <a:xfrm>
            <a:off x="1143001" y="6841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ja-JP" altLang="en-US"/>
          </a:p>
        </p:txBody>
      </p:sp>
      <p:sp>
        <p:nvSpPr>
          <p:cNvPr id="24" name="Rectangle 3">
            <a:extLst>
              <a:ext uri="{FF2B5EF4-FFF2-40B4-BE49-F238E27FC236}">
                <a16:creationId xmlns:a16="http://schemas.microsoft.com/office/drawing/2014/main" id="{36BB81B8-7F08-5A45-437D-321499D7AF85}"/>
              </a:ext>
            </a:extLst>
          </p:cNvPr>
          <p:cNvSpPr>
            <a:spLocks noChangeArrowheads="1"/>
          </p:cNvSpPr>
          <p:nvPr/>
        </p:nvSpPr>
        <p:spPr bwMode="auto">
          <a:xfrm>
            <a:off x="1143003" y="85557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ja-JP" altLang="en-US"/>
          </a:p>
        </p:txBody>
      </p:sp>
      <p:sp>
        <p:nvSpPr>
          <p:cNvPr id="25" name="Rectangle 8">
            <a:extLst>
              <a:ext uri="{FF2B5EF4-FFF2-40B4-BE49-F238E27FC236}">
                <a16:creationId xmlns:a16="http://schemas.microsoft.com/office/drawing/2014/main" id="{49C9EE3D-1214-3AA9-A6F2-A98BE8512F7E}"/>
              </a:ext>
            </a:extLst>
          </p:cNvPr>
          <p:cNvSpPr>
            <a:spLocks noChangeArrowheads="1"/>
          </p:cNvSpPr>
          <p:nvPr/>
        </p:nvSpPr>
        <p:spPr bwMode="auto">
          <a:xfrm>
            <a:off x="1143001" y="6841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ja-JP" altLang="en-US"/>
          </a:p>
        </p:txBody>
      </p:sp>
      <p:sp>
        <p:nvSpPr>
          <p:cNvPr id="30" name="Rectangle 8">
            <a:extLst>
              <a:ext uri="{FF2B5EF4-FFF2-40B4-BE49-F238E27FC236}">
                <a16:creationId xmlns:a16="http://schemas.microsoft.com/office/drawing/2014/main" id="{F8AC627C-9C90-2BD0-AEEF-71AD974BE9F6}"/>
              </a:ext>
            </a:extLst>
          </p:cNvPr>
          <p:cNvSpPr>
            <a:spLocks noChangeArrowheads="1"/>
          </p:cNvSpPr>
          <p:nvPr/>
        </p:nvSpPr>
        <p:spPr bwMode="auto">
          <a:xfrm>
            <a:off x="1060682" y="68412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ja-JP" altLang="en-US"/>
          </a:p>
        </p:txBody>
      </p:sp>
      <p:pic>
        <p:nvPicPr>
          <p:cNvPr id="3" name="図 2">
            <a:extLst>
              <a:ext uri="{FF2B5EF4-FFF2-40B4-BE49-F238E27FC236}">
                <a16:creationId xmlns:a16="http://schemas.microsoft.com/office/drawing/2014/main" id="{D610F1A4-D272-0FBB-3110-A077E2768BA2}"/>
              </a:ext>
            </a:extLst>
          </p:cNvPr>
          <p:cNvPicPr>
            <a:picLocks noChangeAspect="1"/>
          </p:cNvPicPr>
          <p:nvPr/>
        </p:nvPicPr>
        <p:blipFill>
          <a:blip r:embed="rId4"/>
          <a:stretch>
            <a:fillRect/>
          </a:stretch>
        </p:blipFill>
        <p:spPr>
          <a:xfrm>
            <a:off x="5292080" y="1011024"/>
            <a:ext cx="3458641" cy="5047745"/>
          </a:xfrm>
          <a:prstGeom prst="rect">
            <a:avLst/>
          </a:prstGeom>
        </p:spPr>
      </p:pic>
      <p:sp>
        <p:nvSpPr>
          <p:cNvPr id="2" name="Rectangle 8">
            <a:extLst>
              <a:ext uri="{FF2B5EF4-FFF2-40B4-BE49-F238E27FC236}">
                <a16:creationId xmlns:a16="http://schemas.microsoft.com/office/drawing/2014/main" id="{CD20C159-BBEF-6140-978C-121E5DE6030A}"/>
              </a:ext>
            </a:extLst>
          </p:cNvPr>
          <p:cNvSpPr>
            <a:spLocks noChangeArrowheads="1"/>
          </p:cNvSpPr>
          <p:nvPr/>
        </p:nvSpPr>
        <p:spPr bwMode="auto">
          <a:xfrm>
            <a:off x="1143001"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ja-JP" altLang="en-US" sz="1350">
              <a:latin typeface="UD デジタル 教科書体 NK-B" panose="02020700000000000000" pitchFamily="18" charset="-128"/>
              <a:ea typeface="UD デジタル 教科書体 NK-B" panose="02020700000000000000" pitchFamily="18" charset="-128"/>
            </a:endParaRPr>
          </a:p>
        </p:txBody>
      </p:sp>
      <p:sp>
        <p:nvSpPr>
          <p:cNvPr id="4" name="正方形/長方形 3">
            <a:extLst>
              <a:ext uri="{FF2B5EF4-FFF2-40B4-BE49-F238E27FC236}">
                <a16:creationId xmlns:a16="http://schemas.microsoft.com/office/drawing/2014/main" id="{2ADA64AF-6505-8C6D-BEEE-A4A36958FB89}"/>
              </a:ext>
            </a:extLst>
          </p:cNvPr>
          <p:cNvSpPr/>
          <p:nvPr/>
        </p:nvSpPr>
        <p:spPr>
          <a:xfrm>
            <a:off x="-10356" y="884664"/>
            <a:ext cx="9180000" cy="85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K-B" panose="02020700000000000000" pitchFamily="18" charset="-128"/>
              <a:ea typeface="UD デジタル 教科書体 NK-B" panose="02020700000000000000" pitchFamily="18" charset="-128"/>
            </a:endParaRPr>
          </a:p>
        </p:txBody>
      </p:sp>
      <p:cxnSp>
        <p:nvCxnSpPr>
          <p:cNvPr id="5" name="直線コネクタ 4">
            <a:extLst>
              <a:ext uri="{FF2B5EF4-FFF2-40B4-BE49-F238E27FC236}">
                <a16:creationId xmlns:a16="http://schemas.microsoft.com/office/drawing/2014/main" id="{968A0B7E-BCD6-E2FE-F9A9-A83D63F129B3}"/>
              </a:ext>
            </a:extLst>
          </p:cNvPr>
          <p:cNvCxnSpPr/>
          <p:nvPr/>
        </p:nvCxnSpPr>
        <p:spPr>
          <a:xfrm>
            <a:off x="-14176" y="840880"/>
            <a:ext cx="918000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6" name="図 5">
            <a:extLst>
              <a:ext uri="{FF2B5EF4-FFF2-40B4-BE49-F238E27FC236}">
                <a16:creationId xmlns:a16="http://schemas.microsoft.com/office/drawing/2014/main" id="{C5B86033-B59E-FC82-E6D9-BFB850D91CC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419" y="57546"/>
            <a:ext cx="649087" cy="700171"/>
          </a:xfrm>
          <a:prstGeom prst="rect">
            <a:avLst/>
          </a:prstGeom>
        </p:spPr>
      </p:pic>
    </p:spTree>
    <p:extLst>
      <p:ext uri="{BB962C8B-B14F-4D97-AF65-F5344CB8AC3E}">
        <p14:creationId xmlns:p14="http://schemas.microsoft.com/office/powerpoint/2010/main" val="3913280303"/>
      </p:ext>
    </p:extLst>
  </p:cSld>
  <p:clrMapOvr>
    <a:masterClrMapping/>
  </p:clrMapOvr>
  <mc:AlternateContent xmlns:mc="http://schemas.openxmlformats.org/markup-compatibility/2006" xmlns:p14="http://schemas.microsoft.com/office/powerpoint/2010/main">
    <mc:Choice Requires="p14">
      <p:transition spd="slow" p14:dur="125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5A5F1-7798-FF6D-2CE5-84BB3023D4C6}"/>
            </a:ext>
          </a:extLst>
        </p:cNvPr>
        <p:cNvGrpSpPr/>
        <p:nvPr/>
      </p:nvGrpSpPr>
      <p:grpSpPr>
        <a:xfrm>
          <a:off x="0" y="0"/>
          <a:ext cx="0" cy="0"/>
          <a:chOff x="0" y="0"/>
          <a:chExt cx="0" cy="0"/>
        </a:xfrm>
      </p:grpSpPr>
      <p:sp>
        <p:nvSpPr>
          <p:cNvPr id="2" name="Rectangle 3">
            <a:extLst>
              <a:ext uri="{FF2B5EF4-FFF2-40B4-BE49-F238E27FC236}">
                <a16:creationId xmlns:a16="http://schemas.microsoft.com/office/drawing/2014/main" id="{7C982C60-88C5-6D51-D7E8-5B4B2C0EF2AD}"/>
              </a:ext>
            </a:extLst>
          </p:cNvPr>
          <p:cNvSpPr>
            <a:spLocks noChangeArrowheads="1"/>
          </p:cNvSpPr>
          <p:nvPr/>
        </p:nvSpPr>
        <p:spPr bwMode="auto">
          <a:xfrm>
            <a:off x="1143003" y="855576"/>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ja-JP" altLang="en-US"/>
          </a:p>
        </p:txBody>
      </p:sp>
      <p:sp>
        <p:nvSpPr>
          <p:cNvPr id="5" name="テキスト ボックス 90">
            <a:extLst>
              <a:ext uri="{FF2B5EF4-FFF2-40B4-BE49-F238E27FC236}">
                <a16:creationId xmlns:a16="http://schemas.microsoft.com/office/drawing/2014/main" id="{17588B22-5F70-3B7A-42A8-92ED25234B98}"/>
              </a:ext>
            </a:extLst>
          </p:cNvPr>
          <p:cNvSpPr txBox="1"/>
          <p:nvPr/>
        </p:nvSpPr>
        <p:spPr>
          <a:xfrm>
            <a:off x="243324" y="1395269"/>
            <a:ext cx="8934632" cy="1077218"/>
          </a:xfrm>
          <a:prstGeom prst="rect">
            <a:avLst/>
          </a:prstGeom>
          <a:noFill/>
        </p:spPr>
        <p:txBody>
          <a:bodyPr wrap="square" rtlCol="0">
            <a:spAutoFit/>
          </a:bodyPr>
          <a:lstStyle/>
          <a:p>
            <a:pPr>
              <a:defRPr/>
            </a:pPr>
            <a:r>
              <a:rPr lang="ja-JP" altLang="en-US" sz="3200" b="1" dirty="0">
                <a:solidFill>
                  <a:sysClr val="windowText" lastClr="000000"/>
                </a:solidFill>
                <a:latin typeface="UD デジタル 教科書体 NK-B" panose="02020700000000000000" pitchFamily="18" charset="-128"/>
                <a:ea typeface="UD デジタル 教科書体 NK-B" panose="02020700000000000000" pitchFamily="18" charset="-128"/>
              </a:rPr>
              <a:t>◩　</a:t>
            </a:r>
            <a:r>
              <a:rPr lang="en-US" altLang="ja-JP" sz="3200" b="1" dirty="0">
                <a:solidFill>
                  <a:sysClr val="windowText" lastClr="000000"/>
                </a:solidFill>
                <a:latin typeface="UD デジタル 教科書体 NK-B" panose="02020700000000000000" pitchFamily="18" charset="-128"/>
                <a:ea typeface="UD デジタル 教科書体 NK-B" panose="02020700000000000000" pitchFamily="18" charset="-128"/>
              </a:rPr>
              <a:t>ICT</a:t>
            </a:r>
            <a:r>
              <a:rPr lang="ja-JP" altLang="en-US" sz="3200" b="1" dirty="0">
                <a:solidFill>
                  <a:sysClr val="windowText" lastClr="000000"/>
                </a:solidFill>
                <a:latin typeface="UD デジタル 教科書体 NK-B" panose="02020700000000000000" pitchFamily="18" charset="-128"/>
                <a:ea typeface="UD デジタル 教科書体 NK-B" panose="02020700000000000000" pitchFamily="18" charset="-128"/>
              </a:rPr>
              <a:t>を活用して業務効率を図りたい。</a:t>
            </a:r>
            <a:endParaRPr lang="en-US" altLang="ja-JP" sz="3200" b="1" dirty="0">
              <a:solidFill>
                <a:sysClr val="windowText" lastClr="000000"/>
              </a:solidFill>
              <a:latin typeface="UD デジタル 教科書体 NK-B" panose="02020700000000000000" pitchFamily="18" charset="-128"/>
              <a:ea typeface="UD デジタル 教科書体 NK-B" panose="02020700000000000000" pitchFamily="18" charset="-128"/>
            </a:endParaRPr>
          </a:p>
          <a:p>
            <a:pPr>
              <a:defRPr/>
            </a:pPr>
            <a:r>
              <a:rPr lang="ja-JP" altLang="en-US" sz="3200" b="1" dirty="0">
                <a:solidFill>
                  <a:sysClr val="windowText" lastClr="000000"/>
                </a:solidFill>
                <a:latin typeface="UD デジタル 教科書体 NK-B" panose="02020700000000000000" pitchFamily="18" charset="-128"/>
                <a:ea typeface="UD デジタル 教科書体 NK-B" panose="02020700000000000000" pitchFamily="18" charset="-128"/>
              </a:rPr>
              <a:t>　　（ 来年度に利用後のアンケートを実施します。）</a:t>
            </a:r>
            <a:endParaRPr lang="en-US" altLang="ja-JP" sz="3200" b="1" dirty="0">
              <a:solidFill>
                <a:sysClr val="windowText" lastClr="000000"/>
              </a:solidFill>
              <a:latin typeface="UD デジタル 教科書体 NK-B" panose="02020700000000000000" pitchFamily="18" charset="-128"/>
              <a:ea typeface="UD デジタル 教科書体 NK-B" panose="02020700000000000000" pitchFamily="18" charset="-128"/>
            </a:endParaRPr>
          </a:p>
        </p:txBody>
      </p:sp>
      <p:sp>
        <p:nvSpPr>
          <p:cNvPr id="16" name="テキスト ボックス 90">
            <a:extLst>
              <a:ext uri="{FF2B5EF4-FFF2-40B4-BE49-F238E27FC236}">
                <a16:creationId xmlns:a16="http://schemas.microsoft.com/office/drawing/2014/main" id="{229B93FD-8F91-EE1C-1DA7-2A5DE76A89CE}"/>
              </a:ext>
            </a:extLst>
          </p:cNvPr>
          <p:cNvSpPr txBox="1"/>
          <p:nvPr/>
        </p:nvSpPr>
        <p:spPr>
          <a:xfrm>
            <a:off x="243324" y="2781455"/>
            <a:ext cx="8649156" cy="1077218"/>
          </a:xfrm>
          <a:prstGeom prst="rect">
            <a:avLst/>
          </a:prstGeom>
          <a:noFill/>
        </p:spPr>
        <p:txBody>
          <a:bodyPr wrap="square" rtlCol="0">
            <a:spAutoFit/>
          </a:bodyPr>
          <a:lstStyle/>
          <a:p>
            <a:pPr>
              <a:defRPr/>
            </a:pPr>
            <a:r>
              <a:rPr lang="ja-JP" altLang="en-US" sz="3200" b="1" dirty="0">
                <a:solidFill>
                  <a:sysClr val="windowText" lastClr="000000"/>
                </a:solidFill>
                <a:latin typeface="UD デジタル 教科書体 NK-B" panose="02020700000000000000" pitchFamily="18" charset="-128"/>
                <a:ea typeface="UD デジタル 教科書体 NK-B" panose="02020700000000000000" pitchFamily="18" charset="-128"/>
              </a:rPr>
              <a:t>◩　医療・介護・福祉の方達の連携を強化し</a:t>
            </a:r>
            <a:endParaRPr lang="en-US" altLang="ja-JP" sz="3200" b="1" dirty="0">
              <a:solidFill>
                <a:sysClr val="windowText" lastClr="000000"/>
              </a:solidFill>
              <a:latin typeface="UD デジタル 教科書体 NK-B" panose="02020700000000000000" pitchFamily="18" charset="-128"/>
              <a:ea typeface="UD デジタル 教科書体 NK-B" panose="02020700000000000000" pitchFamily="18" charset="-128"/>
            </a:endParaRPr>
          </a:p>
          <a:p>
            <a:pPr>
              <a:defRPr/>
            </a:pPr>
            <a:r>
              <a:rPr lang="ja-JP" altLang="en-US" sz="3200" b="1" dirty="0">
                <a:solidFill>
                  <a:sysClr val="windowText" lastClr="000000"/>
                </a:solidFill>
                <a:latin typeface="UD デジタル 教科書体 NK-B" panose="02020700000000000000" pitchFamily="18" charset="-128"/>
                <a:ea typeface="UD デジタル 教科書体 NK-B" panose="02020700000000000000" pitchFamily="18" charset="-128"/>
              </a:rPr>
              <a:t>　　一致団結してサービス提供にあたりたい。</a:t>
            </a:r>
            <a:endParaRPr lang="en-US" altLang="ja-JP" sz="3200" b="1" dirty="0">
              <a:solidFill>
                <a:sysClr val="windowText" lastClr="000000"/>
              </a:solidFill>
              <a:latin typeface="UD デジタル 教科書体 NK-B" panose="02020700000000000000" pitchFamily="18" charset="-128"/>
              <a:ea typeface="UD デジタル 教科書体 NK-B" panose="02020700000000000000" pitchFamily="18" charset="-128"/>
            </a:endParaRPr>
          </a:p>
        </p:txBody>
      </p:sp>
      <p:sp>
        <p:nvSpPr>
          <p:cNvPr id="17" name="テキスト ボックス 90">
            <a:extLst>
              <a:ext uri="{FF2B5EF4-FFF2-40B4-BE49-F238E27FC236}">
                <a16:creationId xmlns:a16="http://schemas.microsoft.com/office/drawing/2014/main" id="{B8835A10-A0B0-E8F6-7280-BE4571F597D7}"/>
              </a:ext>
            </a:extLst>
          </p:cNvPr>
          <p:cNvSpPr txBox="1"/>
          <p:nvPr/>
        </p:nvSpPr>
        <p:spPr>
          <a:xfrm>
            <a:off x="243324" y="4221465"/>
            <a:ext cx="8649156" cy="1569660"/>
          </a:xfrm>
          <a:prstGeom prst="rect">
            <a:avLst/>
          </a:prstGeom>
          <a:noFill/>
        </p:spPr>
        <p:txBody>
          <a:bodyPr wrap="square" rtlCol="0">
            <a:spAutoFit/>
          </a:bodyPr>
          <a:lstStyle/>
          <a:p>
            <a:pPr>
              <a:defRPr/>
            </a:pPr>
            <a:r>
              <a:rPr lang="ja-JP" altLang="en-US" sz="3200" b="1" dirty="0">
                <a:solidFill>
                  <a:sysClr val="windowText" lastClr="000000"/>
                </a:solidFill>
                <a:latin typeface="UD デジタル 教科書体 NK-B" panose="02020700000000000000" pitchFamily="18" charset="-128"/>
                <a:ea typeface="UD デジタル 教科書体 NK-B" panose="02020700000000000000" pitchFamily="18" charset="-128"/>
              </a:rPr>
              <a:t>◩ Ｔｅａｍ をひとつのきっかけにして</a:t>
            </a:r>
            <a:endParaRPr lang="en-US" altLang="ja-JP" sz="3200" b="1" dirty="0">
              <a:solidFill>
                <a:sysClr val="windowText" lastClr="000000"/>
              </a:solidFill>
              <a:latin typeface="UD デジタル 教科書体 NK-B" panose="02020700000000000000" pitchFamily="18" charset="-128"/>
              <a:ea typeface="UD デジタル 教科書体 NK-B" panose="02020700000000000000" pitchFamily="18" charset="-128"/>
            </a:endParaRPr>
          </a:p>
          <a:p>
            <a:pPr>
              <a:defRPr/>
            </a:pPr>
            <a:r>
              <a:rPr lang="ja-JP" altLang="en-US" sz="3200" b="1" dirty="0">
                <a:solidFill>
                  <a:sysClr val="windowText" lastClr="000000"/>
                </a:solidFill>
                <a:latin typeface="UD デジタル 教科書体 NK-B" panose="02020700000000000000" pitchFamily="18" charset="-128"/>
                <a:ea typeface="UD デジタル 教科書体 NK-B" panose="02020700000000000000" pitchFamily="18" charset="-128"/>
              </a:rPr>
              <a:t>　　チーム一丸になって</a:t>
            </a:r>
            <a:endParaRPr lang="en-US" altLang="ja-JP" sz="3200" b="1" dirty="0">
              <a:solidFill>
                <a:sysClr val="windowText" lastClr="000000"/>
              </a:solidFill>
              <a:latin typeface="UD デジタル 教科書体 NK-B" panose="02020700000000000000" pitchFamily="18" charset="-128"/>
              <a:ea typeface="UD デジタル 教科書体 NK-B" panose="02020700000000000000" pitchFamily="18" charset="-128"/>
            </a:endParaRPr>
          </a:p>
          <a:p>
            <a:pPr>
              <a:defRPr/>
            </a:pPr>
            <a:r>
              <a:rPr lang="ja-JP" altLang="en-US" sz="3200" b="1" dirty="0">
                <a:solidFill>
                  <a:sysClr val="windowText" lastClr="000000"/>
                </a:solidFill>
                <a:latin typeface="UD デジタル 教科書体 NK-B" panose="02020700000000000000" pitchFamily="18" charset="-128"/>
                <a:ea typeface="UD デジタル 教科書体 NK-B" panose="02020700000000000000" pitchFamily="18" charset="-128"/>
              </a:rPr>
              <a:t>　　医療・介護サービスを提供していきたい。</a:t>
            </a:r>
            <a:endParaRPr lang="en-US" altLang="ja-JP" sz="3200" b="1" dirty="0">
              <a:solidFill>
                <a:sysClr val="windowText" lastClr="000000"/>
              </a:solidFill>
              <a:latin typeface="UD デジタル 教科書体 NK-B" panose="02020700000000000000" pitchFamily="18" charset="-128"/>
              <a:ea typeface="UD デジタル 教科書体 NK-B" panose="02020700000000000000" pitchFamily="18" charset="-128"/>
            </a:endParaRPr>
          </a:p>
        </p:txBody>
      </p:sp>
      <p:pic>
        <p:nvPicPr>
          <p:cNvPr id="19" name="図 12" descr="N:\総務課行政関係フォルダー\マスコットキャラクター\一穂さん定型パターン\ジャンプ（黒）.gif">
            <a:extLst>
              <a:ext uri="{FF2B5EF4-FFF2-40B4-BE49-F238E27FC236}">
                <a16:creationId xmlns:a16="http://schemas.microsoft.com/office/drawing/2014/main" id="{38B534A7-4BD7-684C-CA4A-A19B469EAF6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47313" y="5667036"/>
            <a:ext cx="699362" cy="1097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図 13" descr="N:\総務課行政関係フォルダー\マスコットキャラクター\一穂さん定型パターン\ジャンプ（赤）.gif">
            <a:extLst>
              <a:ext uri="{FF2B5EF4-FFF2-40B4-BE49-F238E27FC236}">
                <a16:creationId xmlns:a16="http://schemas.microsoft.com/office/drawing/2014/main" id="{A82AA21A-31C4-FB44-E6A0-7FAD4CCDA12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5579" y="5700670"/>
            <a:ext cx="699362" cy="1088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a:extLst>
              <a:ext uri="{FF2B5EF4-FFF2-40B4-BE49-F238E27FC236}">
                <a16:creationId xmlns:a16="http://schemas.microsoft.com/office/drawing/2014/main" id="{34EAAAEC-9585-5A34-656C-0F822902BB71}"/>
              </a:ext>
            </a:extLst>
          </p:cNvPr>
          <p:cNvSpPr txBox="1"/>
          <p:nvPr/>
        </p:nvSpPr>
        <p:spPr>
          <a:xfrm>
            <a:off x="-413444" y="3950"/>
            <a:ext cx="10019803" cy="400110"/>
          </a:xfrm>
          <a:prstGeom prst="rect">
            <a:avLst/>
          </a:prstGeom>
          <a:noFill/>
        </p:spPr>
        <p:txBody>
          <a:bodyPr wrap="square" rtlCol="0">
            <a:spAutoFit/>
          </a:bodyPr>
          <a:lstStyle/>
          <a:p>
            <a:pPr algn="ctr"/>
            <a:r>
              <a:rPr lang="ja-JP" altLang="en-US" sz="2000" b="1" dirty="0">
                <a:solidFill>
                  <a:schemeClr val="bg1"/>
                </a:solidFill>
                <a:latin typeface="UD デジタル 教科書体 NK-B" panose="02020700000000000000" pitchFamily="18" charset="-128"/>
                <a:ea typeface="UD デジタル 教科書体 NK-B" panose="02020700000000000000" pitchFamily="18" charset="-128"/>
              </a:rPr>
              <a:t>日本海総合病院の現状と課題について</a:t>
            </a:r>
            <a:r>
              <a:rPr lang="ja-JP" altLang="en-US" sz="1400" b="1" dirty="0">
                <a:solidFill>
                  <a:schemeClr val="bg1"/>
                </a:solidFill>
                <a:latin typeface="UD デジタル 教科書体 NK-B" panose="02020700000000000000" pitchFamily="18" charset="-128"/>
                <a:ea typeface="UD デジタル 教科書体 NK-B" panose="02020700000000000000" pitchFamily="18" charset="-128"/>
              </a:rPr>
              <a:t>－ 高度急性期・急性期病院の機能維持と地域連携 －</a:t>
            </a:r>
          </a:p>
        </p:txBody>
      </p:sp>
      <p:sp>
        <p:nvSpPr>
          <p:cNvPr id="6" name="Rectangle 8">
            <a:extLst>
              <a:ext uri="{FF2B5EF4-FFF2-40B4-BE49-F238E27FC236}">
                <a16:creationId xmlns:a16="http://schemas.microsoft.com/office/drawing/2014/main" id="{34C69394-C775-4E4E-A435-206E8325CCA1}"/>
              </a:ext>
            </a:extLst>
          </p:cNvPr>
          <p:cNvSpPr>
            <a:spLocks noChangeArrowheads="1"/>
          </p:cNvSpPr>
          <p:nvPr/>
        </p:nvSpPr>
        <p:spPr bwMode="auto">
          <a:xfrm>
            <a:off x="1143001"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ja-JP" altLang="en-US" sz="1350">
              <a:latin typeface="UD デジタル 教科書体 NK-R" panose="02020400000000000000" pitchFamily="18" charset="-128"/>
              <a:ea typeface="UD デジタル 教科書体 NK-R" panose="02020400000000000000" pitchFamily="18" charset="-128"/>
            </a:endParaRPr>
          </a:p>
        </p:txBody>
      </p:sp>
      <p:sp>
        <p:nvSpPr>
          <p:cNvPr id="7" name="正方形/長方形 6">
            <a:extLst>
              <a:ext uri="{FF2B5EF4-FFF2-40B4-BE49-F238E27FC236}">
                <a16:creationId xmlns:a16="http://schemas.microsoft.com/office/drawing/2014/main" id="{2FA2C045-92FD-5218-0888-A09287B67B2D}"/>
              </a:ext>
            </a:extLst>
          </p:cNvPr>
          <p:cNvSpPr/>
          <p:nvPr/>
        </p:nvSpPr>
        <p:spPr>
          <a:xfrm>
            <a:off x="-10356" y="884664"/>
            <a:ext cx="9180000" cy="85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K-R" panose="02020400000000000000" pitchFamily="18" charset="-128"/>
              <a:ea typeface="UD デジタル 教科書体 NK-R" panose="02020400000000000000" pitchFamily="18" charset="-128"/>
            </a:endParaRPr>
          </a:p>
        </p:txBody>
      </p:sp>
      <p:cxnSp>
        <p:nvCxnSpPr>
          <p:cNvPr id="8" name="直線コネクタ 7">
            <a:extLst>
              <a:ext uri="{FF2B5EF4-FFF2-40B4-BE49-F238E27FC236}">
                <a16:creationId xmlns:a16="http://schemas.microsoft.com/office/drawing/2014/main" id="{22B6B6A8-B291-B341-4EF7-FEA6BC110D63}"/>
              </a:ext>
            </a:extLst>
          </p:cNvPr>
          <p:cNvCxnSpPr/>
          <p:nvPr/>
        </p:nvCxnSpPr>
        <p:spPr>
          <a:xfrm>
            <a:off x="-14176" y="840880"/>
            <a:ext cx="918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正方形/長方形 8">
            <a:extLst>
              <a:ext uri="{FF2B5EF4-FFF2-40B4-BE49-F238E27FC236}">
                <a16:creationId xmlns:a16="http://schemas.microsoft.com/office/drawing/2014/main" id="{5A9EA610-8C4E-B082-3426-A0F0A3D9D04B}"/>
              </a:ext>
            </a:extLst>
          </p:cNvPr>
          <p:cNvSpPr/>
          <p:nvPr/>
        </p:nvSpPr>
        <p:spPr>
          <a:xfrm>
            <a:off x="801756" y="149290"/>
            <a:ext cx="7705551" cy="609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3200" dirty="0">
                <a:solidFill>
                  <a:schemeClr val="tx1"/>
                </a:solidFill>
                <a:latin typeface="UD デジタル 教科書体 NK-B" panose="02020700000000000000" pitchFamily="18" charset="-128"/>
                <a:ea typeface="UD デジタル 教科書体 NK-B" panose="02020700000000000000" pitchFamily="18" charset="-128"/>
              </a:rPr>
              <a:t>Ｔｅａｍ導入に期待する効果・願い</a:t>
            </a:r>
          </a:p>
        </p:txBody>
      </p:sp>
      <p:pic>
        <p:nvPicPr>
          <p:cNvPr id="14" name="図 13">
            <a:extLst>
              <a:ext uri="{FF2B5EF4-FFF2-40B4-BE49-F238E27FC236}">
                <a16:creationId xmlns:a16="http://schemas.microsoft.com/office/drawing/2014/main" id="{BB1AD583-451F-5095-A3D6-3BBBBCA3FC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419" y="57546"/>
            <a:ext cx="649087" cy="700171"/>
          </a:xfrm>
          <a:prstGeom prst="rect">
            <a:avLst/>
          </a:prstGeom>
        </p:spPr>
      </p:pic>
    </p:spTree>
    <p:extLst>
      <p:ext uri="{BB962C8B-B14F-4D97-AF65-F5344CB8AC3E}">
        <p14:creationId xmlns:p14="http://schemas.microsoft.com/office/powerpoint/2010/main" val="2596066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313FC7-394D-2C1F-1D79-AEB00C518EE0}"/>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C600AC0C-44B1-B3D6-DC28-0893640EE4AF}"/>
              </a:ext>
            </a:extLst>
          </p:cNvPr>
          <p:cNvSpPr/>
          <p:nvPr/>
        </p:nvSpPr>
        <p:spPr>
          <a:xfrm>
            <a:off x="181538" y="1235869"/>
            <a:ext cx="8819587" cy="42762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en-US" altLang="ja-JP" sz="3200" dirty="0">
                <a:solidFill>
                  <a:schemeClr val="tx1"/>
                </a:solidFill>
                <a:latin typeface="UD デジタル 教科書体 NK-B" panose="02020700000000000000" pitchFamily="18" charset="-128"/>
                <a:ea typeface="UD デジタル 教科書体 NK-B" panose="02020700000000000000" pitchFamily="18" charset="-128"/>
              </a:rPr>
              <a:t>【</a:t>
            </a:r>
            <a:r>
              <a:rPr kumimoji="1" lang="ja-JP" altLang="en-US" sz="3200" dirty="0">
                <a:solidFill>
                  <a:schemeClr val="tx1"/>
                </a:solidFill>
                <a:latin typeface="UD デジタル 教科書体 NK-B" panose="02020700000000000000" pitchFamily="18" charset="-128"/>
                <a:ea typeface="UD デジタル 教科書体 NK-B" panose="02020700000000000000" pitchFamily="18" charset="-128"/>
              </a:rPr>
              <a:t>　山形県酒田市におけるＩＣＴを活用した </a:t>
            </a:r>
            <a:r>
              <a:rPr kumimoji="1" lang="en-US" altLang="ja-JP" sz="3200" dirty="0">
                <a:solidFill>
                  <a:schemeClr val="tx1"/>
                </a:solidFill>
                <a:latin typeface="UD デジタル 教科書体 NK-B" panose="02020700000000000000" pitchFamily="18" charset="-128"/>
                <a:ea typeface="UD デジタル 教科書体 NK-B" panose="02020700000000000000" pitchFamily="18" charset="-128"/>
              </a:rPr>
              <a:t>】</a:t>
            </a:r>
          </a:p>
          <a:p>
            <a:endParaRPr kumimoji="1" lang="en-US" altLang="ja-JP" sz="3200" dirty="0">
              <a:solidFill>
                <a:schemeClr val="tx1"/>
              </a:solidFill>
              <a:latin typeface="UD デジタル 教科書体 NK-B" panose="02020700000000000000" pitchFamily="18" charset="-128"/>
              <a:ea typeface="UD デジタル 教科書体 NK-B" panose="02020700000000000000" pitchFamily="18" charset="-128"/>
            </a:endParaRPr>
          </a:p>
          <a:p>
            <a:r>
              <a:rPr kumimoji="1" lang="ja-JP" altLang="en-US" sz="3200" dirty="0">
                <a:solidFill>
                  <a:schemeClr val="tx1"/>
                </a:solidFill>
                <a:latin typeface="UD デジタル 教科書体 NK-B" panose="02020700000000000000" pitchFamily="18" charset="-128"/>
                <a:ea typeface="UD デジタル 教科書体 NK-B" panose="02020700000000000000" pitchFamily="18" charset="-128"/>
              </a:rPr>
              <a:t>　　１　「医療・介護連携」　　</a:t>
            </a:r>
            <a:endParaRPr kumimoji="1" lang="en-US" altLang="ja-JP" sz="3200" dirty="0">
              <a:solidFill>
                <a:schemeClr val="tx1"/>
              </a:solidFill>
              <a:latin typeface="UD デジタル 教科書体 NK-B" panose="02020700000000000000" pitchFamily="18" charset="-128"/>
              <a:ea typeface="UD デジタル 教科書体 NK-B" panose="02020700000000000000" pitchFamily="18" charset="-128"/>
            </a:endParaRPr>
          </a:p>
          <a:p>
            <a:r>
              <a:rPr kumimoji="1" lang="ja-JP" altLang="en-US" sz="3200" dirty="0">
                <a:solidFill>
                  <a:schemeClr val="tx1"/>
                </a:solidFill>
                <a:latin typeface="UD デジタル 教科書体 NK-B" panose="02020700000000000000" pitchFamily="18" charset="-128"/>
                <a:ea typeface="UD デジタル 教科書体 NK-B" panose="02020700000000000000" pitchFamily="18" charset="-128"/>
              </a:rPr>
              <a:t>　</a:t>
            </a:r>
            <a:endParaRPr kumimoji="1" lang="en-US" altLang="ja-JP" sz="3200" dirty="0">
              <a:solidFill>
                <a:schemeClr val="tx1"/>
              </a:solidFill>
              <a:latin typeface="UD デジタル 教科書体 NK-B" panose="02020700000000000000" pitchFamily="18" charset="-128"/>
              <a:ea typeface="UD デジタル 教科書体 NK-B" panose="02020700000000000000" pitchFamily="18" charset="-128"/>
            </a:endParaRPr>
          </a:p>
          <a:p>
            <a:r>
              <a:rPr kumimoji="1" lang="ja-JP" altLang="en-US" sz="3200" dirty="0">
                <a:solidFill>
                  <a:schemeClr val="tx1"/>
                </a:solidFill>
                <a:latin typeface="UD デジタル 教科書体 NK-B" panose="02020700000000000000" pitchFamily="18" charset="-128"/>
                <a:ea typeface="UD デジタル 教科書体 NK-B" panose="02020700000000000000" pitchFamily="18" charset="-128"/>
              </a:rPr>
              <a:t>　　２　「医療ＭａａＳ」</a:t>
            </a:r>
          </a:p>
        </p:txBody>
      </p:sp>
      <p:sp>
        <p:nvSpPr>
          <p:cNvPr id="3" name="正方形/長方形 2">
            <a:extLst>
              <a:ext uri="{FF2B5EF4-FFF2-40B4-BE49-F238E27FC236}">
                <a16:creationId xmlns:a16="http://schemas.microsoft.com/office/drawing/2014/main" id="{D8D89F8F-3E7E-A63E-91AF-CEED9455BEB8}"/>
              </a:ext>
            </a:extLst>
          </p:cNvPr>
          <p:cNvSpPr/>
          <p:nvPr/>
        </p:nvSpPr>
        <p:spPr>
          <a:xfrm>
            <a:off x="-10356" y="884664"/>
            <a:ext cx="9180000" cy="85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 name="直線コネクタ 3">
            <a:extLst>
              <a:ext uri="{FF2B5EF4-FFF2-40B4-BE49-F238E27FC236}">
                <a16:creationId xmlns:a16="http://schemas.microsoft.com/office/drawing/2014/main" id="{CAFE2605-E32B-B140-86D7-CCC336C899C4}"/>
              </a:ext>
            </a:extLst>
          </p:cNvPr>
          <p:cNvCxnSpPr/>
          <p:nvPr/>
        </p:nvCxnSpPr>
        <p:spPr>
          <a:xfrm>
            <a:off x="-14176" y="840880"/>
            <a:ext cx="918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正方形/長方形 4">
            <a:extLst>
              <a:ext uri="{FF2B5EF4-FFF2-40B4-BE49-F238E27FC236}">
                <a16:creationId xmlns:a16="http://schemas.microsoft.com/office/drawing/2014/main" id="{937C34DA-3DEC-18BC-05B1-4223DA11EF6E}"/>
              </a:ext>
            </a:extLst>
          </p:cNvPr>
          <p:cNvSpPr/>
          <p:nvPr/>
        </p:nvSpPr>
        <p:spPr>
          <a:xfrm>
            <a:off x="-14175" y="176382"/>
            <a:ext cx="9113672" cy="609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3200" dirty="0">
                <a:solidFill>
                  <a:schemeClr val="tx1"/>
                </a:solidFill>
                <a:latin typeface="UD デジタル 教科書体 NK-B" panose="02020700000000000000" pitchFamily="18" charset="-128"/>
                <a:ea typeface="UD デジタル 教科書体 NK-B" panose="02020700000000000000" pitchFamily="18" charset="-128"/>
              </a:rPr>
              <a:t>本日の次第</a:t>
            </a:r>
          </a:p>
        </p:txBody>
      </p:sp>
      <p:pic>
        <p:nvPicPr>
          <p:cNvPr id="9" name="図 8">
            <a:extLst>
              <a:ext uri="{FF2B5EF4-FFF2-40B4-BE49-F238E27FC236}">
                <a16:creationId xmlns:a16="http://schemas.microsoft.com/office/drawing/2014/main" id="{B10DCD95-D5A7-8C9F-82AF-4BB54149A4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419" y="57546"/>
            <a:ext cx="649087" cy="700171"/>
          </a:xfrm>
          <a:prstGeom prst="rect">
            <a:avLst/>
          </a:prstGeom>
        </p:spPr>
      </p:pic>
      <p:sp>
        <p:nvSpPr>
          <p:cNvPr id="10" name="正方形/長方形 9">
            <a:extLst>
              <a:ext uri="{FF2B5EF4-FFF2-40B4-BE49-F238E27FC236}">
                <a16:creationId xmlns:a16="http://schemas.microsoft.com/office/drawing/2014/main" id="{ACD65F60-3DE2-8E57-D690-D9CED9DE7A00}"/>
              </a:ext>
            </a:extLst>
          </p:cNvPr>
          <p:cNvSpPr/>
          <p:nvPr/>
        </p:nvSpPr>
        <p:spPr>
          <a:xfrm>
            <a:off x="-4227" y="6681621"/>
            <a:ext cx="9148228" cy="1763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1" name="図 12" descr="N:\総務課行政関係フォルダー\マスコットキャラクター\一穂さん定型パターン\ジャンプ（黒）.gif">
            <a:extLst>
              <a:ext uri="{FF2B5EF4-FFF2-40B4-BE49-F238E27FC236}">
                <a16:creationId xmlns:a16="http://schemas.microsoft.com/office/drawing/2014/main" id="{2266D548-A4FF-3169-2392-B970DD11F52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24565" y="6068003"/>
            <a:ext cx="437635" cy="686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図 13" descr="N:\総務課行政関係フォルダー\マスコットキャラクター\一穂さん定型パターン\ジャンプ（赤）.gif">
            <a:extLst>
              <a:ext uri="{FF2B5EF4-FFF2-40B4-BE49-F238E27FC236}">
                <a16:creationId xmlns:a16="http://schemas.microsoft.com/office/drawing/2014/main" id="{E921D629-FEEF-0443-24C0-CB86B9073B5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657239" y="6083119"/>
            <a:ext cx="441192" cy="686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05684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BE571D29-7C79-5221-DE09-FF0618FB83B9}"/>
              </a:ext>
            </a:extLst>
          </p:cNvPr>
          <p:cNvSpPr txBox="1"/>
          <p:nvPr/>
        </p:nvSpPr>
        <p:spPr>
          <a:xfrm>
            <a:off x="275665" y="5429546"/>
            <a:ext cx="8068548" cy="646331"/>
          </a:xfrm>
          <a:prstGeom prst="rect">
            <a:avLst/>
          </a:prstGeom>
          <a:noFill/>
          <a:ln>
            <a:solidFill>
              <a:schemeClr val="accent1"/>
            </a:solidFill>
          </a:ln>
        </p:spPr>
        <p:txBody>
          <a:bodyPr wrap="square" rtlCol="0">
            <a:spAutoFit/>
          </a:bodyPr>
          <a:lstStyle/>
          <a:p>
            <a:r>
              <a:rPr kumimoji="1" lang="ja-JP" altLang="en-US" sz="1200" dirty="0">
                <a:solidFill>
                  <a:srgbClr val="0432FF"/>
                </a:solidFill>
                <a:latin typeface="UD デジタル 教科書体 NK-B" panose="02020700000000000000" pitchFamily="18" charset="-128"/>
                <a:ea typeface="UD デジタル 教科書体 NK-B" panose="02020700000000000000" pitchFamily="18" charset="-128"/>
              </a:rPr>
              <a:t>酒田市ケアマネジャー連絡協議会　　</a:t>
            </a:r>
            <a:r>
              <a:rPr kumimoji="1" lang="en-US" altLang="ja-JP" sz="1200" dirty="0">
                <a:latin typeface="UD デジタル 教科書体 NK-B" panose="02020700000000000000" pitchFamily="18" charset="-128"/>
                <a:ea typeface="UD デジタル 教科書体 NK-B" panose="02020700000000000000" pitchFamily="18" charset="-128"/>
              </a:rPr>
              <a:t>5</a:t>
            </a:r>
            <a:r>
              <a:rPr kumimoji="1" lang="ja-JP" altLang="en-US" sz="1200" dirty="0">
                <a:latin typeface="UD デジタル 教科書体 NK-B" panose="02020700000000000000" pitchFamily="18" charset="-128"/>
                <a:ea typeface="UD デジタル 教科書体 NK-B" panose="02020700000000000000" pitchFamily="18" charset="-128"/>
              </a:rPr>
              <a:t>月　理事会で秋に導入予定の医療・介護連携</a:t>
            </a:r>
            <a:r>
              <a:rPr kumimoji="1" lang="en-US" altLang="ja-JP" sz="1200" dirty="0">
                <a:latin typeface="UD デジタル 教科書体 NK-B" panose="02020700000000000000" pitchFamily="18" charset="-128"/>
                <a:ea typeface="UD デジタル 教科書体 NK-B" panose="02020700000000000000" pitchFamily="18" charset="-128"/>
              </a:rPr>
              <a:t>SNS </a:t>
            </a:r>
            <a:r>
              <a:rPr kumimoji="1" lang="ja-JP" altLang="en-US" sz="1200" dirty="0">
                <a:latin typeface="UD デジタル 教科書体 NK-B" panose="02020700000000000000" pitchFamily="18" charset="-128"/>
                <a:ea typeface="UD デジタル 教科書体 NK-B" panose="02020700000000000000" pitchFamily="18" charset="-128"/>
              </a:rPr>
              <a:t>「</a:t>
            </a:r>
            <a:r>
              <a:rPr kumimoji="1" lang="en-US" altLang="ja-JP" sz="1200" dirty="0">
                <a:latin typeface="UD デジタル 教科書体 NK-B" panose="02020700000000000000" pitchFamily="18" charset="-128"/>
                <a:ea typeface="UD デジタル 教科書体 NK-B" panose="02020700000000000000" pitchFamily="18" charset="-128"/>
              </a:rPr>
              <a:t>Team</a:t>
            </a:r>
            <a:r>
              <a:rPr kumimoji="1" lang="ja-JP" altLang="en-US" sz="1200" dirty="0">
                <a:latin typeface="UD デジタル 教科書体 NK-B" panose="02020700000000000000" pitchFamily="18" charset="-128"/>
                <a:ea typeface="UD デジタル 教科書体 NK-B" panose="02020700000000000000" pitchFamily="18" charset="-128"/>
              </a:rPr>
              <a:t>」の説明会</a:t>
            </a:r>
            <a:endParaRPr kumimoji="1" lang="en-US" altLang="ja-JP" sz="1200" dirty="0">
              <a:latin typeface="UD デジタル 教科書体 NK-B" panose="02020700000000000000" pitchFamily="18" charset="-128"/>
              <a:ea typeface="UD デジタル 教科書体 NK-B" panose="02020700000000000000" pitchFamily="18" charset="-128"/>
            </a:endParaRPr>
          </a:p>
          <a:p>
            <a:r>
              <a:rPr lang="ja-JP" altLang="en-US" sz="1200" dirty="0">
                <a:solidFill>
                  <a:srgbClr val="0432FF"/>
                </a:solidFill>
                <a:latin typeface="UD デジタル 教科書体 NK-B" panose="02020700000000000000" pitchFamily="18" charset="-128"/>
                <a:ea typeface="UD デジタル 教科書体 NK-B" panose="02020700000000000000" pitchFamily="18" charset="-128"/>
              </a:rPr>
              <a:t>在宅医療・介護連携推進支援室　　</a:t>
            </a:r>
            <a:r>
              <a:rPr lang="en-US" altLang="ja-JP" sz="1200" dirty="0">
                <a:latin typeface="UD デジタル 教科書体 NK-B" panose="02020700000000000000" pitchFamily="18" charset="-128"/>
                <a:ea typeface="UD デジタル 教科書体 NK-B" panose="02020700000000000000" pitchFamily="18" charset="-128"/>
              </a:rPr>
              <a:t>11</a:t>
            </a:r>
            <a:r>
              <a:rPr lang="ja-JP" altLang="en-US" sz="1200" dirty="0">
                <a:latin typeface="UD デジタル 教科書体 NK-B" panose="02020700000000000000" pitchFamily="18" charset="-128"/>
                <a:ea typeface="UD デジタル 教科書体 NK-B" panose="02020700000000000000" pitchFamily="18" charset="-128"/>
              </a:rPr>
              <a:t>月　説明会予定</a:t>
            </a:r>
            <a:endParaRPr lang="en-US" altLang="ja-JP" sz="1200" dirty="0">
              <a:latin typeface="UD デジタル 教科書体 NK-B" panose="02020700000000000000" pitchFamily="18" charset="-128"/>
              <a:ea typeface="UD デジタル 教科書体 NK-B" panose="02020700000000000000" pitchFamily="18" charset="-128"/>
            </a:endParaRPr>
          </a:p>
          <a:p>
            <a:r>
              <a:rPr kumimoji="1" lang="ja-JP" altLang="en-US" sz="1200" dirty="0">
                <a:solidFill>
                  <a:srgbClr val="0432FF"/>
                </a:solidFill>
                <a:latin typeface="UD デジタル 教科書体 NK-B" panose="02020700000000000000" pitchFamily="18" charset="-128"/>
                <a:ea typeface="UD デジタル 教科書体 NK-B" panose="02020700000000000000" pitchFamily="18" charset="-128"/>
              </a:rPr>
              <a:t>酒田市介護サービス事業者連絡協議会　</a:t>
            </a:r>
            <a:r>
              <a:rPr lang="en-US" altLang="ja-JP" sz="1200" dirty="0">
                <a:latin typeface="UD デジタル 教科書体 NK-B" panose="02020700000000000000" pitchFamily="18" charset="-128"/>
                <a:ea typeface="UD デジタル 教科書体 NK-B" panose="02020700000000000000" pitchFamily="18" charset="-128"/>
              </a:rPr>
              <a:t>Team</a:t>
            </a:r>
            <a:r>
              <a:rPr lang="ja-JP" altLang="en-US" sz="1200" dirty="0">
                <a:latin typeface="UD デジタル 教科書体 NK-B" panose="02020700000000000000" pitchFamily="18" charset="-128"/>
                <a:ea typeface="UD デジタル 教科書体 NK-B" panose="02020700000000000000" pitchFamily="18" charset="-128"/>
              </a:rPr>
              <a:t>導入説明会を順次開催</a:t>
            </a:r>
            <a:endParaRPr lang="en-US" altLang="ja-JP" sz="1200" dirty="0">
              <a:latin typeface="UD デジタル 教科書体 NK-B" panose="02020700000000000000" pitchFamily="18" charset="-128"/>
              <a:ea typeface="UD デジタル 教科書体 NK-B" panose="02020700000000000000" pitchFamily="18" charset="-128"/>
            </a:endParaRPr>
          </a:p>
        </p:txBody>
      </p:sp>
      <p:sp>
        <p:nvSpPr>
          <p:cNvPr id="3" name="テキスト ボックス 2">
            <a:extLst>
              <a:ext uri="{FF2B5EF4-FFF2-40B4-BE49-F238E27FC236}">
                <a16:creationId xmlns:a16="http://schemas.microsoft.com/office/drawing/2014/main" id="{79D9EBD8-4F3D-999A-BBFB-7F2A6C6BFC34}"/>
              </a:ext>
            </a:extLst>
          </p:cNvPr>
          <p:cNvSpPr txBox="1"/>
          <p:nvPr/>
        </p:nvSpPr>
        <p:spPr>
          <a:xfrm>
            <a:off x="145173" y="1043414"/>
            <a:ext cx="2739853" cy="323165"/>
          </a:xfrm>
          <a:prstGeom prst="rect">
            <a:avLst/>
          </a:prstGeom>
          <a:noFill/>
        </p:spPr>
        <p:txBody>
          <a:bodyPr wrap="none" rtlCol="0">
            <a:spAutoFit/>
          </a:bodyPr>
          <a:lstStyle/>
          <a:p>
            <a:r>
              <a:rPr kumimoji="1" lang="ja-JP" altLang="en-US" sz="1500" b="1" dirty="0">
                <a:latin typeface="UD デジタル 教科書体 NK-B" panose="02020700000000000000" pitchFamily="18" charset="-128"/>
                <a:ea typeface="UD デジタル 教科書体 NK-B" panose="02020700000000000000" pitchFamily="18" charset="-128"/>
              </a:rPr>
              <a:t>医療・介護連携の取組について</a:t>
            </a:r>
          </a:p>
        </p:txBody>
      </p:sp>
      <p:sp>
        <p:nvSpPr>
          <p:cNvPr id="4" name="正方形/長方形 3">
            <a:extLst>
              <a:ext uri="{FF2B5EF4-FFF2-40B4-BE49-F238E27FC236}">
                <a16:creationId xmlns:a16="http://schemas.microsoft.com/office/drawing/2014/main" id="{7D406B0B-FACC-0E39-2BE8-40F4F1816017}"/>
              </a:ext>
            </a:extLst>
          </p:cNvPr>
          <p:cNvSpPr/>
          <p:nvPr/>
        </p:nvSpPr>
        <p:spPr>
          <a:xfrm>
            <a:off x="275665" y="1386719"/>
            <a:ext cx="8582641" cy="2306337"/>
          </a:xfrm>
          <a:prstGeom prst="rect">
            <a:avLst/>
          </a:prstGeom>
          <a:noFill/>
          <a:ln>
            <a:solidFill>
              <a:schemeClr val="tx1"/>
            </a:solidFill>
          </a:ln>
          <a:effectLst>
            <a:outerShdw dist="12700" dir="2340000" algn="tl" rotWithShape="0">
              <a:schemeClr val="bg1">
                <a:alpha val="48000"/>
              </a:schemeClr>
            </a:outerShdw>
          </a:effectLst>
        </p:spPr>
        <p:txBody>
          <a:bodyPr wrap="square" lIns="68580" tIns="34290" rIns="68580" bIns="34290">
            <a:spAutoFit/>
          </a:bodyPr>
          <a:lstStyle/>
          <a:p>
            <a:pPr>
              <a:lnSpc>
                <a:spcPts val="1575"/>
              </a:lnSpc>
            </a:pPr>
            <a:r>
              <a:rPr lang="en-US" altLang="ja-JP" sz="1200" dirty="0">
                <a:ln w="0"/>
                <a:solidFill>
                  <a:schemeClr val="tx1">
                    <a:lumMod val="85000"/>
                    <a:lumOff val="15000"/>
                  </a:schemeClr>
                </a:solidFill>
                <a:latin typeface="UD デジタル 教科書体 NK-B" panose="02020700000000000000" pitchFamily="18" charset="-128"/>
                <a:ea typeface="UD デジタル 教科書体 NK-B" panose="02020700000000000000" pitchFamily="18" charset="-128"/>
              </a:rPr>
              <a:t>2024</a:t>
            </a:r>
            <a:r>
              <a:rPr lang="ja-JP" altLang="en-US" sz="1200" dirty="0">
                <a:ln w="0"/>
                <a:solidFill>
                  <a:schemeClr val="tx1">
                    <a:lumMod val="85000"/>
                    <a:lumOff val="15000"/>
                  </a:schemeClr>
                </a:solidFill>
                <a:latin typeface="UD デジタル 教科書体 NK-B" panose="02020700000000000000" pitchFamily="18" charset="-128"/>
                <a:ea typeface="UD デジタル 教科書体 NK-B" panose="02020700000000000000" pitchFamily="18" charset="-128"/>
              </a:rPr>
              <a:t>年</a:t>
            </a:r>
          </a:p>
          <a:p>
            <a:pPr>
              <a:lnSpc>
                <a:spcPts val="1575"/>
              </a:lnSpc>
              <a:spcBef>
                <a:spcPts val="450"/>
              </a:spcBef>
            </a:pPr>
            <a:r>
              <a:rPr lang="ja-JP" altLang="en-US" sz="1200" dirty="0">
                <a:ln w="0"/>
                <a:solidFill>
                  <a:schemeClr val="tx1">
                    <a:lumMod val="85000"/>
                    <a:lumOff val="15000"/>
                  </a:schemeClr>
                </a:solidFill>
                <a:latin typeface="UD デジタル 教科書体 NK-B" panose="02020700000000000000" pitchFamily="18" charset="-128"/>
                <a:ea typeface="UD デジタル 教科書体 NK-B" panose="02020700000000000000" pitchFamily="18" charset="-128"/>
              </a:rPr>
              <a:t>　　</a:t>
            </a:r>
            <a:r>
              <a:rPr lang="en-US" altLang="ja-JP" sz="1200" dirty="0">
                <a:ln w="0"/>
                <a:solidFill>
                  <a:schemeClr val="tx1">
                    <a:lumMod val="85000"/>
                    <a:lumOff val="15000"/>
                  </a:schemeClr>
                </a:solidFill>
                <a:latin typeface="UD デジタル 教科書体 NK-B" panose="02020700000000000000" pitchFamily="18" charset="-128"/>
                <a:ea typeface="UD デジタル 教科書体 NK-B" panose="02020700000000000000" pitchFamily="18" charset="-128"/>
              </a:rPr>
              <a:t>4</a:t>
            </a:r>
            <a:r>
              <a:rPr lang="ja-JP" altLang="en-US" sz="1200" dirty="0">
                <a:ln w="0"/>
                <a:solidFill>
                  <a:schemeClr val="tx1">
                    <a:lumMod val="85000"/>
                    <a:lumOff val="15000"/>
                  </a:schemeClr>
                </a:solidFill>
                <a:latin typeface="UD デジタル 教科書体 NK-B" panose="02020700000000000000" pitchFamily="18" charset="-128"/>
                <a:ea typeface="UD デジタル 教科書体 NK-B" panose="02020700000000000000" pitchFamily="18" charset="-128"/>
              </a:rPr>
              <a:t>月</a:t>
            </a:r>
            <a:r>
              <a:rPr lang="en-US" altLang="ja-JP" sz="1200" dirty="0">
                <a:ln w="0"/>
                <a:solidFill>
                  <a:schemeClr val="tx1">
                    <a:lumMod val="85000"/>
                    <a:lumOff val="15000"/>
                  </a:schemeClr>
                </a:solidFill>
                <a:latin typeface="UD デジタル 教科書体 NK-B" panose="02020700000000000000" pitchFamily="18" charset="-128"/>
                <a:ea typeface="UD デジタル 教科書体 NK-B" panose="02020700000000000000" pitchFamily="18" charset="-128"/>
              </a:rPr>
              <a:t>23</a:t>
            </a:r>
            <a:r>
              <a:rPr lang="ja-JP" altLang="en-US" sz="1200" dirty="0">
                <a:ln w="0"/>
                <a:solidFill>
                  <a:schemeClr val="tx1">
                    <a:lumMod val="85000"/>
                    <a:lumOff val="15000"/>
                  </a:schemeClr>
                </a:solidFill>
                <a:latin typeface="UD デジタル 教科書体 NK-B" panose="02020700000000000000" pitchFamily="18" charset="-128"/>
                <a:ea typeface="UD デジタル 教科書体 NK-B" panose="02020700000000000000" pitchFamily="18" charset="-128"/>
              </a:rPr>
              <a:t>日 ：</a:t>
            </a:r>
            <a:r>
              <a:rPr lang="ja-JP" altLang="en-US" sz="1200" dirty="0">
                <a:ln w="0"/>
                <a:solidFill>
                  <a:srgbClr val="0432FF"/>
                </a:solidFill>
                <a:latin typeface="UD デジタル 教科書体 NK-B" panose="02020700000000000000" pitchFamily="18" charset="-128"/>
                <a:ea typeface="UD デジタル 教科書体 NK-B" panose="02020700000000000000" pitchFamily="18" charset="-128"/>
              </a:rPr>
              <a:t>「地域包括ケアシステムの深化･推進に向けた連携強化のためのキックオフミーティング」</a:t>
            </a:r>
            <a:r>
              <a:rPr lang="ja-JP" altLang="en-US" sz="1200" dirty="0">
                <a:ln w="0"/>
                <a:solidFill>
                  <a:schemeClr val="tx1">
                    <a:lumMod val="85000"/>
                    <a:lumOff val="15000"/>
                  </a:schemeClr>
                </a:solidFill>
                <a:latin typeface="UD デジタル 教科書体 NK-B" panose="02020700000000000000" pitchFamily="18" charset="-128"/>
                <a:ea typeface="UD デジタル 教科書体 NK-B" panose="02020700000000000000" pitchFamily="18" charset="-128"/>
              </a:rPr>
              <a:t>を開催</a:t>
            </a:r>
            <a:endParaRPr lang="en-US" altLang="ja-JP" sz="1200" dirty="0">
              <a:ln w="0"/>
              <a:solidFill>
                <a:schemeClr val="tx1">
                  <a:lumMod val="85000"/>
                  <a:lumOff val="15000"/>
                </a:schemeClr>
              </a:solidFill>
              <a:latin typeface="UD デジタル 教科書体 NK-B" panose="02020700000000000000" pitchFamily="18" charset="-128"/>
              <a:ea typeface="UD デジタル 教科書体 NK-B" panose="02020700000000000000" pitchFamily="18" charset="-128"/>
            </a:endParaRPr>
          </a:p>
          <a:p>
            <a:pPr>
              <a:lnSpc>
                <a:spcPts val="1575"/>
              </a:lnSpc>
            </a:pPr>
            <a:r>
              <a:rPr lang="ja-JP" altLang="en-US" sz="1200" dirty="0">
                <a:ln w="0"/>
                <a:solidFill>
                  <a:schemeClr val="tx1">
                    <a:lumMod val="85000"/>
                    <a:lumOff val="15000"/>
                  </a:schemeClr>
                </a:solidFill>
                <a:latin typeface="UD デジタル 教科書体 NK-B" panose="02020700000000000000" pitchFamily="18" charset="-128"/>
                <a:ea typeface="UD デジタル 教科書体 NK-B" panose="02020700000000000000" pitchFamily="18" charset="-128"/>
              </a:rPr>
              <a:t>　　　　　　　　　　　　　　　</a:t>
            </a:r>
            <a:r>
              <a:rPr lang="en-US" altLang="ja-JP" sz="1200" dirty="0">
                <a:ln w="0"/>
                <a:solidFill>
                  <a:schemeClr val="tx1">
                    <a:lumMod val="85000"/>
                    <a:lumOff val="15000"/>
                  </a:schemeClr>
                </a:solidFill>
                <a:latin typeface="UD デジタル 教科書体 NK-B" panose="02020700000000000000" pitchFamily="18" charset="-128"/>
                <a:ea typeface="UD デジタル 教科書体 NK-B" panose="02020700000000000000" pitchFamily="18" charset="-128"/>
              </a:rPr>
              <a:t>11</a:t>
            </a:r>
            <a:r>
              <a:rPr lang="ja-JP" altLang="en-US" sz="1200" dirty="0">
                <a:ln w="0"/>
                <a:solidFill>
                  <a:schemeClr val="tx1">
                    <a:lumMod val="85000"/>
                    <a:lumOff val="15000"/>
                  </a:schemeClr>
                </a:solidFill>
                <a:latin typeface="UD デジタル 教科書体 NK-B" panose="02020700000000000000" pitchFamily="18" charset="-128"/>
                <a:ea typeface="UD デジタル 教科書体 NK-B" panose="02020700000000000000" pitchFamily="18" charset="-128"/>
              </a:rPr>
              <a:t>法人参加　</a:t>
            </a:r>
            <a:r>
              <a:rPr lang="en-US" altLang="ja-JP" sz="1200" dirty="0">
                <a:ln w="0"/>
                <a:solidFill>
                  <a:srgbClr val="0432FF"/>
                </a:solidFill>
                <a:latin typeface="UD デジタル 教科書体 NK-B" panose="02020700000000000000" pitchFamily="18" charset="-128"/>
                <a:ea typeface="UD デジタル 教科書体 NK-B" panose="02020700000000000000" pitchFamily="18" charset="-128"/>
              </a:rPr>
              <a:t>【</a:t>
            </a:r>
            <a:r>
              <a:rPr lang="ja-JP" altLang="en-US" sz="1200" dirty="0">
                <a:ln w="0"/>
                <a:solidFill>
                  <a:srgbClr val="0432FF"/>
                </a:solidFill>
                <a:latin typeface="UD デジタル 教科書体 NK-B" panose="02020700000000000000" pitchFamily="18" charset="-128"/>
                <a:ea typeface="UD デジタル 教科書体 NK-B" panose="02020700000000000000" pitchFamily="18" charset="-128"/>
              </a:rPr>
              <a:t>医療</a:t>
            </a:r>
            <a:r>
              <a:rPr lang="en-US" altLang="ja-JP" sz="1200" dirty="0">
                <a:ln w="0"/>
                <a:solidFill>
                  <a:srgbClr val="0432FF"/>
                </a:solidFill>
                <a:latin typeface="UD デジタル 教科書体 NK-B" panose="02020700000000000000" pitchFamily="18" charset="-128"/>
                <a:ea typeface="UD デジタル 教科書体 NK-B" panose="02020700000000000000" pitchFamily="18" charset="-128"/>
              </a:rPr>
              <a:t>】</a:t>
            </a:r>
            <a:r>
              <a:rPr lang="ja-JP" altLang="en-US" sz="1200" dirty="0">
                <a:ln w="0"/>
                <a:solidFill>
                  <a:srgbClr val="0432FF"/>
                </a:solidFill>
                <a:latin typeface="UD デジタル 教科書体 NK-B" panose="02020700000000000000" pitchFamily="18" charset="-128"/>
                <a:ea typeface="UD デジタル 教科書体 NK-B" panose="02020700000000000000" pitchFamily="18" charset="-128"/>
              </a:rPr>
              <a:t>計</a:t>
            </a:r>
            <a:r>
              <a:rPr lang="en-US" altLang="ja-JP" sz="1200" dirty="0">
                <a:ln w="0"/>
                <a:solidFill>
                  <a:srgbClr val="0432FF"/>
                </a:solidFill>
                <a:latin typeface="UD デジタル 教科書体 NK-B" panose="02020700000000000000" pitchFamily="18" charset="-128"/>
                <a:ea typeface="UD デジタル 教科書体 NK-B" panose="02020700000000000000" pitchFamily="18" charset="-128"/>
              </a:rPr>
              <a:t>1,544</a:t>
            </a:r>
            <a:r>
              <a:rPr lang="ja-JP" altLang="en-US" sz="1200" dirty="0">
                <a:ln w="0"/>
                <a:solidFill>
                  <a:srgbClr val="0432FF"/>
                </a:solidFill>
                <a:latin typeface="UD デジタル 教科書体 NK-B" panose="02020700000000000000" pitchFamily="18" charset="-128"/>
                <a:ea typeface="UD デジタル 教科書体 NK-B" panose="02020700000000000000" pitchFamily="18" charset="-128"/>
              </a:rPr>
              <a:t>床　</a:t>
            </a:r>
            <a:r>
              <a:rPr lang="ja-JP" altLang="en-US" sz="1200" dirty="0">
                <a:ln w="0"/>
                <a:solidFill>
                  <a:schemeClr val="tx1">
                    <a:lumMod val="85000"/>
                    <a:lumOff val="15000"/>
                  </a:schemeClr>
                </a:solidFill>
                <a:latin typeface="UD デジタル 教科書体 NK-B" panose="02020700000000000000" pitchFamily="18" charset="-128"/>
                <a:ea typeface="UD デジタル 教科書体 NK-B" panose="02020700000000000000" pitchFamily="18" charset="-128"/>
              </a:rPr>
              <a:t>＋　</a:t>
            </a:r>
            <a:r>
              <a:rPr lang="en-US" altLang="ja-JP" sz="1200" dirty="0">
                <a:ln w="0"/>
                <a:solidFill>
                  <a:srgbClr val="0432FF"/>
                </a:solidFill>
                <a:latin typeface="UD デジタル 教科書体 NK-B" panose="02020700000000000000" pitchFamily="18" charset="-128"/>
                <a:ea typeface="UD デジタル 教科書体 NK-B" panose="02020700000000000000" pitchFamily="18" charset="-128"/>
              </a:rPr>
              <a:t>【</a:t>
            </a:r>
            <a:r>
              <a:rPr lang="ja-JP" altLang="en-US" sz="1200" dirty="0">
                <a:ln w="0"/>
                <a:solidFill>
                  <a:srgbClr val="0432FF"/>
                </a:solidFill>
                <a:latin typeface="UD デジタル 教科書体 NK-B" panose="02020700000000000000" pitchFamily="18" charset="-128"/>
                <a:ea typeface="UD デジタル 教科書体 NK-B" panose="02020700000000000000" pitchFamily="18" charset="-128"/>
              </a:rPr>
              <a:t>介護</a:t>
            </a:r>
            <a:r>
              <a:rPr lang="en-US" altLang="ja-JP" sz="1200" dirty="0">
                <a:ln w="0"/>
                <a:solidFill>
                  <a:srgbClr val="0432FF"/>
                </a:solidFill>
                <a:latin typeface="UD デジタル 教科書体 NK-B" panose="02020700000000000000" pitchFamily="18" charset="-128"/>
                <a:ea typeface="UD デジタル 教科書体 NK-B" panose="02020700000000000000" pitchFamily="18" charset="-128"/>
              </a:rPr>
              <a:t>】599</a:t>
            </a:r>
            <a:r>
              <a:rPr lang="ja-JP" altLang="en-US" sz="1200" dirty="0">
                <a:ln w="0"/>
                <a:solidFill>
                  <a:srgbClr val="0432FF"/>
                </a:solidFill>
                <a:latin typeface="UD デジタル 教科書体 NK-B" panose="02020700000000000000" pitchFamily="18" charset="-128"/>
                <a:ea typeface="UD デジタル 教科書体 NK-B" panose="02020700000000000000" pitchFamily="18" charset="-128"/>
              </a:rPr>
              <a:t>床</a:t>
            </a:r>
            <a:r>
              <a:rPr lang="ja-JP" altLang="en-US" sz="1200" dirty="0">
                <a:ln w="0"/>
                <a:solidFill>
                  <a:schemeClr val="tx1">
                    <a:lumMod val="85000"/>
                    <a:lumOff val="15000"/>
                  </a:schemeClr>
                </a:solidFill>
                <a:latin typeface="UD デジタル 教科書体 NK-B" panose="02020700000000000000" pitchFamily="18" charset="-128"/>
                <a:ea typeface="UD デジタル 教科書体 NK-B" panose="02020700000000000000" pitchFamily="18" charset="-128"/>
              </a:rPr>
              <a:t>の連携規模</a:t>
            </a:r>
            <a:endParaRPr lang="en-US" altLang="ja-JP" sz="1200" dirty="0">
              <a:ln w="0"/>
              <a:solidFill>
                <a:schemeClr val="tx1">
                  <a:lumMod val="85000"/>
                  <a:lumOff val="15000"/>
                </a:schemeClr>
              </a:solidFill>
              <a:latin typeface="UD デジタル 教科書体 NK-B" panose="02020700000000000000" pitchFamily="18" charset="-128"/>
              <a:ea typeface="UD デジタル 教科書体 NK-B" panose="02020700000000000000" pitchFamily="18" charset="-128"/>
            </a:endParaRPr>
          </a:p>
          <a:p>
            <a:pPr>
              <a:lnSpc>
                <a:spcPts val="1575"/>
              </a:lnSpc>
            </a:pPr>
            <a:r>
              <a:rPr lang="ja-JP" altLang="en-US" sz="1200" dirty="0">
                <a:ln w="0"/>
                <a:solidFill>
                  <a:schemeClr val="tx1">
                    <a:lumMod val="85000"/>
                    <a:lumOff val="15000"/>
                  </a:schemeClr>
                </a:solidFill>
                <a:latin typeface="UD デジタル 教科書体 NK-B" panose="02020700000000000000" pitchFamily="18" charset="-128"/>
                <a:ea typeface="UD デジタル 教科書体 NK-B" panose="02020700000000000000" pitchFamily="18" charset="-128"/>
              </a:rPr>
              <a:t>　　　　　　　　　　　　　　　日本海総合病院の機能・課題・データを共有、各法人の課題共有し今後の会議の進め方を議論</a:t>
            </a:r>
          </a:p>
          <a:p>
            <a:pPr>
              <a:lnSpc>
                <a:spcPts val="1575"/>
              </a:lnSpc>
              <a:spcBef>
                <a:spcPts val="450"/>
              </a:spcBef>
            </a:pPr>
            <a:r>
              <a:rPr lang="ja-JP" altLang="en-US" sz="1200" dirty="0">
                <a:ln w="0"/>
                <a:solidFill>
                  <a:schemeClr val="tx1">
                    <a:lumMod val="85000"/>
                    <a:lumOff val="15000"/>
                  </a:schemeClr>
                </a:solidFill>
                <a:latin typeface="UD デジタル 教科書体 NK-B" panose="02020700000000000000" pitchFamily="18" charset="-128"/>
                <a:ea typeface="UD デジタル 教科書体 NK-B" panose="02020700000000000000" pitchFamily="18" charset="-128"/>
              </a:rPr>
              <a:t>　　</a:t>
            </a:r>
            <a:r>
              <a:rPr lang="en-US" altLang="ja-JP" sz="1200" dirty="0">
                <a:ln w="0"/>
                <a:solidFill>
                  <a:schemeClr val="tx1">
                    <a:lumMod val="85000"/>
                    <a:lumOff val="15000"/>
                  </a:schemeClr>
                </a:solidFill>
                <a:latin typeface="UD デジタル 教科書体 NK-B" panose="02020700000000000000" pitchFamily="18" charset="-128"/>
                <a:ea typeface="UD デジタル 教科書体 NK-B" panose="02020700000000000000" pitchFamily="18" charset="-128"/>
              </a:rPr>
              <a:t>5</a:t>
            </a:r>
            <a:r>
              <a:rPr lang="ja-JP" altLang="en-US" sz="1200" dirty="0">
                <a:ln w="0"/>
                <a:solidFill>
                  <a:schemeClr val="tx1">
                    <a:lumMod val="85000"/>
                    <a:lumOff val="15000"/>
                  </a:schemeClr>
                </a:solidFill>
                <a:latin typeface="UD デジタル 教科書体 NK-B" panose="02020700000000000000" pitchFamily="18" charset="-128"/>
                <a:ea typeface="UD デジタル 教科書体 NK-B" panose="02020700000000000000" pitchFamily="18" charset="-128"/>
              </a:rPr>
              <a:t>～</a:t>
            </a:r>
            <a:r>
              <a:rPr lang="en-US" altLang="ja-JP" sz="1200" dirty="0">
                <a:ln w="0"/>
                <a:solidFill>
                  <a:schemeClr val="tx1">
                    <a:lumMod val="85000"/>
                    <a:lumOff val="15000"/>
                  </a:schemeClr>
                </a:solidFill>
                <a:latin typeface="UD デジタル 教科書体 NK-B" panose="02020700000000000000" pitchFamily="18" charset="-128"/>
                <a:ea typeface="UD デジタル 教科書体 NK-B" panose="02020700000000000000" pitchFamily="18" charset="-128"/>
              </a:rPr>
              <a:t>9</a:t>
            </a:r>
            <a:r>
              <a:rPr lang="ja-JP" altLang="en-US" sz="1200" dirty="0">
                <a:ln w="0"/>
                <a:solidFill>
                  <a:schemeClr val="tx1">
                    <a:lumMod val="85000"/>
                    <a:lumOff val="15000"/>
                  </a:schemeClr>
                </a:solidFill>
                <a:latin typeface="UD デジタル 教科書体 NK-B" panose="02020700000000000000" pitchFamily="18" charset="-128"/>
                <a:ea typeface="UD デジタル 教科書体 NK-B" panose="02020700000000000000" pitchFamily="18" charset="-128"/>
              </a:rPr>
              <a:t>月  ：各分科会に分かれ、協議を開始</a:t>
            </a:r>
            <a:endParaRPr lang="en-US" altLang="ja-JP" sz="1200" dirty="0">
              <a:ln w="0"/>
              <a:solidFill>
                <a:schemeClr val="tx1">
                  <a:lumMod val="85000"/>
                  <a:lumOff val="15000"/>
                </a:schemeClr>
              </a:solidFill>
              <a:latin typeface="UD デジタル 教科書体 NK-B" panose="02020700000000000000" pitchFamily="18" charset="-128"/>
              <a:ea typeface="UD デジタル 教科書体 NK-B" panose="02020700000000000000" pitchFamily="18" charset="-128"/>
            </a:endParaRPr>
          </a:p>
          <a:p>
            <a:pPr>
              <a:lnSpc>
                <a:spcPts val="1575"/>
              </a:lnSpc>
            </a:pPr>
            <a:r>
              <a:rPr lang="ja-JP" altLang="en-US" sz="1200" dirty="0">
                <a:ln w="0"/>
                <a:solidFill>
                  <a:schemeClr val="tx1">
                    <a:lumMod val="85000"/>
                    <a:lumOff val="15000"/>
                  </a:schemeClr>
                </a:solidFill>
                <a:latin typeface="UD デジタル 教科書体 NK-B" panose="02020700000000000000" pitchFamily="18" charset="-128"/>
                <a:ea typeface="UD デジタル 教科書体 NK-B" panose="02020700000000000000" pitchFamily="18" charset="-128"/>
              </a:rPr>
              <a:t>　　　　　　　　　　　　　　　医療</a:t>
            </a:r>
            <a:r>
              <a:rPr lang="en-US" altLang="ja-JP" sz="1200" dirty="0">
                <a:ln w="0"/>
                <a:solidFill>
                  <a:schemeClr val="tx1">
                    <a:lumMod val="85000"/>
                    <a:lumOff val="15000"/>
                  </a:schemeClr>
                </a:solidFill>
                <a:latin typeface="UD デジタル 教科書体 NK-B" panose="02020700000000000000" pitchFamily="18" charset="-128"/>
                <a:ea typeface="UD デジタル 教科書体 NK-B" panose="02020700000000000000" pitchFamily="18" charset="-128"/>
              </a:rPr>
              <a:t>X</a:t>
            </a:r>
            <a:r>
              <a:rPr lang="ja-JP" altLang="en-US" sz="1200" dirty="0">
                <a:ln w="0"/>
                <a:solidFill>
                  <a:schemeClr val="tx1">
                    <a:lumMod val="85000"/>
                    <a:lumOff val="15000"/>
                  </a:schemeClr>
                </a:solidFill>
                <a:latin typeface="UD デジタル 教科書体 NK-B" panose="02020700000000000000" pitchFamily="18" charset="-128"/>
                <a:ea typeface="UD デジタル 教科書体 NK-B" panose="02020700000000000000" pitchFamily="18" charset="-128"/>
              </a:rPr>
              <a:t>医療</a:t>
            </a:r>
            <a:r>
              <a:rPr lang="en-US" altLang="ja-JP" sz="1200" dirty="0">
                <a:ln w="0"/>
                <a:solidFill>
                  <a:schemeClr val="tx1">
                    <a:lumMod val="85000"/>
                    <a:lumOff val="15000"/>
                  </a:schemeClr>
                </a:solidFill>
                <a:latin typeface="UD デジタル 教科書体 NK-B" panose="02020700000000000000" pitchFamily="18" charset="-128"/>
                <a:ea typeface="UD デジタル 教科書体 NK-B" panose="02020700000000000000" pitchFamily="18" charset="-128"/>
              </a:rPr>
              <a:t> </a:t>
            </a:r>
            <a:r>
              <a:rPr lang="ja-JP" altLang="en-US" sz="1200" dirty="0">
                <a:ln w="0"/>
                <a:solidFill>
                  <a:schemeClr val="tx1">
                    <a:lumMod val="85000"/>
                    <a:lumOff val="15000"/>
                  </a:schemeClr>
                </a:solidFill>
                <a:latin typeface="UD デジタル 教科書体 NK-B" panose="02020700000000000000" pitchFamily="18" charset="-128"/>
                <a:ea typeface="UD デジタル 教科書体 NK-B" panose="02020700000000000000" pitchFamily="18" charset="-128"/>
              </a:rPr>
              <a:t>分科会（事務局：日本海総合病院）　⇒　下り搬送を中心に協議、</a:t>
            </a:r>
            <a:r>
              <a:rPr lang="en-US" altLang="ja-JP" sz="1200" dirty="0">
                <a:ln w="0"/>
                <a:solidFill>
                  <a:schemeClr val="tx1">
                    <a:lumMod val="85000"/>
                    <a:lumOff val="15000"/>
                  </a:schemeClr>
                </a:solidFill>
                <a:latin typeface="UD デジタル 教科書体 NK-B" panose="02020700000000000000" pitchFamily="18" charset="-128"/>
                <a:ea typeface="UD デジタル 教科書体 NK-B" panose="02020700000000000000" pitchFamily="18" charset="-128"/>
              </a:rPr>
              <a:t>6</a:t>
            </a:r>
            <a:r>
              <a:rPr lang="ja-JP" altLang="en-US" sz="1200" dirty="0">
                <a:ln w="0"/>
                <a:solidFill>
                  <a:schemeClr val="tx1">
                    <a:lumMod val="85000"/>
                    <a:lumOff val="15000"/>
                  </a:schemeClr>
                </a:solidFill>
                <a:latin typeface="UD デジタル 教科書体 NK-B" panose="02020700000000000000" pitchFamily="18" charset="-128"/>
                <a:ea typeface="UD デジタル 教科書体 NK-B" panose="02020700000000000000" pitchFamily="18" charset="-128"/>
              </a:rPr>
              <a:t>月から運用開始</a:t>
            </a:r>
            <a:endParaRPr lang="en-US" altLang="ja-JP" sz="1200" dirty="0">
              <a:ln w="0"/>
              <a:solidFill>
                <a:schemeClr val="tx1">
                  <a:lumMod val="85000"/>
                  <a:lumOff val="15000"/>
                </a:schemeClr>
              </a:solidFill>
              <a:latin typeface="UD デジタル 教科書体 NK-B" panose="02020700000000000000" pitchFamily="18" charset="-128"/>
              <a:ea typeface="UD デジタル 教科書体 NK-B" panose="02020700000000000000" pitchFamily="18" charset="-128"/>
            </a:endParaRPr>
          </a:p>
          <a:p>
            <a:pPr>
              <a:lnSpc>
                <a:spcPts val="1575"/>
              </a:lnSpc>
            </a:pPr>
            <a:r>
              <a:rPr lang="ja-JP" altLang="en-US" sz="1200" dirty="0">
                <a:ln w="0"/>
                <a:solidFill>
                  <a:schemeClr val="tx1">
                    <a:lumMod val="85000"/>
                    <a:lumOff val="15000"/>
                  </a:schemeClr>
                </a:solidFill>
                <a:latin typeface="UD デジタル 教科書体 NK-B" panose="02020700000000000000" pitchFamily="18" charset="-128"/>
                <a:ea typeface="UD デジタル 教科書体 NK-B" panose="02020700000000000000" pitchFamily="18" charset="-128"/>
              </a:rPr>
              <a:t>　　　　　　　　　　　　　　　医療</a:t>
            </a:r>
            <a:r>
              <a:rPr lang="en-US" altLang="ja-JP" sz="1200" dirty="0">
                <a:ln w="0"/>
                <a:solidFill>
                  <a:schemeClr val="tx1">
                    <a:lumMod val="85000"/>
                    <a:lumOff val="15000"/>
                  </a:schemeClr>
                </a:solidFill>
                <a:latin typeface="UD デジタル 教科書体 NK-B" panose="02020700000000000000" pitchFamily="18" charset="-128"/>
                <a:ea typeface="UD デジタル 教科書体 NK-B" panose="02020700000000000000" pitchFamily="18" charset="-128"/>
              </a:rPr>
              <a:t>X</a:t>
            </a:r>
            <a:r>
              <a:rPr lang="ja-JP" altLang="en-US" sz="1200" dirty="0">
                <a:ln w="0"/>
                <a:solidFill>
                  <a:schemeClr val="tx1">
                    <a:lumMod val="85000"/>
                    <a:lumOff val="15000"/>
                  </a:schemeClr>
                </a:solidFill>
                <a:latin typeface="UD デジタル 教科書体 NK-B" panose="02020700000000000000" pitchFamily="18" charset="-128"/>
                <a:ea typeface="UD デジタル 教科書体 NK-B" panose="02020700000000000000" pitchFamily="18" charset="-128"/>
              </a:rPr>
              <a:t>介護</a:t>
            </a:r>
            <a:r>
              <a:rPr lang="en-US" altLang="ja-JP" sz="1200" dirty="0">
                <a:ln w="0"/>
                <a:solidFill>
                  <a:schemeClr val="tx1">
                    <a:lumMod val="85000"/>
                    <a:lumOff val="15000"/>
                  </a:schemeClr>
                </a:solidFill>
                <a:latin typeface="UD デジタル 教科書体 NK-B" panose="02020700000000000000" pitchFamily="18" charset="-128"/>
                <a:ea typeface="UD デジタル 教科書体 NK-B" panose="02020700000000000000" pitchFamily="18" charset="-128"/>
              </a:rPr>
              <a:t> </a:t>
            </a:r>
            <a:r>
              <a:rPr lang="ja-JP" altLang="en-US" sz="1200" dirty="0">
                <a:ln w="0"/>
                <a:solidFill>
                  <a:schemeClr val="tx1">
                    <a:lumMod val="85000"/>
                    <a:lumOff val="15000"/>
                  </a:schemeClr>
                </a:solidFill>
                <a:latin typeface="UD デジタル 教科書体 NK-B" panose="02020700000000000000" pitchFamily="18" charset="-128"/>
                <a:ea typeface="UD デジタル 教科書体 NK-B" panose="02020700000000000000" pitchFamily="18" charset="-128"/>
              </a:rPr>
              <a:t>分科会（事務局：本間病院）　　　　　</a:t>
            </a:r>
            <a:r>
              <a:rPr lang="en-US" altLang="ja-JP" sz="1200" dirty="0">
                <a:ln w="0"/>
                <a:solidFill>
                  <a:schemeClr val="tx1">
                    <a:lumMod val="85000"/>
                    <a:lumOff val="15000"/>
                  </a:schemeClr>
                </a:solidFill>
                <a:latin typeface="UD デジタル 教科書体 NK-B" panose="02020700000000000000" pitchFamily="18" charset="-128"/>
                <a:ea typeface="UD デジタル 教科書体 NK-B" panose="02020700000000000000" pitchFamily="18" charset="-128"/>
              </a:rPr>
              <a:t> </a:t>
            </a:r>
            <a:r>
              <a:rPr lang="ja-JP" altLang="en-US" sz="1200" dirty="0">
                <a:ln w="0"/>
                <a:solidFill>
                  <a:schemeClr val="tx1">
                    <a:lumMod val="85000"/>
                    <a:lumOff val="15000"/>
                  </a:schemeClr>
                </a:solidFill>
                <a:latin typeface="UD デジタル 教科書体 NK-B" panose="02020700000000000000" pitchFamily="18" charset="-128"/>
                <a:ea typeface="UD デジタル 教科書体 NK-B" panose="02020700000000000000" pitchFamily="18" charset="-128"/>
              </a:rPr>
              <a:t>⇒　お互いの状況の理解、連携強化の効率化を協議</a:t>
            </a:r>
            <a:endParaRPr lang="en-US" altLang="ja-JP" sz="1200" dirty="0">
              <a:ln w="0"/>
              <a:solidFill>
                <a:schemeClr val="tx1">
                  <a:lumMod val="85000"/>
                  <a:lumOff val="15000"/>
                </a:schemeClr>
              </a:solidFill>
              <a:latin typeface="UD デジタル 教科書体 NK-B" panose="02020700000000000000" pitchFamily="18" charset="-128"/>
              <a:ea typeface="UD デジタル 教科書体 NK-B" panose="02020700000000000000" pitchFamily="18" charset="-128"/>
            </a:endParaRPr>
          </a:p>
          <a:p>
            <a:pPr>
              <a:lnSpc>
                <a:spcPts val="1575"/>
              </a:lnSpc>
            </a:pPr>
            <a:r>
              <a:rPr lang="ja-JP" altLang="en-US" sz="1200" dirty="0">
                <a:ln w="0"/>
                <a:solidFill>
                  <a:schemeClr val="tx1">
                    <a:lumMod val="85000"/>
                    <a:lumOff val="15000"/>
                  </a:schemeClr>
                </a:solidFill>
                <a:latin typeface="UD デジタル 教科書体 NK-B" panose="02020700000000000000" pitchFamily="18" charset="-128"/>
                <a:ea typeface="UD デジタル 教科書体 NK-B" panose="02020700000000000000" pitchFamily="18" charset="-128"/>
              </a:rPr>
              <a:t>　　　　　　　　　　　　　　　介護</a:t>
            </a:r>
            <a:r>
              <a:rPr lang="en-US" altLang="ja-JP" sz="1200" dirty="0">
                <a:ln w="0"/>
                <a:solidFill>
                  <a:schemeClr val="tx1">
                    <a:lumMod val="85000"/>
                    <a:lumOff val="15000"/>
                  </a:schemeClr>
                </a:solidFill>
                <a:latin typeface="UD デジタル 教科書体 NK-B" panose="02020700000000000000" pitchFamily="18" charset="-128"/>
                <a:ea typeface="UD デジタル 教科書体 NK-B" panose="02020700000000000000" pitchFamily="18" charset="-128"/>
              </a:rPr>
              <a:t>X</a:t>
            </a:r>
            <a:r>
              <a:rPr lang="ja-JP" altLang="en-US" sz="1200" dirty="0">
                <a:ln w="0"/>
                <a:solidFill>
                  <a:schemeClr val="tx1">
                    <a:lumMod val="85000"/>
                    <a:lumOff val="15000"/>
                  </a:schemeClr>
                </a:solidFill>
                <a:latin typeface="UD デジタル 教科書体 NK-B" panose="02020700000000000000" pitchFamily="18" charset="-128"/>
                <a:ea typeface="UD デジタル 教科書体 NK-B" panose="02020700000000000000" pitchFamily="18" charset="-128"/>
              </a:rPr>
              <a:t>介護</a:t>
            </a:r>
            <a:r>
              <a:rPr lang="en-US" altLang="ja-JP" sz="1200" dirty="0">
                <a:ln w="0"/>
                <a:solidFill>
                  <a:schemeClr val="tx1">
                    <a:lumMod val="85000"/>
                    <a:lumOff val="15000"/>
                  </a:schemeClr>
                </a:solidFill>
                <a:latin typeface="UD デジタル 教科書体 NK-B" panose="02020700000000000000" pitchFamily="18" charset="-128"/>
                <a:ea typeface="UD デジタル 教科書体 NK-B" panose="02020700000000000000" pitchFamily="18" charset="-128"/>
              </a:rPr>
              <a:t> </a:t>
            </a:r>
            <a:r>
              <a:rPr lang="ja-JP" altLang="en-US" sz="1200" dirty="0">
                <a:ln w="0"/>
                <a:solidFill>
                  <a:schemeClr val="tx1">
                    <a:lumMod val="85000"/>
                    <a:lumOff val="15000"/>
                  </a:schemeClr>
                </a:solidFill>
                <a:latin typeface="UD デジタル 教科書体 NK-B" panose="02020700000000000000" pitchFamily="18" charset="-128"/>
                <a:ea typeface="UD デジタル 教科書体 NK-B" panose="02020700000000000000" pitchFamily="18" charset="-128"/>
              </a:rPr>
              <a:t>分科会（事務局</a:t>
            </a:r>
            <a:r>
              <a:rPr lang="ja-JP" altLang="en-US" sz="1200" dirty="0">
                <a:ln w="0"/>
                <a:solidFill>
                  <a:schemeClr val="tx1">
                    <a:lumMod val="85000"/>
                    <a:lumOff val="15000"/>
                  </a:schemeClr>
                </a:solidFill>
                <a:latin typeface="UD デジタル 教科書体 NK-B" panose="02020700000000000000" pitchFamily="18" charset="-128"/>
                <a:ea typeface="UD デジタル 教科書体 NK-B" panose="02020700000000000000" pitchFamily="18" charset="-128"/>
                <a:sym typeface="Wingdings" pitchFamily="2" charset="2"/>
              </a:rPr>
              <a:t>：（</a:t>
            </a:r>
            <a:r>
              <a:rPr lang="ja-JP" altLang="en-US" sz="1200" dirty="0">
                <a:ln w="0"/>
                <a:solidFill>
                  <a:schemeClr val="tx1">
                    <a:lumMod val="85000"/>
                    <a:lumOff val="15000"/>
                  </a:schemeClr>
                </a:solidFill>
                <a:latin typeface="UD デジタル 教科書体 NK-B" panose="02020700000000000000" pitchFamily="18" charset="-128"/>
                <a:ea typeface="UD デジタル 教科書体 NK-B" panose="02020700000000000000" pitchFamily="18" charset="-128"/>
              </a:rPr>
              <a:t>社福）正覚会）　⇒　人材確保・生産性向上・協同化を協議</a:t>
            </a:r>
          </a:p>
          <a:p>
            <a:pPr>
              <a:lnSpc>
                <a:spcPts val="1575"/>
              </a:lnSpc>
              <a:spcBef>
                <a:spcPts val="450"/>
              </a:spcBef>
            </a:pPr>
            <a:r>
              <a:rPr lang="ja-JP" altLang="en-US" sz="1200" dirty="0">
                <a:ln w="0"/>
                <a:solidFill>
                  <a:schemeClr val="tx1">
                    <a:lumMod val="85000"/>
                    <a:lumOff val="15000"/>
                  </a:schemeClr>
                </a:solidFill>
                <a:latin typeface="UD デジタル 教科書体 NK-B" panose="02020700000000000000" pitchFamily="18" charset="-128"/>
                <a:ea typeface="UD デジタル 教科書体 NK-B" panose="02020700000000000000" pitchFamily="18" charset="-128"/>
              </a:rPr>
              <a:t>　　</a:t>
            </a:r>
            <a:r>
              <a:rPr lang="en-US" altLang="ja-JP" sz="1200" dirty="0">
                <a:ln w="0"/>
                <a:solidFill>
                  <a:schemeClr val="tx1">
                    <a:lumMod val="85000"/>
                    <a:lumOff val="15000"/>
                  </a:schemeClr>
                </a:solidFill>
                <a:latin typeface="UD デジタル 教科書体 NK-B" panose="02020700000000000000" pitchFamily="18" charset="-128"/>
                <a:ea typeface="UD デジタル 教科書体 NK-B" panose="02020700000000000000" pitchFamily="18" charset="-128"/>
              </a:rPr>
              <a:t>10</a:t>
            </a:r>
            <a:r>
              <a:rPr lang="ja-JP" altLang="en-US" sz="1200" dirty="0">
                <a:ln w="0"/>
                <a:solidFill>
                  <a:schemeClr val="tx1">
                    <a:lumMod val="85000"/>
                    <a:lumOff val="15000"/>
                  </a:schemeClr>
                </a:solidFill>
                <a:latin typeface="UD デジタル 教科書体 NK-B" panose="02020700000000000000" pitchFamily="18" charset="-128"/>
                <a:ea typeface="UD デジタル 教科書体 NK-B" panose="02020700000000000000" pitchFamily="18" charset="-128"/>
              </a:rPr>
              <a:t>月</a:t>
            </a:r>
            <a:r>
              <a:rPr lang="en-US" altLang="ja-JP" sz="1200" dirty="0">
                <a:ln w="0"/>
                <a:solidFill>
                  <a:schemeClr val="tx1">
                    <a:lumMod val="85000"/>
                    <a:lumOff val="15000"/>
                  </a:schemeClr>
                </a:solidFill>
                <a:latin typeface="UD デジタル 教科書体 NK-B" panose="02020700000000000000" pitchFamily="18" charset="-128"/>
                <a:ea typeface="UD デジタル 教科書体 NK-B" panose="02020700000000000000" pitchFamily="18" charset="-128"/>
              </a:rPr>
              <a:t>1</a:t>
            </a:r>
            <a:r>
              <a:rPr lang="ja-JP" altLang="en-US" sz="1200" dirty="0">
                <a:ln w="0"/>
                <a:solidFill>
                  <a:schemeClr val="tx1">
                    <a:lumMod val="85000"/>
                    <a:lumOff val="15000"/>
                  </a:schemeClr>
                </a:solidFill>
                <a:latin typeface="UD デジタル 教科書体 NK-B" panose="02020700000000000000" pitchFamily="18" charset="-128"/>
                <a:ea typeface="UD デジタル 教科書体 NK-B" panose="02020700000000000000" pitchFamily="18" charset="-128"/>
              </a:rPr>
              <a:t>日：第１回全体会議を開催し、各分科会の活動内容を共有</a:t>
            </a:r>
            <a:endParaRPr lang="en-US" altLang="ja-JP" sz="1200" dirty="0">
              <a:ln w="0"/>
              <a:solidFill>
                <a:schemeClr val="tx1">
                  <a:lumMod val="85000"/>
                  <a:lumOff val="15000"/>
                </a:schemeClr>
              </a:solidFill>
              <a:latin typeface="UD デジタル 教科書体 NK-B" panose="02020700000000000000" pitchFamily="18" charset="-128"/>
              <a:ea typeface="UD デジタル 教科書体 NK-B" panose="02020700000000000000" pitchFamily="18" charset="-128"/>
            </a:endParaRPr>
          </a:p>
          <a:p>
            <a:pPr>
              <a:lnSpc>
                <a:spcPts val="1575"/>
              </a:lnSpc>
            </a:pPr>
            <a:r>
              <a:rPr lang="ja-JP" altLang="en-US" sz="1200" dirty="0">
                <a:ln w="0"/>
                <a:solidFill>
                  <a:schemeClr val="tx1">
                    <a:lumMod val="85000"/>
                    <a:lumOff val="15000"/>
                  </a:schemeClr>
                </a:solidFill>
                <a:latin typeface="UD デジタル 教科書体 NK-B" panose="02020700000000000000" pitchFamily="18" charset="-128"/>
                <a:ea typeface="UD デジタル 教科書体 NK-B" panose="02020700000000000000" pitchFamily="18" charset="-128"/>
              </a:rPr>
              <a:t>　　　　　　　　　　　　　新たに３法人（湯田川リハ病院・ほたる・ポンテ）　</a:t>
            </a:r>
            <a:r>
              <a:rPr lang="en-US" altLang="ja-JP" sz="1200" dirty="0">
                <a:ln w="0"/>
                <a:solidFill>
                  <a:schemeClr val="tx1">
                    <a:lumMod val="85000"/>
                    <a:lumOff val="15000"/>
                  </a:schemeClr>
                </a:solidFill>
                <a:latin typeface="UD デジタル 教科書体 NK-B" panose="02020700000000000000" pitchFamily="18" charset="-128"/>
                <a:ea typeface="UD デジタル 教科書体 NK-B" panose="02020700000000000000" pitchFamily="18" charset="-128"/>
              </a:rPr>
              <a:t>14</a:t>
            </a:r>
            <a:r>
              <a:rPr lang="ja-JP" altLang="en-US" sz="1200" dirty="0">
                <a:ln w="0"/>
                <a:solidFill>
                  <a:schemeClr val="tx1">
                    <a:lumMod val="85000"/>
                    <a:lumOff val="15000"/>
                  </a:schemeClr>
                </a:solidFill>
                <a:latin typeface="UD デジタル 教科書体 NK-B" panose="02020700000000000000" pitchFamily="18" charset="-128"/>
                <a:ea typeface="UD デジタル 教科書体 NK-B" panose="02020700000000000000" pitchFamily="18" charset="-128"/>
              </a:rPr>
              <a:t>法人</a:t>
            </a:r>
            <a:r>
              <a:rPr lang="en-US" altLang="ja-JP" sz="1200" dirty="0">
                <a:ln w="0"/>
                <a:solidFill>
                  <a:srgbClr val="0432FF"/>
                </a:solidFill>
                <a:latin typeface="UD デジタル 教科書体 NK-B" panose="02020700000000000000" pitchFamily="18" charset="-128"/>
                <a:ea typeface="UD デジタル 教科書体 NK-B" panose="02020700000000000000" pitchFamily="18" charset="-128"/>
              </a:rPr>
              <a:t>【</a:t>
            </a:r>
            <a:r>
              <a:rPr lang="ja-JP" altLang="en-US" sz="1200" dirty="0">
                <a:ln w="0"/>
                <a:solidFill>
                  <a:srgbClr val="0432FF"/>
                </a:solidFill>
                <a:latin typeface="UD デジタル 教科書体 NK-B" panose="02020700000000000000" pitchFamily="18" charset="-128"/>
                <a:ea typeface="UD デジタル 教科書体 NK-B" panose="02020700000000000000" pitchFamily="18" charset="-128"/>
              </a:rPr>
              <a:t>医療</a:t>
            </a:r>
            <a:r>
              <a:rPr lang="en-US" altLang="ja-JP" sz="1200" dirty="0">
                <a:ln w="0"/>
                <a:solidFill>
                  <a:srgbClr val="0432FF"/>
                </a:solidFill>
                <a:latin typeface="UD デジタル 教科書体 NK-B" panose="02020700000000000000" pitchFamily="18" charset="-128"/>
                <a:ea typeface="UD デジタル 教科書体 NK-B" panose="02020700000000000000" pitchFamily="18" charset="-128"/>
              </a:rPr>
              <a:t>】</a:t>
            </a:r>
            <a:r>
              <a:rPr lang="ja-JP" altLang="en-US" sz="1200" dirty="0">
                <a:ln w="0"/>
                <a:solidFill>
                  <a:srgbClr val="0432FF"/>
                </a:solidFill>
                <a:latin typeface="UD デジタル 教科書体 NK-B" panose="02020700000000000000" pitchFamily="18" charset="-128"/>
                <a:ea typeface="UD デジタル 教科書体 NK-B" panose="02020700000000000000" pitchFamily="18" charset="-128"/>
              </a:rPr>
              <a:t>計</a:t>
            </a:r>
            <a:r>
              <a:rPr lang="en-US" altLang="ja-JP" sz="1200" dirty="0">
                <a:ln w="0"/>
                <a:solidFill>
                  <a:srgbClr val="0432FF"/>
                </a:solidFill>
                <a:latin typeface="UD デジタル 教科書体 NK-B" panose="02020700000000000000" pitchFamily="18" charset="-128"/>
                <a:ea typeface="UD デジタル 教科書体 NK-B" panose="02020700000000000000" pitchFamily="18" charset="-128"/>
              </a:rPr>
              <a:t>1,664</a:t>
            </a:r>
            <a:r>
              <a:rPr lang="ja-JP" altLang="en-US" sz="1200" dirty="0">
                <a:ln w="0"/>
                <a:solidFill>
                  <a:srgbClr val="0432FF"/>
                </a:solidFill>
                <a:latin typeface="UD デジタル 教科書体 NK-B" panose="02020700000000000000" pitchFamily="18" charset="-128"/>
                <a:ea typeface="UD デジタル 教科書体 NK-B" panose="02020700000000000000" pitchFamily="18" charset="-128"/>
              </a:rPr>
              <a:t>床</a:t>
            </a:r>
            <a:r>
              <a:rPr lang="ja-JP" altLang="en-US" sz="1200" dirty="0">
                <a:ln w="0"/>
                <a:solidFill>
                  <a:schemeClr val="tx1">
                    <a:lumMod val="85000"/>
                    <a:lumOff val="15000"/>
                  </a:schemeClr>
                </a:solidFill>
                <a:latin typeface="UD デジタル 教科書体 NK-B" panose="02020700000000000000" pitchFamily="18" charset="-128"/>
                <a:ea typeface="UD デジタル 教科書体 NK-B" panose="02020700000000000000" pitchFamily="18" charset="-128"/>
              </a:rPr>
              <a:t>へ</a:t>
            </a:r>
          </a:p>
        </p:txBody>
      </p:sp>
      <p:sp>
        <p:nvSpPr>
          <p:cNvPr id="8" name="テキスト ボックス 7">
            <a:extLst>
              <a:ext uri="{FF2B5EF4-FFF2-40B4-BE49-F238E27FC236}">
                <a16:creationId xmlns:a16="http://schemas.microsoft.com/office/drawing/2014/main" id="{8DEE5575-2743-218D-66E2-07467EAA3D40}"/>
              </a:ext>
            </a:extLst>
          </p:cNvPr>
          <p:cNvSpPr txBox="1"/>
          <p:nvPr/>
        </p:nvSpPr>
        <p:spPr>
          <a:xfrm>
            <a:off x="275665" y="3802716"/>
            <a:ext cx="8582641" cy="1015663"/>
          </a:xfrm>
          <a:prstGeom prst="rect">
            <a:avLst/>
          </a:prstGeom>
          <a:noFill/>
          <a:ln>
            <a:solidFill>
              <a:schemeClr val="tx1"/>
            </a:solidFill>
          </a:ln>
        </p:spPr>
        <p:txBody>
          <a:bodyPr wrap="square" rtlCol="0">
            <a:spAutoFit/>
          </a:bodyPr>
          <a:lstStyle/>
          <a:p>
            <a:r>
              <a:rPr lang="ja-JP" altLang="en-US" sz="1200" dirty="0">
                <a:solidFill>
                  <a:srgbClr val="0432FF"/>
                </a:solidFill>
                <a:latin typeface="UD デジタル 教科書体 NK-B" panose="02020700000000000000" pitchFamily="18" charset="-128"/>
                <a:ea typeface="UD デジタル 教科書体 NK-B" panose="02020700000000000000" pitchFamily="18" charset="-128"/>
                <a:cs typeface="Dubai Light" panose="020B0303030403030204" pitchFamily="34" charset="-78"/>
              </a:rPr>
              <a:t>医療</a:t>
            </a:r>
            <a:r>
              <a:rPr lang="en-US" altLang="ja-JP" sz="1200" dirty="0">
                <a:solidFill>
                  <a:srgbClr val="0432FF"/>
                </a:solidFill>
                <a:latin typeface="UD デジタル 教科書体 NK-B" panose="02020700000000000000" pitchFamily="18" charset="-128"/>
                <a:ea typeface="UD デジタル 教科書体 NK-B" panose="02020700000000000000" pitchFamily="18" charset="-128"/>
                <a:cs typeface="Dubai Light" panose="020B0303030403030204" pitchFamily="34" charset="-78"/>
              </a:rPr>
              <a:t>×</a:t>
            </a:r>
            <a:r>
              <a:rPr lang="ja-JP" altLang="en-US" sz="1200" dirty="0">
                <a:solidFill>
                  <a:srgbClr val="0432FF"/>
                </a:solidFill>
                <a:latin typeface="UD デジタル 教科書体 NK-B" panose="02020700000000000000" pitchFamily="18" charset="-128"/>
                <a:ea typeface="UD デジタル 教科書体 NK-B" panose="02020700000000000000" pitchFamily="18" charset="-128"/>
                <a:cs typeface="Dubai Light" panose="020B0303030403030204" pitchFamily="34" charset="-78"/>
              </a:rPr>
              <a:t>介護分科</a:t>
            </a:r>
            <a:r>
              <a:rPr lang="ja-JP" altLang="en-US" sz="1200" dirty="0">
                <a:latin typeface="UD デジタル 教科書体 NK-B" panose="02020700000000000000" pitchFamily="18" charset="-128"/>
                <a:ea typeface="UD デジタル 教科書体 NK-B" panose="02020700000000000000" pitchFamily="18" charset="-128"/>
                <a:cs typeface="Dubai Light" panose="020B0303030403030204" pitchFamily="34" charset="-78"/>
              </a:rPr>
              <a:t>会 課題整理</a:t>
            </a:r>
            <a:r>
              <a:rPr lang="ja-JP" altLang="en-US" sz="900" dirty="0">
                <a:latin typeface="UD デジタル 教科書体 NK-B" panose="02020700000000000000" pitchFamily="18" charset="-128"/>
                <a:ea typeface="UD デジタル 教科書体 NK-B" panose="02020700000000000000" pitchFamily="18" charset="-128"/>
                <a:cs typeface="Dubai Light" panose="020B0303030403030204" pitchFamily="34" charset="-78"/>
              </a:rPr>
              <a:t>（一部抜粋）</a:t>
            </a:r>
            <a:endParaRPr lang="en-US" altLang="ja-JP" sz="1200" dirty="0">
              <a:latin typeface="UD デジタル 教科書体 NK-B" panose="02020700000000000000" pitchFamily="18" charset="-128"/>
              <a:ea typeface="UD デジタル 教科書体 NK-B" panose="02020700000000000000" pitchFamily="18" charset="-128"/>
              <a:cs typeface="Dubai Light" panose="020B0303030403030204" pitchFamily="34" charset="-78"/>
            </a:endParaRPr>
          </a:p>
          <a:p>
            <a:r>
              <a:rPr lang="ja-JP" altLang="en-US" sz="1200" dirty="0">
                <a:latin typeface="UD デジタル 教科書体 NK-B" panose="02020700000000000000" pitchFamily="18" charset="-128"/>
                <a:ea typeface="UD デジタル 教科書体 NK-B" panose="02020700000000000000" pitchFamily="18" charset="-128"/>
                <a:cs typeface="Dubai Light" panose="020B0303030403030204" pitchFamily="34" charset="-78"/>
              </a:rPr>
              <a:t>　　軽症高齢者の救急搬送の増加　　　</a:t>
            </a:r>
            <a:endParaRPr lang="en-US" altLang="ja-JP" sz="1200" dirty="0">
              <a:latin typeface="UD デジタル 教科書体 NK-B" panose="02020700000000000000" pitchFamily="18" charset="-128"/>
              <a:ea typeface="UD デジタル 教科書体 NK-B" panose="02020700000000000000" pitchFamily="18" charset="-128"/>
              <a:cs typeface="Dubai Light" panose="020B0303030403030204" pitchFamily="34" charset="-78"/>
            </a:endParaRPr>
          </a:p>
          <a:p>
            <a:r>
              <a:rPr lang="ja-JP" altLang="en-US" sz="1200" dirty="0">
                <a:latin typeface="UD デジタル 教科書体 NK-B" panose="02020700000000000000" pitchFamily="18" charset="-128"/>
                <a:ea typeface="UD デジタル 教科書体 NK-B" panose="02020700000000000000" pitchFamily="18" charset="-128"/>
                <a:cs typeface="Dubai Light" panose="020B0303030403030204" pitchFamily="34" charset="-78"/>
              </a:rPr>
              <a:t>　　電話連絡の非効率性　　　　　　　　　　</a:t>
            </a:r>
            <a:endParaRPr lang="en-US" altLang="ja-JP" sz="1200" dirty="0">
              <a:latin typeface="UD デジタル 教科書体 NK-B" panose="02020700000000000000" pitchFamily="18" charset="-128"/>
              <a:ea typeface="UD デジタル 教科書体 NK-B" panose="02020700000000000000" pitchFamily="18" charset="-128"/>
              <a:cs typeface="Dubai Light" panose="020B0303030403030204" pitchFamily="34" charset="-78"/>
            </a:endParaRPr>
          </a:p>
          <a:p>
            <a:r>
              <a:rPr lang="ja-JP" altLang="en-US" sz="1200" dirty="0">
                <a:latin typeface="UD デジタル 教科書体 NK-B" panose="02020700000000000000" pitchFamily="18" charset="-128"/>
                <a:ea typeface="UD デジタル 教科書体 NK-B" panose="02020700000000000000" pitchFamily="18" charset="-128"/>
                <a:cs typeface="Dubai Light" panose="020B0303030403030204" pitchFamily="34" charset="-78"/>
              </a:rPr>
              <a:t>　　空床管理と情報共有の課題　　　　</a:t>
            </a:r>
            <a:endParaRPr lang="en-US" altLang="ja-JP" sz="1200" dirty="0">
              <a:latin typeface="UD デジタル 教科書体 NK-B" panose="02020700000000000000" pitchFamily="18" charset="-128"/>
              <a:ea typeface="UD デジタル 教科書体 NK-B" panose="02020700000000000000" pitchFamily="18" charset="-128"/>
              <a:cs typeface="Dubai Light" panose="020B0303030403030204" pitchFamily="34" charset="-78"/>
            </a:endParaRPr>
          </a:p>
          <a:p>
            <a:r>
              <a:rPr lang="ja-JP" altLang="en-US" sz="1200" dirty="0">
                <a:latin typeface="UD デジタル 教科書体 NK-B" panose="02020700000000000000" pitchFamily="18" charset="-128"/>
                <a:ea typeface="UD デジタル 教科書体 NK-B" panose="02020700000000000000" pitchFamily="18" charset="-128"/>
                <a:cs typeface="Dubai Light" panose="020B0303030403030204" pitchFamily="34" charset="-78"/>
              </a:rPr>
              <a:t>　　情報不足による業務負担等の増加　</a:t>
            </a:r>
            <a:endParaRPr lang="en-US" altLang="ja-JP" sz="1200" dirty="0">
              <a:latin typeface="UD デジタル 教科書体 NK-B" panose="02020700000000000000" pitchFamily="18" charset="-128"/>
              <a:ea typeface="UD デジタル 教科書体 NK-B" panose="02020700000000000000" pitchFamily="18" charset="-128"/>
              <a:cs typeface="Dubai Light" panose="020B0303030403030204" pitchFamily="34" charset="-78"/>
            </a:endParaRPr>
          </a:p>
        </p:txBody>
      </p:sp>
      <p:sp>
        <p:nvSpPr>
          <p:cNvPr id="5" name="テキスト ボックス 4">
            <a:extLst>
              <a:ext uri="{FF2B5EF4-FFF2-40B4-BE49-F238E27FC236}">
                <a16:creationId xmlns:a16="http://schemas.microsoft.com/office/drawing/2014/main" id="{DB628C51-6E72-BAB3-0CB9-0700717F0680}"/>
              </a:ext>
            </a:extLst>
          </p:cNvPr>
          <p:cNvSpPr txBox="1"/>
          <p:nvPr/>
        </p:nvSpPr>
        <p:spPr>
          <a:xfrm>
            <a:off x="266199" y="5051847"/>
            <a:ext cx="6318341" cy="300082"/>
          </a:xfrm>
          <a:prstGeom prst="rect">
            <a:avLst/>
          </a:prstGeom>
          <a:solidFill>
            <a:schemeClr val="bg1">
              <a:lumMod val="65000"/>
            </a:schemeClr>
          </a:solidFill>
        </p:spPr>
        <p:txBody>
          <a:bodyPr wrap="square" rtlCol="0">
            <a:spAutoFit/>
          </a:bodyPr>
          <a:lstStyle/>
          <a:p>
            <a:r>
              <a:rPr kumimoji="1" lang="ja-JP" altLang="en-US" sz="1350" b="1" dirty="0">
                <a:solidFill>
                  <a:schemeClr val="bg1"/>
                </a:solidFill>
                <a:latin typeface="UD デジタル 教科書体 NK-B" panose="02020700000000000000" pitchFamily="18" charset="-128"/>
                <a:ea typeface="UD デジタル 教科書体 NK-B" panose="02020700000000000000" pitchFamily="18" charset="-128"/>
              </a:rPr>
              <a:t>酒田市の地域包括ケアをささえる</a:t>
            </a:r>
            <a:r>
              <a:rPr kumimoji="1" lang="en-US" altLang="ja-JP" sz="1350" b="1" dirty="0">
                <a:solidFill>
                  <a:schemeClr val="bg1"/>
                </a:solidFill>
                <a:latin typeface="UD デジタル 教科書体 NK-B" panose="02020700000000000000" pitchFamily="18" charset="-128"/>
                <a:ea typeface="UD デジタル 教科書体 NK-B" panose="02020700000000000000" pitchFamily="18" charset="-128"/>
              </a:rPr>
              <a:t>ICT</a:t>
            </a:r>
            <a:r>
              <a:rPr kumimoji="1" lang="ja-JP" altLang="en-US" sz="1350" b="1" dirty="0">
                <a:solidFill>
                  <a:schemeClr val="bg1"/>
                </a:solidFill>
                <a:latin typeface="UD デジタル 教科書体 NK-B" panose="02020700000000000000" pitchFamily="18" charset="-128"/>
                <a:ea typeface="UD デジタル 教科書体 NK-B" panose="02020700000000000000" pitchFamily="18" charset="-128"/>
              </a:rPr>
              <a:t>ネットワーク　　（</a:t>
            </a:r>
            <a:r>
              <a:rPr lang="ja-JP" altLang="en-US" sz="1350" b="1" dirty="0">
                <a:solidFill>
                  <a:schemeClr val="bg1"/>
                </a:solidFill>
                <a:latin typeface="UD デジタル 教科書体 NK-B" panose="02020700000000000000" pitchFamily="18" charset="-128"/>
                <a:ea typeface="UD デジタル 教科書体 NK-B" panose="02020700000000000000" pitchFamily="18" charset="-128"/>
              </a:rPr>
              <a:t>デジタル田園都市国家構想）</a:t>
            </a:r>
          </a:p>
        </p:txBody>
      </p:sp>
      <p:sp>
        <p:nvSpPr>
          <p:cNvPr id="9" name="テキスト ボックス 8">
            <a:extLst>
              <a:ext uri="{FF2B5EF4-FFF2-40B4-BE49-F238E27FC236}">
                <a16:creationId xmlns:a16="http://schemas.microsoft.com/office/drawing/2014/main" id="{5793A00F-87DD-A8BD-CC95-5958A777B147}"/>
              </a:ext>
            </a:extLst>
          </p:cNvPr>
          <p:cNvSpPr txBox="1"/>
          <p:nvPr/>
        </p:nvSpPr>
        <p:spPr>
          <a:xfrm>
            <a:off x="3047160" y="3902072"/>
            <a:ext cx="5811146" cy="830997"/>
          </a:xfrm>
          <a:prstGeom prst="rect">
            <a:avLst/>
          </a:prstGeom>
          <a:noFill/>
        </p:spPr>
        <p:txBody>
          <a:bodyPr wrap="square" rtlCol="0">
            <a:spAutoFit/>
          </a:bodyPr>
          <a:lstStyle/>
          <a:p>
            <a:r>
              <a:rPr lang="ja-JP" altLang="en-US" sz="1200" dirty="0">
                <a:latin typeface="UD デジタル 教科書体 NK-B" panose="02020700000000000000" pitchFamily="18" charset="-128"/>
                <a:ea typeface="UD デジタル 教科書体 NK-B" panose="02020700000000000000" pitchFamily="18" charset="-128"/>
                <a:cs typeface="Dubai Light" panose="020B0303030403030204" pitchFamily="34" charset="-78"/>
              </a:rPr>
              <a:t>：地域の</a:t>
            </a:r>
            <a:r>
              <a:rPr lang="ja-JP" altLang="en-US" sz="1200" dirty="0">
                <a:solidFill>
                  <a:srgbClr val="0432FF"/>
                </a:solidFill>
                <a:latin typeface="UD デジタル 教科書体 NK-B" panose="02020700000000000000" pitchFamily="18" charset="-128"/>
                <a:ea typeface="UD デジタル 教科書体 NK-B" panose="02020700000000000000" pitchFamily="18" charset="-128"/>
                <a:cs typeface="Dubai Light" panose="020B0303030403030204" pitchFamily="34" charset="-78"/>
              </a:rPr>
              <a:t>高齢者に多い症例の予防　</a:t>
            </a:r>
            <a:r>
              <a:rPr lang="ja-JP" altLang="en-US" sz="1200" dirty="0">
                <a:latin typeface="UD デジタル 教科書体 NK-B" panose="02020700000000000000" pitchFamily="18" charset="-128"/>
                <a:ea typeface="UD デジタル 教科書体 NK-B" panose="02020700000000000000" pitchFamily="18" charset="-128"/>
                <a:cs typeface="Dubai Light" panose="020B0303030403030204" pitchFamily="34" charset="-78"/>
              </a:rPr>
              <a:t>⇒　［誤嚥性肺炎］口腔ケアの推進を検討</a:t>
            </a:r>
            <a:endParaRPr lang="en-US" altLang="ja-JP" sz="1200" dirty="0">
              <a:latin typeface="UD デジタル 教科書体 NK-B" panose="02020700000000000000" pitchFamily="18" charset="-128"/>
              <a:ea typeface="UD デジタル 教科書体 NK-B" panose="02020700000000000000" pitchFamily="18" charset="-128"/>
              <a:cs typeface="Dubai Light" panose="020B0303030403030204" pitchFamily="34" charset="-78"/>
            </a:endParaRPr>
          </a:p>
          <a:p>
            <a:r>
              <a:rPr lang="ja-JP" altLang="en-US" sz="1200" dirty="0">
                <a:latin typeface="UD デジタル 教科書体 NK-B" panose="02020700000000000000" pitchFamily="18" charset="-128"/>
                <a:ea typeface="UD デジタル 教科書体 NK-B" panose="02020700000000000000" pitchFamily="18" charset="-128"/>
                <a:cs typeface="Dubai Light" panose="020B0303030403030204" pitchFamily="34" charset="-78"/>
              </a:rPr>
              <a:t>：入退院担当</a:t>
            </a:r>
            <a:r>
              <a:rPr lang="en-US" altLang="ja-JP" sz="1200" dirty="0">
                <a:latin typeface="UD デジタル 教科書体 NK-B" panose="02020700000000000000" pitchFamily="18" charset="-128"/>
                <a:ea typeface="UD デジタル 教科書体 NK-B" panose="02020700000000000000" pitchFamily="18" charset="-128"/>
                <a:cs typeface="Dubai Light" panose="020B0303030403030204" pitchFamily="34" charset="-78"/>
              </a:rPr>
              <a:t>Ns</a:t>
            </a:r>
            <a:r>
              <a:rPr lang="ja-JP" altLang="en-US" sz="1200" dirty="0">
                <a:latin typeface="UD デジタル 教科書体 NK-B" panose="02020700000000000000" pitchFamily="18" charset="-128"/>
                <a:ea typeface="UD デジタル 教科書体 NK-B" panose="02020700000000000000" pitchFamily="18" charset="-128"/>
                <a:cs typeface="Dubai Light" panose="020B0303030403030204" pitchFamily="34" charset="-78"/>
              </a:rPr>
              <a:t>間の情報共有を効率化　⇒　病院間でスマホアプリによる</a:t>
            </a:r>
            <a:r>
              <a:rPr lang="ja-JP" altLang="en-US" sz="1200" dirty="0">
                <a:solidFill>
                  <a:srgbClr val="0432FF"/>
                </a:solidFill>
                <a:latin typeface="UD デジタル 教科書体 NK-B" panose="02020700000000000000" pitchFamily="18" charset="-128"/>
                <a:ea typeface="UD デジタル 教科書体 NK-B" panose="02020700000000000000" pitchFamily="18" charset="-128"/>
                <a:cs typeface="Dubai Light" panose="020B0303030403030204" pitchFamily="34" charset="-78"/>
              </a:rPr>
              <a:t>チャット</a:t>
            </a:r>
            <a:r>
              <a:rPr lang="ja-JP" altLang="en-US" sz="1200" dirty="0">
                <a:latin typeface="UD デジタル 教科書体 NK-B" panose="02020700000000000000" pitchFamily="18" charset="-128"/>
                <a:ea typeface="UD デジタル 教科書体 NK-B" panose="02020700000000000000" pitchFamily="18" charset="-128"/>
                <a:cs typeface="Dubai Light" panose="020B0303030403030204" pitchFamily="34" charset="-78"/>
              </a:rPr>
              <a:t>開始</a:t>
            </a:r>
            <a:endParaRPr lang="en-US" altLang="ja-JP" sz="1200" dirty="0">
              <a:latin typeface="UD デジタル 教科書体 NK-B" panose="02020700000000000000" pitchFamily="18" charset="-128"/>
              <a:ea typeface="UD デジタル 教科書体 NK-B" panose="02020700000000000000" pitchFamily="18" charset="-128"/>
              <a:cs typeface="Dubai Light" panose="020B0303030403030204" pitchFamily="34" charset="-78"/>
            </a:endParaRPr>
          </a:p>
          <a:p>
            <a:r>
              <a:rPr lang="ja-JP" altLang="en-US" sz="1200" dirty="0">
                <a:latin typeface="UD デジタル 教科書体 NK-B" panose="02020700000000000000" pitchFamily="18" charset="-128"/>
                <a:ea typeface="UD デジタル 教科書体 NK-B" panose="02020700000000000000" pitchFamily="18" charset="-128"/>
                <a:cs typeface="Dubai Light" panose="020B0303030403030204" pitchFamily="34" charset="-78"/>
              </a:rPr>
              <a:t>：空床の共有　⇒　現在の共有方法の見直し、ちょうかいネットによる</a:t>
            </a:r>
            <a:r>
              <a:rPr lang="ja-JP" altLang="en-US" sz="1200" dirty="0">
                <a:solidFill>
                  <a:srgbClr val="0432FF"/>
                </a:solidFill>
                <a:latin typeface="UD デジタル 教科書体 NK-B" panose="02020700000000000000" pitchFamily="18" charset="-128"/>
                <a:ea typeface="UD デジタル 教科書体 NK-B" panose="02020700000000000000" pitchFamily="18" charset="-128"/>
                <a:cs typeface="Dubai Light" panose="020B0303030403030204" pitchFamily="34" charset="-78"/>
              </a:rPr>
              <a:t>空床共有</a:t>
            </a:r>
            <a:r>
              <a:rPr lang="ja-JP" altLang="en-US" sz="1200" dirty="0">
                <a:latin typeface="UD デジタル 教科書体 NK-B" panose="02020700000000000000" pitchFamily="18" charset="-128"/>
                <a:ea typeface="UD デジタル 教科書体 NK-B" panose="02020700000000000000" pitchFamily="18" charset="-128"/>
                <a:cs typeface="Dubai Light" panose="020B0303030403030204" pitchFamily="34" charset="-78"/>
              </a:rPr>
              <a:t>を検討</a:t>
            </a:r>
            <a:endParaRPr lang="en-US" altLang="ja-JP" sz="1200" dirty="0">
              <a:latin typeface="UD デジタル 教科書体 NK-B" panose="02020700000000000000" pitchFamily="18" charset="-128"/>
              <a:ea typeface="UD デジタル 教科書体 NK-B" panose="02020700000000000000" pitchFamily="18" charset="-128"/>
              <a:cs typeface="Dubai Light" panose="020B0303030403030204" pitchFamily="34" charset="-78"/>
            </a:endParaRPr>
          </a:p>
          <a:p>
            <a:r>
              <a:rPr lang="ja-JP" altLang="en-US" sz="1200" dirty="0">
                <a:latin typeface="UD デジタル 教科書体 NK-B" panose="02020700000000000000" pitchFamily="18" charset="-128"/>
                <a:ea typeface="UD デジタル 教科書体 NK-B" panose="02020700000000000000" pitchFamily="18" charset="-128"/>
                <a:cs typeface="Dubai Light" panose="020B0303030403030204" pitchFamily="34" charset="-78"/>
              </a:rPr>
              <a:t>：医療・介護サービス利用者の情報共有　⇒　</a:t>
            </a:r>
            <a:r>
              <a:rPr lang="ja-JP" altLang="en-US" sz="1200" dirty="0">
                <a:solidFill>
                  <a:srgbClr val="0432FF"/>
                </a:solidFill>
                <a:latin typeface="UD デジタル 教科書体 NK-B" panose="02020700000000000000" pitchFamily="18" charset="-128"/>
                <a:ea typeface="UD デジタル 教科書体 NK-B" panose="02020700000000000000" pitchFamily="18" charset="-128"/>
                <a:cs typeface="Dubai Light" panose="020B0303030403030204" pitchFamily="34" charset="-78"/>
              </a:rPr>
              <a:t>医療・介護情報共有アプリ</a:t>
            </a:r>
            <a:r>
              <a:rPr lang="ja-JP" altLang="en-US" sz="1200" dirty="0">
                <a:latin typeface="UD デジタル 教科書体 NK-B" panose="02020700000000000000" pitchFamily="18" charset="-128"/>
                <a:ea typeface="UD デジタル 教科書体 NK-B" panose="02020700000000000000" pitchFamily="18" charset="-128"/>
                <a:cs typeface="Dubai Light" panose="020B0303030403030204" pitchFamily="34" charset="-78"/>
              </a:rPr>
              <a:t>の導入</a:t>
            </a:r>
            <a:endParaRPr kumimoji="1" lang="ja-JP" altLang="en-US" sz="1200" dirty="0">
              <a:latin typeface="UD デジタル 教科書体 NK-B" panose="02020700000000000000" pitchFamily="18" charset="-128"/>
              <a:ea typeface="UD デジタル 教科書体 NK-B" panose="02020700000000000000" pitchFamily="18" charset="-128"/>
            </a:endParaRPr>
          </a:p>
        </p:txBody>
      </p:sp>
      <p:sp>
        <p:nvSpPr>
          <p:cNvPr id="7" name="Rectangle 8">
            <a:extLst>
              <a:ext uri="{FF2B5EF4-FFF2-40B4-BE49-F238E27FC236}">
                <a16:creationId xmlns:a16="http://schemas.microsoft.com/office/drawing/2014/main" id="{ACA3D1DB-665C-60D7-FBBB-54E3D8333660}"/>
              </a:ext>
            </a:extLst>
          </p:cNvPr>
          <p:cNvSpPr>
            <a:spLocks noChangeArrowheads="1"/>
          </p:cNvSpPr>
          <p:nvPr/>
        </p:nvSpPr>
        <p:spPr bwMode="auto">
          <a:xfrm>
            <a:off x="1143001"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ja-JP" altLang="en-US" sz="1350">
              <a:latin typeface="UD デジタル 教科書体 NK-R" panose="02020400000000000000" pitchFamily="18" charset="-128"/>
              <a:ea typeface="UD デジタル 教科書体 NK-R" panose="02020400000000000000" pitchFamily="18" charset="-128"/>
            </a:endParaRPr>
          </a:p>
        </p:txBody>
      </p:sp>
      <p:sp>
        <p:nvSpPr>
          <p:cNvPr id="10" name="正方形/長方形 9">
            <a:extLst>
              <a:ext uri="{FF2B5EF4-FFF2-40B4-BE49-F238E27FC236}">
                <a16:creationId xmlns:a16="http://schemas.microsoft.com/office/drawing/2014/main" id="{34CDAA96-89CD-4B7E-A6A2-D3BBF5272B29}"/>
              </a:ext>
            </a:extLst>
          </p:cNvPr>
          <p:cNvSpPr/>
          <p:nvPr/>
        </p:nvSpPr>
        <p:spPr>
          <a:xfrm>
            <a:off x="-10356" y="884664"/>
            <a:ext cx="9180000" cy="85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K-R" panose="02020400000000000000" pitchFamily="18" charset="-128"/>
              <a:ea typeface="UD デジタル 教科書体 NK-R" panose="02020400000000000000" pitchFamily="18" charset="-128"/>
            </a:endParaRPr>
          </a:p>
        </p:txBody>
      </p:sp>
      <p:cxnSp>
        <p:nvCxnSpPr>
          <p:cNvPr id="11" name="直線コネクタ 10">
            <a:extLst>
              <a:ext uri="{FF2B5EF4-FFF2-40B4-BE49-F238E27FC236}">
                <a16:creationId xmlns:a16="http://schemas.microsoft.com/office/drawing/2014/main" id="{CD5A39E6-2946-4422-BF92-30B103AB22FD}"/>
              </a:ext>
            </a:extLst>
          </p:cNvPr>
          <p:cNvCxnSpPr/>
          <p:nvPr/>
        </p:nvCxnSpPr>
        <p:spPr>
          <a:xfrm>
            <a:off x="-14176" y="840880"/>
            <a:ext cx="918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 name="正方形/長方形 11">
            <a:extLst>
              <a:ext uri="{FF2B5EF4-FFF2-40B4-BE49-F238E27FC236}">
                <a16:creationId xmlns:a16="http://schemas.microsoft.com/office/drawing/2014/main" id="{A836D294-EB31-D2B1-53A8-241328013ADC}"/>
              </a:ext>
            </a:extLst>
          </p:cNvPr>
          <p:cNvSpPr/>
          <p:nvPr/>
        </p:nvSpPr>
        <p:spPr>
          <a:xfrm>
            <a:off x="801756" y="149290"/>
            <a:ext cx="7705551" cy="609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3200" dirty="0">
                <a:solidFill>
                  <a:schemeClr val="tx1"/>
                </a:solidFill>
                <a:latin typeface="UD デジタル 教科書体 NK-B" panose="02020700000000000000" pitchFamily="18" charset="-128"/>
                <a:ea typeface="UD デジタル 教科書体 NK-B" panose="02020700000000000000" pitchFamily="18" charset="-128"/>
              </a:rPr>
              <a:t>酒田市の </a:t>
            </a:r>
            <a:r>
              <a:rPr kumimoji="1" lang="en-US" altLang="ja-JP" sz="3200" dirty="0">
                <a:solidFill>
                  <a:schemeClr val="tx1"/>
                </a:solidFill>
                <a:latin typeface="UD デジタル 教科書体 NK-B" panose="02020700000000000000" pitchFamily="18" charset="-128"/>
                <a:ea typeface="UD デジタル 教科書体 NK-B" panose="02020700000000000000" pitchFamily="18" charset="-128"/>
              </a:rPr>
              <a:t>ICT </a:t>
            </a:r>
            <a:r>
              <a:rPr kumimoji="1" lang="ja-JP" altLang="en-US" sz="3200" dirty="0">
                <a:solidFill>
                  <a:schemeClr val="tx1"/>
                </a:solidFill>
                <a:latin typeface="UD デジタル 教科書体 NK-B" panose="02020700000000000000" pitchFamily="18" charset="-128"/>
                <a:ea typeface="UD デジタル 教科書体 NK-B" panose="02020700000000000000" pitchFamily="18" charset="-128"/>
              </a:rPr>
              <a:t>を活用した医療・介護連携</a:t>
            </a:r>
          </a:p>
        </p:txBody>
      </p:sp>
      <p:pic>
        <p:nvPicPr>
          <p:cNvPr id="14" name="図 13">
            <a:extLst>
              <a:ext uri="{FF2B5EF4-FFF2-40B4-BE49-F238E27FC236}">
                <a16:creationId xmlns:a16="http://schemas.microsoft.com/office/drawing/2014/main" id="{6B06F1BF-2DC0-8EA6-A6BA-54A244346E1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419" y="57546"/>
            <a:ext cx="649087" cy="700171"/>
          </a:xfrm>
          <a:prstGeom prst="rect">
            <a:avLst/>
          </a:prstGeom>
        </p:spPr>
      </p:pic>
    </p:spTree>
    <p:extLst>
      <p:ext uri="{BB962C8B-B14F-4D97-AF65-F5344CB8AC3E}">
        <p14:creationId xmlns:p14="http://schemas.microsoft.com/office/powerpoint/2010/main" val="2729446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45815-E52D-F55D-D759-C0BF6373991A}"/>
            </a:ext>
          </a:extLst>
        </p:cNvPr>
        <p:cNvGrpSpPr/>
        <p:nvPr/>
      </p:nvGrpSpPr>
      <p:grpSpPr>
        <a:xfrm>
          <a:off x="0" y="0"/>
          <a:ext cx="0" cy="0"/>
          <a:chOff x="0" y="0"/>
          <a:chExt cx="0" cy="0"/>
        </a:xfrm>
      </p:grpSpPr>
      <p:pic>
        <p:nvPicPr>
          <p:cNvPr id="6" name="図 5" descr="会議室に集まる人々&#10;&#10;自動的に生成された説明">
            <a:extLst>
              <a:ext uri="{FF2B5EF4-FFF2-40B4-BE49-F238E27FC236}">
                <a16:creationId xmlns:a16="http://schemas.microsoft.com/office/drawing/2014/main" id="{E9403A26-6D5A-7E27-7739-75D6C367FD12}"/>
              </a:ext>
            </a:extLst>
          </p:cNvPr>
          <p:cNvPicPr>
            <a:picLocks noChangeAspect="1"/>
          </p:cNvPicPr>
          <p:nvPr/>
        </p:nvPicPr>
        <p:blipFill rotWithShape="1">
          <a:blip r:embed="rId2">
            <a:extLst>
              <a:ext uri="{28A0092B-C50C-407E-A947-70E740481C1C}">
                <a14:useLocalDpi xmlns:a14="http://schemas.microsoft.com/office/drawing/2010/main" val="0"/>
              </a:ext>
            </a:extLst>
          </a:blip>
          <a:srcRect t="16110" b="24675"/>
          <a:stretch/>
        </p:blipFill>
        <p:spPr>
          <a:xfrm>
            <a:off x="126517" y="1077641"/>
            <a:ext cx="6580524" cy="2922433"/>
          </a:xfrm>
          <a:prstGeom prst="rect">
            <a:avLst/>
          </a:prstGeom>
        </p:spPr>
      </p:pic>
      <p:sp>
        <p:nvSpPr>
          <p:cNvPr id="7" name="Rectangle 8">
            <a:extLst>
              <a:ext uri="{FF2B5EF4-FFF2-40B4-BE49-F238E27FC236}">
                <a16:creationId xmlns:a16="http://schemas.microsoft.com/office/drawing/2014/main" id="{03BDB134-5377-A8CE-9AE3-0A71219AA015}"/>
              </a:ext>
            </a:extLst>
          </p:cNvPr>
          <p:cNvSpPr>
            <a:spLocks noChangeArrowheads="1"/>
          </p:cNvSpPr>
          <p:nvPr/>
        </p:nvSpPr>
        <p:spPr bwMode="auto">
          <a:xfrm>
            <a:off x="1143001"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ja-JP" altLang="en-US" sz="1350">
              <a:latin typeface="UD デジタル 教科書体 NK-R" panose="02020400000000000000" pitchFamily="18" charset="-128"/>
              <a:ea typeface="UD デジタル 教科書体 NK-R" panose="02020400000000000000" pitchFamily="18" charset="-128"/>
            </a:endParaRPr>
          </a:p>
        </p:txBody>
      </p:sp>
      <p:sp>
        <p:nvSpPr>
          <p:cNvPr id="10" name="正方形/長方形 9">
            <a:extLst>
              <a:ext uri="{FF2B5EF4-FFF2-40B4-BE49-F238E27FC236}">
                <a16:creationId xmlns:a16="http://schemas.microsoft.com/office/drawing/2014/main" id="{E1E0C4E8-7ADE-F95A-E3D9-79ECFB7F9EED}"/>
              </a:ext>
            </a:extLst>
          </p:cNvPr>
          <p:cNvSpPr/>
          <p:nvPr/>
        </p:nvSpPr>
        <p:spPr>
          <a:xfrm>
            <a:off x="-10356" y="884664"/>
            <a:ext cx="9180000" cy="85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K-R" panose="02020400000000000000" pitchFamily="18" charset="-128"/>
              <a:ea typeface="UD デジタル 教科書体 NK-R" panose="02020400000000000000" pitchFamily="18" charset="-128"/>
            </a:endParaRPr>
          </a:p>
        </p:txBody>
      </p:sp>
      <p:cxnSp>
        <p:nvCxnSpPr>
          <p:cNvPr id="11" name="直線コネクタ 10">
            <a:extLst>
              <a:ext uri="{FF2B5EF4-FFF2-40B4-BE49-F238E27FC236}">
                <a16:creationId xmlns:a16="http://schemas.microsoft.com/office/drawing/2014/main" id="{FDAD2616-8BE4-E9BA-0CE9-007F834406CC}"/>
              </a:ext>
            </a:extLst>
          </p:cNvPr>
          <p:cNvCxnSpPr/>
          <p:nvPr/>
        </p:nvCxnSpPr>
        <p:spPr>
          <a:xfrm>
            <a:off x="-14176" y="840880"/>
            <a:ext cx="918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 name="正方形/長方形 11">
            <a:extLst>
              <a:ext uri="{FF2B5EF4-FFF2-40B4-BE49-F238E27FC236}">
                <a16:creationId xmlns:a16="http://schemas.microsoft.com/office/drawing/2014/main" id="{24886B9B-570C-1843-4EDD-E5A01F3C00E3}"/>
              </a:ext>
            </a:extLst>
          </p:cNvPr>
          <p:cNvSpPr/>
          <p:nvPr/>
        </p:nvSpPr>
        <p:spPr>
          <a:xfrm>
            <a:off x="801756" y="149290"/>
            <a:ext cx="7705551" cy="609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3200" dirty="0">
                <a:solidFill>
                  <a:schemeClr val="tx1"/>
                </a:solidFill>
                <a:latin typeface="UD デジタル 教科書体 NK-B" panose="02020700000000000000" pitchFamily="18" charset="-128"/>
                <a:ea typeface="UD デジタル 教科書体 NK-B" panose="02020700000000000000" pitchFamily="18" charset="-128"/>
              </a:rPr>
              <a:t>酒田市の </a:t>
            </a:r>
            <a:r>
              <a:rPr kumimoji="1" lang="en-US" altLang="ja-JP" sz="3200" dirty="0">
                <a:solidFill>
                  <a:schemeClr val="tx1"/>
                </a:solidFill>
                <a:latin typeface="UD デジタル 教科書体 NK-B" panose="02020700000000000000" pitchFamily="18" charset="-128"/>
                <a:ea typeface="UD デジタル 教科書体 NK-B" panose="02020700000000000000" pitchFamily="18" charset="-128"/>
              </a:rPr>
              <a:t>ICT </a:t>
            </a:r>
            <a:r>
              <a:rPr kumimoji="1" lang="ja-JP" altLang="en-US" sz="3200" dirty="0">
                <a:solidFill>
                  <a:schemeClr val="tx1"/>
                </a:solidFill>
                <a:latin typeface="UD デジタル 教科書体 NK-B" panose="02020700000000000000" pitchFamily="18" charset="-128"/>
                <a:ea typeface="UD デジタル 教科書体 NK-B" panose="02020700000000000000" pitchFamily="18" charset="-128"/>
              </a:rPr>
              <a:t>を活用した医療・介護連携</a:t>
            </a:r>
          </a:p>
        </p:txBody>
      </p:sp>
      <p:pic>
        <p:nvPicPr>
          <p:cNvPr id="14" name="図 13">
            <a:extLst>
              <a:ext uri="{FF2B5EF4-FFF2-40B4-BE49-F238E27FC236}">
                <a16:creationId xmlns:a16="http://schemas.microsoft.com/office/drawing/2014/main" id="{3EBE6C3F-FC01-7053-0C10-4521BF33D0A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419" y="57546"/>
            <a:ext cx="649087" cy="700171"/>
          </a:xfrm>
          <a:prstGeom prst="rect">
            <a:avLst/>
          </a:prstGeom>
        </p:spPr>
      </p:pic>
      <p:pic>
        <p:nvPicPr>
          <p:cNvPr id="17" name="図 16" descr="屋内, 床, テーブル, 部屋 が含まれている画像&#10;&#10;自動的に生成された説明">
            <a:extLst>
              <a:ext uri="{FF2B5EF4-FFF2-40B4-BE49-F238E27FC236}">
                <a16:creationId xmlns:a16="http://schemas.microsoft.com/office/drawing/2014/main" id="{8DE829DD-7434-B112-776B-FA092AA3A9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9221" y="4081966"/>
            <a:ext cx="1903031" cy="2537374"/>
          </a:xfrm>
          <a:prstGeom prst="rect">
            <a:avLst/>
          </a:prstGeom>
        </p:spPr>
      </p:pic>
      <p:pic>
        <p:nvPicPr>
          <p:cNvPr id="25" name="図 24" descr="会議室に集まる人々&#10;&#10;自動的に生成された説明">
            <a:extLst>
              <a:ext uri="{FF2B5EF4-FFF2-40B4-BE49-F238E27FC236}">
                <a16:creationId xmlns:a16="http://schemas.microsoft.com/office/drawing/2014/main" id="{77CF089A-EAA8-894F-F24E-D187292D4C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3997" y="4081965"/>
            <a:ext cx="3383165" cy="2537374"/>
          </a:xfrm>
          <a:prstGeom prst="rect">
            <a:avLst/>
          </a:prstGeom>
        </p:spPr>
      </p:pic>
      <p:pic>
        <p:nvPicPr>
          <p:cNvPr id="61" name="図 60" descr="空港のターンテーブルの周りに集まっている人々&#10;&#10;低い精度で自動的に生成された説明">
            <a:extLst>
              <a:ext uri="{FF2B5EF4-FFF2-40B4-BE49-F238E27FC236}">
                <a16:creationId xmlns:a16="http://schemas.microsoft.com/office/drawing/2014/main" id="{91E6430C-E8FF-3E51-5E6A-FC2B551EAC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516" y="4081965"/>
            <a:ext cx="3383165" cy="2537374"/>
          </a:xfrm>
          <a:prstGeom prst="rect">
            <a:avLst/>
          </a:prstGeom>
        </p:spPr>
      </p:pic>
      <p:sp>
        <p:nvSpPr>
          <p:cNvPr id="62" name="正方形/長方形 61">
            <a:extLst>
              <a:ext uri="{FF2B5EF4-FFF2-40B4-BE49-F238E27FC236}">
                <a16:creationId xmlns:a16="http://schemas.microsoft.com/office/drawing/2014/main" id="{0F02ECA2-50C3-B968-172E-FD801B1B125A}"/>
              </a:ext>
            </a:extLst>
          </p:cNvPr>
          <p:cNvSpPr/>
          <p:nvPr/>
        </p:nvSpPr>
        <p:spPr>
          <a:xfrm>
            <a:off x="-4227" y="6681621"/>
            <a:ext cx="9148228" cy="1763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63" name="正方形/長方形 62">
            <a:extLst>
              <a:ext uri="{FF2B5EF4-FFF2-40B4-BE49-F238E27FC236}">
                <a16:creationId xmlns:a16="http://schemas.microsoft.com/office/drawing/2014/main" id="{2F9DFEA1-7EDF-8A4F-9006-5B9C9FA1BE6C}"/>
              </a:ext>
            </a:extLst>
          </p:cNvPr>
          <p:cNvSpPr/>
          <p:nvPr/>
        </p:nvSpPr>
        <p:spPr>
          <a:xfrm>
            <a:off x="282769" y="1062345"/>
            <a:ext cx="4296875" cy="461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600" dirty="0">
                <a:solidFill>
                  <a:schemeClr val="tx1"/>
                </a:solidFill>
                <a:effectLst>
                  <a:glow rad="127000">
                    <a:schemeClr val="bg1"/>
                  </a:glow>
                </a:effectLst>
                <a:latin typeface="UD デジタル 教科書体 NK-B" panose="02020700000000000000" pitchFamily="18" charset="-128"/>
                <a:ea typeface="UD デジタル 教科書体 NK-B" panose="02020700000000000000" pitchFamily="18" charset="-128"/>
              </a:rPr>
              <a:t>医療・介護の連携強化（話し合いの場の構築）</a:t>
            </a:r>
            <a:endParaRPr kumimoji="1" lang="en-US" altLang="ja-JP" sz="1600" dirty="0">
              <a:solidFill>
                <a:schemeClr val="tx1"/>
              </a:solidFill>
              <a:effectLst>
                <a:glow rad="127000">
                  <a:schemeClr val="bg1"/>
                </a:glow>
              </a:effectLst>
              <a:latin typeface="UD デジタル 教科書体 NK-B" panose="02020700000000000000" pitchFamily="18" charset="-128"/>
              <a:ea typeface="UD デジタル 教科書体 NK-B" panose="02020700000000000000" pitchFamily="18" charset="-128"/>
            </a:endParaRPr>
          </a:p>
        </p:txBody>
      </p:sp>
      <p:sp>
        <p:nvSpPr>
          <p:cNvPr id="67" name="正方形/長方形 66">
            <a:extLst>
              <a:ext uri="{FF2B5EF4-FFF2-40B4-BE49-F238E27FC236}">
                <a16:creationId xmlns:a16="http://schemas.microsoft.com/office/drawing/2014/main" id="{D830BAE5-9AEF-A81B-2527-DFA81610DD63}"/>
              </a:ext>
            </a:extLst>
          </p:cNvPr>
          <p:cNvSpPr/>
          <p:nvPr/>
        </p:nvSpPr>
        <p:spPr>
          <a:xfrm>
            <a:off x="2555323" y="3515145"/>
            <a:ext cx="3905990" cy="461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kumimoji="1" lang="ja-JP" altLang="en-US" sz="1600" dirty="0">
                <a:solidFill>
                  <a:schemeClr val="tx1"/>
                </a:solidFill>
                <a:effectLst>
                  <a:glow rad="127000">
                    <a:schemeClr val="bg1"/>
                  </a:glow>
                </a:effectLst>
                <a:latin typeface="UD デジタル 教科書体 NK-B" panose="02020700000000000000" pitchFamily="18" charset="-128"/>
                <a:ea typeface="UD デジタル 教科書体 NK-B" panose="02020700000000000000" pitchFamily="18" charset="-128"/>
              </a:rPr>
              <a:t>全体会議 ➤ 分科会に分かれて協議</a:t>
            </a:r>
            <a:endParaRPr kumimoji="1" lang="en-US" altLang="ja-JP" sz="1600" dirty="0">
              <a:solidFill>
                <a:schemeClr val="tx1"/>
              </a:solidFill>
              <a:effectLst>
                <a:glow rad="127000">
                  <a:schemeClr val="bg1"/>
                </a:glow>
              </a:effectLst>
              <a:latin typeface="UD デジタル 教科書体 NK-B" panose="02020700000000000000" pitchFamily="18" charset="-128"/>
              <a:ea typeface="UD デジタル 教科書体 NK-B" panose="02020700000000000000" pitchFamily="18" charset="-128"/>
            </a:endParaRPr>
          </a:p>
        </p:txBody>
      </p:sp>
      <p:sp>
        <p:nvSpPr>
          <p:cNvPr id="68" name="正方形/長方形 67">
            <a:extLst>
              <a:ext uri="{FF2B5EF4-FFF2-40B4-BE49-F238E27FC236}">
                <a16:creationId xmlns:a16="http://schemas.microsoft.com/office/drawing/2014/main" id="{5E5ECA46-3FD1-8305-7899-3061B0F3E746}"/>
              </a:ext>
            </a:extLst>
          </p:cNvPr>
          <p:cNvSpPr/>
          <p:nvPr/>
        </p:nvSpPr>
        <p:spPr>
          <a:xfrm>
            <a:off x="282769" y="4342729"/>
            <a:ext cx="8523632" cy="461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600" dirty="0">
                <a:solidFill>
                  <a:schemeClr val="tx1"/>
                </a:solidFill>
                <a:effectLst>
                  <a:glow rad="127000">
                    <a:schemeClr val="bg1"/>
                  </a:glow>
                </a:effectLst>
                <a:latin typeface="UD デジタル 教科書体 NK-B" panose="02020700000000000000" pitchFamily="18" charset="-128"/>
                <a:ea typeface="UD デジタル 教科書体 NK-B" panose="02020700000000000000" pitchFamily="18" charset="-128"/>
              </a:rPr>
              <a:t>①酒田市</a:t>
            </a:r>
            <a:endParaRPr kumimoji="1" lang="en-US" altLang="ja-JP" sz="1600" dirty="0">
              <a:solidFill>
                <a:schemeClr val="tx1"/>
              </a:solidFill>
              <a:effectLst>
                <a:glow rad="127000">
                  <a:schemeClr val="bg1"/>
                </a:glow>
              </a:effectLst>
              <a:latin typeface="UD デジタル 教科書体 NK-B" panose="02020700000000000000" pitchFamily="18" charset="-128"/>
              <a:ea typeface="UD デジタル 教科書体 NK-B" panose="02020700000000000000" pitchFamily="18" charset="-128"/>
            </a:endParaRPr>
          </a:p>
          <a:p>
            <a:r>
              <a:rPr kumimoji="1" lang="ja-JP" altLang="en-US" sz="1600" dirty="0">
                <a:solidFill>
                  <a:schemeClr val="tx1"/>
                </a:solidFill>
                <a:effectLst>
                  <a:glow rad="127000">
                    <a:schemeClr val="bg1"/>
                  </a:glow>
                </a:effectLst>
                <a:latin typeface="UD デジタル 教科書体 NK-B" panose="02020700000000000000" pitchFamily="18" charset="-128"/>
                <a:ea typeface="UD デジタル 教科書体 NK-B" panose="02020700000000000000" pitchFamily="18" charset="-128"/>
              </a:rPr>
              <a:t>②在宅医療・介護連携支援室 ポンテ</a:t>
            </a:r>
            <a:endParaRPr kumimoji="1" lang="en-US" altLang="ja-JP" sz="1600" dirty="0">
              <a:solidFill>
                <a:schemeClr val="tx1"/>
              </a:solidFill>
              <a:effectLst>
                <a:glow rad="127000">
                  <a:schemeClr val="bg1"/>
                </a:glow>
              </a:effectLst>
              <a:latin typeface="UD デジタル 教科書体 NK-B" panose="02020700000000000000" pitchFamily="18" charset="-128"/>
              <a:ea typeface="UD デジタル 教科書体 NK-B" panose="02020700000000000000" pitchFamily="18" charset="-128"/>
            </a:endParaRPr>
          </a:p>
          <a:p>
            <a:r>
              <a:rPr kumimoji="1" lang="ja-JP" altLang="en-US" sz="1600" dirty="0">
                <a:solidFill>
                  <a:schemeClr val="tx1"/>
                </a:solidFill>
                <a:effectLst>
                  <a:glow rad="127000">
                    <a:schemeClr val="bg1"/>
                  </a:glow>
                </a:effectLst>
                <a:latin typeface="UD デジタル 教科書体 NK-B" panose="02020700000000000000" pitchFamily="18" charset="-128"/>
                <a:ea typeface="UD デジタル 教科書体 NK-B" panose="02020700000000000000" pitchFamily="18" charset="-128"/>
              </a:rPr>
              <a:t>③庄内ネットワーク協議会　等でそれぞれ研修会を開催</a:t>
            </a:r>
            <a:endParaRPr kumimoji="1" lang="en-US" altLang="ja-JP" sz="1600" dirty="0">
              <a:solidFill>
                <a:schemeClr val="tx1"/>
              </a:solidFill>
              <a:effectLst>
                <a:glow rad="127000">
                  <a:schemeClr val="bg1"/>
                </a:glow>
              </a:effectLst>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19730786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8D0E2A1-8FD4-1C8A-1A3E-447F117729FB}"/>
              </a:ext>
            </a:extLst>
          </p:cNvPr>
          <p:cNvSpPr txBox="1"/>
          <p:nvPr/>
        </p:nvSpPr>
        <p:spPr>
          <a:xfrm>
            <a:off x="143930" y="1092959"/>
            <a:ext cx="8871428" cy="5665590"/>
          </a:xfrm>
          <a:prstGeom prst="rect">
            <a:avLst/>
          </a:prstGeom>
          <a:noFill/>
          <a:ln>
            <a:noFill/>
          </a:ln>
        </p:spPr>
        <p:txBody>
          <a:bodyPr wrap="square" rtlCol="0">
            <a:spAutoFit/>
          </a:bodyPr>
          <a:lstStyle/>
          <a:p>
            <a:pPr>
              <a:lnSpc>
                <a:spcPts val="2000"/>
              </a:lnSpc>
            </a:pPr>
            <a:r>
              <a:rPr lang="ja-JP" altLang="en-US" sz="1600" dirty="0">
                <a:latin typeface="UD デジタル 教科書体 NK-B" panose="02020700000000000000" pitchFamily="18" charset="-128"/>
                <a:ea typeface="UD デジタル 教科書体 NK-B" panose="02020700000000000000" pitchFamily="18" charset="-128"/>
              </a:rPr>
              <a:t>１）地域の</a:t>
            </a:r>
            <a:r>
              <a:rPr lang="ja-JP" altLang="en-US" sz="1600" dirty="0">
                <a:solidFill>
                  <a:srgbClr val="0432FF"/>
                </a:solidFill>
                <a:latin typeface="UD デジタル 教科書体 NK-B" panose="02020700000000000000" pitchFamily="18" charset="-128"/>
                <a:ea typeface="UD デジタル 教科書体 NK-B" panose="02020700000000000000" pitchFamily="18" charset="-128"/>
              </a:rPr>
              <a:t>連携効率化</a:t>
            </a:r>
            <a:r>
              <a:rPr lang="ja-JP" altLang="en-US" sz="1600" dirty="0">
                <a:latin typeface="UD デジタル 教科書体 NK-B" panose="02020700000000000000" pitchFamily="18" charset="-128"/>
                <a:ea typeface="UD デジタル 教科書体 NK-B" panose="02020700000000000000" pitchFamily="18" charset="-128"/>
              </a:rPr>
              <a:t>が迫られている</a:t>
            </a:r>
            <a:endParaRPr lang="en-US" altLang="ja-JP" sz="1600" dirty="0">
              <a:latin typeface="UD デジタル 教科書体 NK-B" panose="02020700000000000000" pitchFamily="18" charset="-128"/>
              <a:ea typeface="UD デジタル 教科書体 NK-B" panose="02020700000000000000" pitchFamily="18" charset="-128"/>
            </a:endParaRPr>
          </a:p>
          <a:p>
            <a:pPr>
              <a:lnSpc>
                <a:spcPts val="2000"/>
              </a:lnSpc>
            </a:pPr>
            <a:r>
              <a:rPr lang="ja-JP" altLang="en-US" sz="1600" dirty="0">
                <a:latin typeface="UD デジタル 教科書体 NK-B" panose="02020700000000000000" pitchFamily="18" charset="-128"/>
                <a:ea typeface="UD デジタル 教科書体 NK-B" panose="02020700000000000000" pitchFamily="18" charset="-128"/>
              </a:rPr>
              <a:t>　　　　◩</a:t>
            </a:r>
            <a:r>
              <a:rPr lang="en-US" altLang="ja-JP" sz="1600" dirty="0">
                <a:latin typeface="UD デジタル 教科書体 NK-B" panose="02020700000000000000" pitchFamily="18" charset="-128"/>
                <a:ea typeface="UD デジタル 教科書体 NK-B" panose="02020700000000000000" pitchFamily="18" charset="-128"/>
              </a:rPr>
              <a:t> </a:t>
            </a:r>
            <a:r>
              <a:rPr lang="ja-JP" altLang="en-US" sz="1600" dirty="0">
                <a:latin typeface="UD デジタル 教科書体 NK-B" panose="02020700000000000000" pitchFamily="18" charset="-128"/>
                <a:ea typeface="UD デジタル 教科書体 NK-B" panose="02020700000000000000" pitchFamily="18" charset="-128"/>
              </a:rPr>
              <a:t>開業医の高齢化と減少が見込まれ、かかりつけ医や在宅医療など診療所のリソ</a:t>
            </a:r>
            <a:r>
              <a:rPr lang="en-US" altLang="ja-JP" sz="1600" dirty="0">
                <a:latin typeface="UD デジタル 教科書体 NK-B" panose="02020700000000000000" pitchFamily="18" charset="-128"/>
                <a:ea typeface="UD デジタル 教科書体 NK-B" panose="02020700000000000000" pitchFamily="18" charset="-128"/>
              </a:rPr>
              <a:t>—</a:t>
            </a:r>
            <a:r>
              <a:rPr lang="ja-JP" altLang="en-US" sz="1600" dirty="0">
                <a:latin typeface="UD デジタル 教科書体 NK-B" panose="02020700000000000000" pitchFamily="18" charset="-128"/>
                <a:ea typeface="UD デジタル 教科書体 NK-B" panose="02020700000000000000" pitchFamily="18" charset="-128"/>
              </a:rPr>
              <a:t>スが不足　　　　　</a:t>
            </a:r>
            <a:endParaRPr lang="en-US" altLang="ja-JP" sz="1600" dirty="0">
              <a:latin typeface="UD デジタル 教科書体 NK-B" panose="02020700000000000000" pitchFamily="18" charset="-128"/>
              <a:ea typeface="UD デジタル 教科書体 NK-B" panose="02020700000000000000" pitchFamily="18" charset="-128"/>
            </a:endParaRPr>
          </a:p>
          <a:p>
            <a:pPr>
              <a:lnSpc>
                <a:spcPts val="2000"/>
              </a:lnSpc>
            </a:pPr>
            <a:r>
              <a:rPr lang="ja-JP" altLang="en-US" sz="1600" dirty="0">
                <a:latin typeface="UD デジタル 教科書体 NK-B" panose="02020700000000000000" pitchFamily="18" charset="-128"/>
                <a:ea typeface="UD デジタル 教科書体 NK-B" panose="02020700000000000000" pitchFamily="18" charset="-128"/>
              </a:rPr>
              <a:t>　　　　◩</a:t>
            </a:r>
            <a:r>
              <a:rPr lang="en-US" altLang="ja-JP" sz="1600" dirty="0">
                <a:latin typeface="UD デジタル 教科書体 NK-B" panose="02020700000000000000" pitchFamily="18" charset="-128"/>
                <a:ea typeface="UD デジタル 教科書体 NK-B" panose="02020700000000000000" pitchFamily="18" charset="-128"/>
              </a:rPr>
              <a:t> </a:t>
            </a:r>
            <a:r>
              <a:rPr lang="ja-JP" altLang="en-US" sz="1600" dirty="0">
                <a:latin typeface="UD デジタル 教科書体 NK-B" panose="02020700000000000000" pitchFamily="18" charset="-128"/>
                <a:ea typeface="UD デジタル 教科書体 NK-B" panose="02020700000000000000" pitchFamily="18" charset="-128"/>
              </a:rPr>
              <a:t>今後</a:t>
            </a:r>
            <a:r>
              <a:rPr lang="en-US" altLang="ja-JP" sz="1600" dirty="0">
                <a:latin typeface="UD デジタル 教科書体 NK-B" panose="02020700000000000000" pitchFamily="18" charset="-128"/>
                <a:ea typeface="UD デジタル 教科書体 NK-B" panose="02020700000000000000" pitchFamily="18" charset="-128"/>
              </a:rPr>
              <a:t>10</a:t>
            </a:r>
            <a:r>
              <a:rPr lang="ja-JP" altLang="en-US" sz="1600" dirty="0">
                <a:latin typeface="UD デジタル 教科書体 NK-B" panose="02020700000000000000" pitchFamily="18" charset="-128"/>
                <a:ea typeface="UD デジタル 教科書体 NK-B" panose="02020700000000000000" pitchFamily="18" charset="-128"/>
              </a:rPr>
              <a:t>年先を見通した計画の立案</a:t>
            </a:r>
            <a:endParaRPr lang="en-US" altLang="ja-JP" sz="1600" dirty="0">
              <a:latin typeface="UD デジタル 教科書体 NK-B" panose="02020700000000000000" pitchFamily="18" charset="-128"/>
              <a:ea typeface="UD デジタル 教科書体 NK-B" panose="02020700000000000000" pitchFamily="18" charset="-128"/>
            </a:endParaRPr>
          </a:p>
          <a:p>
            <a:pPr>
              <a:lnSpc>
                <a:spcPts val="1000"/>
              </a:lnSpc>
            </a:pPr>
            <a:endParaRPr lang="en-US" altLang="ja-JP" sz="1600" dirty="0">
              <a:latin typeface="UD デジタル 教科書体 NK-B" panose="02020700000000000000" pitchFamily="18" charset="-128"/>
              <a:ea typeface="UD デジタル 教科書体 NK-B" panose="02020700000000000000" pitchFamily="18" charset="-128"/>
            </a:endParaRPr>
          </a:p>
          <a:p>
            <a:pPr>
              <a:lnSpc>
                <a:spcPts val="2000"/>
              </a:lnSpc>
              <a:spcBef>
                <a:spcPts val="450"/>
              </a:spcBef>
            </a:pPr>
            <a:r>
              <a:rPr lang="ja-JP" altLang="en-US" sz="1600" dirty="0">
                <a:latin typeface="UD デジタル 教科書体 NK-B" panose="02020700000000000000" pitchFamily="18" charset="-128"/>
                <a:ea typeface="UD デジタル 教科書体 NK-B" panose="02020700000000000000" pitchFamily="18" charset="-128"/>
              </a:rPr>
              <a:t>２）在宅医療・介護連携支援室</a:t>
            </a:r>
            <a:r>
              <a:rPr lang="en-US" altLang="ja-JP" sz="1600" dirty="0">
                <a:latin typeface="UD デジタル 教科書体 NK-B" panose="02020700000000000000" pitchFamily="18" charset="-128"/>
                <a:ea typeface="UD デジタル 教科書体 NK-B" panose="02020700000000000000" pitchFamily="18" charset="-128"/>
              </a:rPr>
              <a:t> </a:t>
            </a:r>
            <a:r>
              <a:rPr lang="ja-JP" altLang="en-US" sz="1600" dirty="0">
                <a:latin typeface="UD デジタル 教科書体 NK-B" panose="02020700000000000000" pitchFamily="18" charset="-128"/>
                <a:ea typeface="UD デジタル 教科書体 NK-B" panose="02020700000000000000" pitchFamily="18" charset="-128"/>
              </a:rPr>
              <a:t>「ポンテ」</a:t>
            </a:r>
            <a:r>
              <a:rPr lang="en-US" altLang="ja-JP" sz="1600" dirty="0">
                <a:latin typeface="UD デジタル 教科書体 NK-B" panose="02020700000000000000" pitchFamily="18" charset="-128"/>
                <a:ea typeface="UD デジタル 教科書体 NK-B" panose="02020700000000000000" pitchFamily="18" charset="-128"/>
              </a:rPr>
              <a:t> </a:t>
            </a:r>
            <a:r>
              <a:rPr lang="ja-JP" altLang="en-US" sz="1600" dirty="0">
                <a:latin typeface="UD デジタル 教科書体 NK-B" panose="02020700000000000000" pitchFamily="18" charset="-128"/>
                <a:ea typeface="UD デジタル 教科書体 NK-B" panose="02020700000000000000" pitchFamily="18" charset="-128"/>
              </a:rPr>
              <a:t>を日本海総合病院に移設（</a:t>
            </a:r>
            <a:r>
              <a:rPr lang="en-US" altLang="ja-JP" sz="1600" dirty="0">
                <a:latin typeface="UD デジタル 教科書体 NK-B" panose="02020700000000000000" pitchFamily="18" charset="-128"/>
                <a:ea typeface="UD デジタル 教科書体 NK-B" panose="02020700000000000000" pitchFamily="18" charset="-128"/>
              </a:rPr>
              <a:t>2023</a:t>
            </a:r>
            <a:r>
              <a:rPr lang="ja-JP" altLang="en-US" sz="1600" dirty="0">
                <a:latin typeface="UD デジタル 教科書体 NK-B" panose="02020700000000000000" pitchFamily="18" charset="-128"/>
                <a:ea typeface="UD デジタル 教科書体 NK-B" panose="02020700000000000000" pitchFamily="18" charset="-128"/>
              </a:rPr>
              <a:t>年</a:t>
            </a:r>
            <a:r>
              <a:rPr lang="en-US" altLang="ja-JP" sz="1600" dirty="0">
                <a:latin typeface="UD デジタル 教科書体 NK-B" panose="02020700000000000000" pitchFamily="18" charset="-128"/>
                <a:ea typeface="UD デジタル 教科書体 NK-B" panose="02020700000000000000" pitchFamily="18" charset="-128"/>
              </a:rPr>
              <a:t>4</a:t>
            </a:r>
            <a:r>
              <a:rPr lang="ja-JP" altLang="en-US" sz="1600" dirty="0">
                <a:latin typeface="UD デジタル 教科書体 NK-B" panose="02020700000000000000" pitchFamily="18" charset="-128"/>
                <a:ea typeface="UD デジタル 教科書体 NK-B" panose="02020700000000000000" pitchFamily="18" charset="-128"/>
              </a:rPr>
              <a:t>月）し、運営を受託</a:t>
            </a:r>
            <a:endParaRPr lang="en-US" altLang="ja-JP" sz="1600" dirty="0">
              <a:latin typeface="UD デジタル 教科書体 NK-B" panose="02020700000000000000" pitchFamily="18" charset="-128"/>
              <a:ea typeface="UD デジタル 教科書体 NK-B" panose="02020700000000000000" pitchFamily="18" charset="-128"/>
            </a:endParaRPr>
          </a:p>
          <a:p>
            <a:pPr>
              <a:lnSpc>
                <a:spcPts val="2000"/>
              </a:lnSpc>
            </a:pPr>
            <a:r>
              <a:rPr lang="ja-JP" altLang="en-US" sz="1600" dirty="0">
                <a:latin typeface="UD デジタル 教科書体 NK-B" panose="02020700000000000000" pitchFamily="18" charset="-128"/>
                <a:ea typeface="UD デジタル 教科書体 NK-B" panose="02020700000000000000" pitchFamily="18" charset="-128"/>
              </a:rPr>
              <a:t>　　　　◩</a:t>
            </a:r>
            <a:r>
              <a:rPr lang="en-US" altLang="ja-JP" sz="1600" dirty="0">
                <a:latin typeface="UD デジタル 教科書体 NK-B" panose="02020700000000000000" pitchFamily="18" charset="-128"/>
                <a:ea typeface="UD デジタル 教科書体 NK-B" panose="02020700000000000000" pitchFamily="18" charset="-128"/>
              </a:rPr>
              <a:t> </a:t>
            </a:r>
            <a:r>
              <a:rPr lang="ja-JP" altLang="en-US" sz="1600" dirty="0">
                <a:latin typeface="UD デジタル 教科書体 NK-B" panose="02020700000000000000" pitchFamily="18" charset="-128"/>
                <a:ea typeface="UD デジタル 教科書体 NK-B" panose="02020700000000000000" pitchFamily="18" charset="-128"/>
              </a:rPr>
              <a:t>地域包括支援センターを</a:t>
            </a:r>
            <a:r>
              <a:rPr lang="en-US" altLang="ja-JP" sz="1600" dirty="0">
                <a:latin typeface="UD デジタル 教科書体 NK-B" panose="02020700000000000000" pitchFamily="18" charset="-128"/>
                <a:ea typeface="UD デジタル 教科書体 NK-B" panose="02020700000000000000" pitchFamily="18" charset="-128"/>
              </a:rPr>
              <a:t>10</a:t>
            </a:r>
            <a:r>
              <a:rPr lang="ja-JP" altLang="en-US" sz="1600" dirty="0">
                <a:latin typeface="UD デジタル 教科書体 NK-B" panose="02020700000000000000" pitchFamily="18" charset="-128"/>
                <a:ea typeface="UD デジタル 教科書体 NK-B" panose="02020700000000000000" pitchFamily="18" charset="-128"/>
              </a:rPr>
              <a:t>ヶ所から</a:t>
            </a:r>
            <a:r>
              <a:rPr lang="en-US" altLang="ja-JP" sz="1600" dirty="0">
                <a:latin typeface="UD デジタル 教科書体 NK-B" panose="02020700000000000000" pitchFamily="18" charset="-128"/>
                <a:ea typeface="UD デジタル 教科書体 NK-B" panose="02020700000000000000" pitchFamily="18" charset="-128"/>
              </a:rPr>
              <a:t>6〜7</a:t>
            </a:r>
            <a:r>
              <a:rPr lang="ja-JP" altLang="en-US" sz="1600" dirty="0">
                <a:latin typeface="UD デジタル 教科書体 NK-B" panose="02020700000000000000" pitchFamily="18" charset="-128"/>
                <a:ea typeface="UD デジタル 教科書体 NK-B" panose="02020700000000000000" pitchFamily="18" charset="-128"/>
              </a:rPr>
              <a:t>ヶ所に集約</a:t>
            </a:r>
            <a:endParaRPr lang="en-US" altLang="ja-JP" sz="1600" dirty="0">
              <a:latin typeface="UD デジタル 教科書体 NK-B" panose="02020700000000000000" pitchFamily="18" charset="-128"/>
              <a:ea typeface="UD デジタル 教科書体 NK-B" panose="02020700000000000000" pitchFamily="18" charset="-128"/>
            </a:endParaRPr>
          </a:p>
          <a:p>
            <a:pPr>
              <a:lnSpc>
                <a:spcPts val="1000"/>
              </a:lnSpc>
              <a:spcBef>
                <a:spcPts val="450"/>
              </a:spcBef>
            </a:pPr>
            <a:endParaRPr lang="en-US" altLang="ja-JP" sz="1600" dirty="0">
              <a:latin typeface="UD デジタル 教科書体 NK-B" panose="02020700000000000000" pitchFamily="18" charset="-128"/>
              <a:ea typeface="UD デジタル 教科書体 NK-B" panose="02020700000000000000" pitchFamily="18" charset="-128"/>
            </a:endParaRPr>
          </a:p>
          <a:p>
            <a:pPr>
              <a:lnSpc>
                <a:spcPts val="2000"/>
              </a:lnSpc>
              <a:spcBef>
                <a:spcPts val="450"/>
              </a:spcBef>
            </a:pPr>
            <a:r>
              <a:rPr lang="ja-JP" altLang="en-US" sz="1600" dirty="0">
                <a:latin typeface="UD デジタル 教科書体 NK-B" panose="02020700000000000000" pitchFamily="18" charset="-128"/>
                <a:ea typeface="UD デジタル 教科書体 NK-B" panose="02020700000000000000" pitchFamily="18" charset="-128"/>
              </a:rPr>
              <a:t>３）</a:t>
            </a:r>
            <a:r>
              <a:rPr lang="en-US" altLang="ja-JP" sz="1600" dirty="0">
                <a:latin typeface="UD デジタル 教科書体 NK-B" panose="02020700000000000000" pitchFamily="18" charset="-128"/>
                <a:ea typeface="UD デジタル 教科書体 NK-B" panose="02020700000000000000" pitchFamily="18" charset="-128"/>
              </a:rPr>
              <a:t>Team</a:t>
            </a:r>
            <a:r>
              <a:rPr lang="ja-JP" altLang="en-US" sz="1600" dirty="0">
                <a:latin typeface="UD デジタル 教科書体 NK-B" panose="02020700000000000000" pitchFamily="18" charset="-128"/>
                <a:ea typeface="UD デジタル 教科書体 NK-B" panose="02020700000000000000" pitchFamily="18" charset="-128"/>
              </a:rPr>
              <a:t>を活用した</a:t>
            </a:r>
            <a:r>
              <a:rPr lang="ja-JP" altLang="en-US" sz="1600" dirty="0">
                <a:solidFill>
                  <a:srgbClr val="0432FF"/>
                </a:solidFill>
                <a:latin typeface="UD デジタル 教科書体 NK-B" panose="02020700000000000000" pitchFamily="18" charset="-128"/>
                <a:ea typeface="UD デジタル 教科書体 NK-B" panose="02020700000000000000" pitchFamily="18" charset="-128"/>
              </a:rPr>
              <a:t>ケアマネジャーとの連携強化、負荷軽減　　</a:t>
            </a:r>
            <a:endParaRPr lang="en-US" altLang="ja-JP" sz="1600" dirty="0">
              <a:solidFill>
                <a:srgbClr val="0432FF"/>
              </a:solidFill>
              <a:latin typeface="UD デジタル 教科書体 NK-B" panose="02020700000000000000" pitchFamily="18" charset="-128"/>
              <a:ea typeface="UD デジタル 教科書体 NK-B" panose="02020700000000000000" pitchFamily="18" charset="-128"/>
            </a:endParaRPr>
          </a:p>
          <a:p>
            <a:pPr>
              <a:lnSpc>
                <a:spcPts val="2000"/>
              </a:lnSpc>
            </a:pPr>
            <a:r>
              <a:rPr lang="ja-JP" altLang="en-US" sz="1600" dirty="0">
                <a:latin typeface="UD デジタル 教科書体 NK-B" panose="02020700000000000000" pitchFamily="18" charset="-128"/>
                <a:ea typeface="UD デジタル 教科書体 NK-B" panose="02020700000000000000" pitchFamily="18" charset="-128"/>
              </a:rPr>
              <a:t>　　　　◩</a:t>
            </a:r>
            <a:r>
              <a:rPr lang="en-US" altLang="ja-JP" sz="1600" dirty="0">
                <a:latin typeface="UD デジタル 教科書体 NK-B" panose="02020700000000000000" pitchFamily="18" charset="-128"/>
                <a:ea typeface="UD デジタル 教科書体 NK-B" panose="02020700000000000000" pitchFamily="18" charset="-128"/>
              </a:rPr>
              <a:t> </a:t>
            </a:r>
            <a:r>
              <a:rPr lang="ja-JP" altLang="en-US" sz="1600" dirty="0">
                <a:latin typeface="UD デジタル 教科書体 NK-B" panose="02020700000000000000" pitchFamily="18" charset="-128"/>
                <a:ea typeface="UD デジタル 教科書体 NK-B" panose="02020700000000000000" pitchFamily="18" charset="-128"/>
              </a:rPr>
              <a:t>ケアが必要な方を全てカバーする（したい）</a:t>
            </a:r>
            <a:endParaRPr lang="en-US" altLang="ja-JP" sz="1600" dirty="0">
              <a:latin typeface="UD デジタル 教科書体 NK-B" panose="02020700000000000000" pitchFamily="18" charset="-128"/>
              <a:ea typeface="UD デジタル 教科書体 NK-B" panose="02020700000000000000" pitchFamily="18" charset="-128"/>
            </a:endParaRPr>
          </a:p>
          <a:p>
            <a:pPr>
              <a:lnSpc>
                <a:spcPts val="2000"/>
              </a:lnSpc>
            </a:pPr>
            <a:r>
              <a:rPr lang="ja-JP" altLang="en-US" sz="1600" dirty="0">
                <a:latin typeface="UD デジタル 教科書体 NK-B" panose="02020700000000000000" pitchFamily="18" charset="-128"/>
                <a:ea typeface="UD デジタル 教科書体 NK-B" panose="02020700000000000000" pitchFamily="18" charset="-128"/>
              </a:rPr>
              <a:t>　　　　◩</a:t>
            </a:r>
            <a:r>
              <a:rPr lang="en-US" altLang="ja-JP" sz="1600" dirty="0">
                <a:latin typeface="UD デジタル 教科書体 NK-B" panose="02020700000000000000" pitchFamily="18" charset="-128"/>
                <a:ea typeface="UD デジタル 教科書体 NK-B" panose="02020700000000000000" pitchFamily="18" charset="-128"/>
              </a:rPr>
              <a:t> </a:t>
            </a:r>
            <a:r>
              <a:rPr lang="ja-JP" altLang="en-US" sz="1600" dirty="0">
                <a:latin typeface="UD デジタル 教科書体 NK-B" panose="02020700000000000000" pitchFamily="18" charset="-128"/>
                <a:ea typeface="UD デジタル 教科書体 NK-B" panose="02020700000000000000" pitchFamily="18" charset="-128"/>
              </a:rPr>
              <a:t>利用者の正確な医療情報把握</a:t>
            </a:r>
            <a:endParaRPr lang="en-US" altLang="ja-JP" sz="1600" dirty="0">
              <a:latin typeface="UD デジタル 教科書体 NK-B" panose="02020700000000000000" pitchFamily="18" charset="-128"/>
              <a:ea typeface="UD デジタル 教科書体 NK-B" panose="02020700000000000000" pitchFamily="18" charset="-128"/>
            </a:endParaRPr>
          </a:p>
          <a:p>
            <a:pPr>
              <a:lnSpc>
                <a:spcPts val="2000"/>
              </a:lnSpc>
            </a:pPr>
            <a:r>
              <a:rPr lang="ja-JP" altLang="en-US" sz="1600" dirty="0">
                <a:latin typeface="UD デジタル 教科書体 NK-B" panose="02020700000000000000" pitchFamily="18" charset="-128"/>
                <a:ea typeface="UD デジタル 教科書体 NK-B" panose="02020700000000000000" pitchFamily="18" charset="-128"/>
              </a:rPr>
              <a:t>　　　　◩</a:t>
            </a:r>
            <a:r>
              <a:rPr lang="en-US" altLang="ja-JP" sz="1600" dirty="0">
                <a:latin typeface="UD デジタル 教科書体 NK-B" panose="02020700000000000000" pitchFamily="18" charset="-128"/>
                <a:ea typeface="UD デジタル 教科書体 NK-B" panose="02020700000000000000" pitchFamily="18" charset="-128"/>
              </a:rPr>
              <a:t> </a:t>
            </a:r>
            <a:r>
              <a:rPr lang="ja-JP" altLang="en-US" sz="1600" dirty="0">
                <a:latin typeface="UD デジタル 教科書体 NK-B" panose="02020700000000000000" pitchFamily="18" charset="-128"/>
                <a:ea typeface="UD デジタル 教科書体 NK-B" panose="02020700000000000000" pitchFamily="18" charset="-128"/>
              </a:rPr>
              <a:t>患者が服用している薬の情報（処方・調剤情報の共有）</a:t>
            </a:r>
            <a:endParaRPr lang="en-US" altLang="ja-JP" sz="1600" dirty="0">
              <a:latin typeface="UD デジタル 教科書体 NK-B" panose="02020700000000000000" pitchFamily="18" charset="-128"/>
              <a:ea typeface="UD デジタル 教科書体 NK-B" panose="02020700000000000000" pitchFamily="18" charset="-128"/>
            </a:endParaRPr>
          </a:p>
          <a:p>
            <a:pPr>
              <a:lnSpc>
                <a:spcPts val="2000"/>
              </a:lnSpc>
            </a:pPr>
            <a:r>
              <a:rPr lang="ja-JP" altLang="en-US" sz="1600" dirty="0">
                <a:latin typeface="UD デジタル 教科書体 NK-B" panose="02020700000000000000" pitchFamily="18" charset="-128"/>
                <a:ea typeface="UD デジタル 教科書体 NK-B" panose="02020700000000000000" pitchFamily="18" charset="-128"/>
              </a:rPr>
              <a:t>　　　　◩ 市役所との行政手続きを簡素化する（ペーパーレス化を含めて）</a:t>
            </a:r>
            <a:endParaRPr lang="en-US" altLang="ja-JP" sz="1600" dirty="0">
              <a:latin typeface="UD デジタル 教科書体 NK-B" panose="02020700000000000000" pitchFamily="18" charset="-128"/>
              <a:ea typeface="UD デジタル 教科書体 NK-B" panose="02020700000000000000" pitchFamily="18" charset="-128"/>
            </a:endParaRPr>
          </a:p>
          <a:p>
            <a:pPr>
              <a:lnSpc>
                <a:spcPts val="2000"/>
              </a:lnSpc>
            </a:pPr>
            <a:r>
              <a:rPr lang="ja-JP" altLang="en-US" sz="1600" dirty="0">
                <a:latin typeface="UD デジタル 教科書体 NK-B" panose="02020700000000000000" pitchFamily="18" charset="-128"/>
                <a:ea typeface="UD デジタル 教科書体 NK-B" panose="02020700000000000000" pitchFamily="18" charset="-128"/>
              </a:rPr>
              <a:t>　　　　◩</a:t>
            </a:r>
            <a:r>
              <a:rPr lang="en-US" altLang="ja-JP" sz="1600" dirty="0">
                <a:latin typeface="UD デジタル 教科書体 NK-B" panose="02020700000000000000" pitchFamily="18" charset="-128"/>
                <a:ea typeface="UD デジタル 教科書体 NK-B" panose="02020700000000000000" pitchFamily="18" charset="-128"/>
              </a:rPr>
              <a:t> </a:t>
            </a:r>
            <a:r>
              <a:rPr lang="ja-JP" altLang="en-US" sz="1600" dirty="0">
                <a:latin typeface="UD デジタル 教科書体 NK-B" panose="02020700000000000000" pitchFamily="18" charset="-128"/>
                <a:ea typeface="UD デジタル 教科書体 NK-B" panose="02020700000000000000" pitchFamily="18" charset="-128"/>
              </a:rPr>
              <a:t>医療側における介護情報の把握</a:t>
            </a:r>
            <a:endParaRPr lang="en-US" altLang="ja-JP" sz="1600" dirty="0">
              <a:latin typeface="UD デジタル 教科書体 NK-B" panose="02020700000000000000" pitchFamily="18" charset="-128"/>
              <a:ea typeface="UD デジタル 教科書体 NK-B" panose="02020700000000000000" pitchFamily="18" charset="-128"/>
            </a:endParaRPr>
          </a:p>
          <a:p>
            <a:pPr>
              <a:lnSpc>
                <a:spcPts val="1000"/>
              </a:lnSpc>
              <a:spcBef>
                <a:spcPts val="450"/>
              </a:spcBef>
            </a:pPr>
            <a:endParaRPr lang="en-US" altLang="ja-JP" sz="1600" dirty="0">
              <a:latin typeface="UD デジタル 教科書体 NK-B" panose="02020700000000000000" pitchFamily="18" charset="-128"/>
              <a:ea typeface="UD デジタル 教科書体 NK-B" panose="02020700000000000000" pitchFamily="18" charset="-128"/>
            </a:endParaRPr>
          </a:p>
          <a:p>
            <a:pPr>
              <a:lnSpc>
                <a:spcPts val="2000"/>
              </a:lnSpc>
              <a:spcBef>
                <a:spcPts val="450"/>
              </a:spcBef>
            </a:pPr>
            <a:r>
              <a:rPr lang="ja-JP" altLang="en-US" sz="1600" dirty="0">
                <a:latin typeface="UD デジタル 教科書体 NK-B" panose="02020700000000000000" pitchFamily="18" charset="-128"/>
                <a:ea typeface="UD デジタル 教科書体 NK-B" panose="02020700000000000000" pitchFamily="18" charset="-128"/>
              </a:rPr>
              <a:t>４）酒田市を中心として医療介護連携の事業を行う</a:t>
            </a:r>
            <a:endParaRPr lang="en-US" altLang="ja-JP" sz="1600" dirty="0">
              <a:latin typeface="UD デジタル 教科書体 NK-B" panose="02020700000000000000" pitchFamily="18" charset="-128"/>
              <a:ea typeface="UD デジタル 教科書体 NK-B" panose="02020700000000000000" pitchFamily="18" charset="-128"/>
            </a:endParaRPr>
          </a:p>
          <a:p>
            <a:pPr>
              <a:lnSpc>
                <a:spcPts val="2000"/>
              </a:lnSpc>
            </a:pPr>
            <a:r>
              <a:rPr lang="ja-JP" altLang="en-US" sz="1600" dirty="0">
                <a:latin typeface="UD デジタル 教科書体 NK-B" panose="02020700000000000000" pitchFamily="18" charset="-128"/>
                <a:ea typeface="UD デジタル 教科書体 NK-B" panose="02020700000000000000" pitchFamily="18" charset="-128"/>
              </a:rPr>
              <a:t>　　　　◩ 地域完結型の医療介護連携ネットワークをつくる</a:t>
            </a:r>
            <a:endParaRPr lang="en-US" altLang="ja-JP" sz="1600" dirty="0">
              <a:latin typeface="UD デジタル 教科書体 NK-B" panose="02020700000000000000" pitchFamily="18" charset="-128"/>
              <a:ea typeface="UD デジタル 教科書体 NK-B" panose="02020700000000000000" pitchFamily="18" charset="-128"/>
            </a:endParaRPr>
          </a:p>
          <a:p>
            <a:pPr>
              <a:lnSpc>
                <a:spcPts val="2000"/>
              </a:lnSpc>
            </a:pPr>
            <a:r>
              <a:rPr lang="ja-JP" altLang="en-US" sz="1600" dirty="0">
                <a:latin typeface="UD デジタル 教科書体 NK-B" panose="02020700000000000000" pitchFamily="18" charset="-128"/>
                <a:ea typeface="UD デジタル 教科書体 NK-B" panose="02020700000000000000" pitchFamily="18" charset="-128"/>
              </a:rPr>
              <a:t>　　　　◩ 行政手続のオンライン化を推進する</a:t>
            </a:r>
            <a:endParaRPr lang="en-US" altLang="ja-JP" sz="1600" dirty="0">
              <a:latin typeface="UD デジタル 教科書体 NK-B" panose="02020700000000000000" pitchFamily="18" charset="-128"/>
              <a:ea typeface="UD デジタル 教科書体 NK-B" panose="02020700000000000000" pitchFamily="18" charset="-128"/>
            </a:endParaRPr>
          </a:p>
          <a:p>
            <a:pPr>
              <a:lnSpc>
                <a:spcPts val="2000"/>
              </a:lnSpc>
            </a:pPr>
            <a:r>
              <a:rPr lang="ja-JP" altLang="en-US" sz="1600" dirty="0">
                <a:latin typeface="UD デジタル 教科書体 NK-B" panose="02020700000000000000" pitchFamily="18" charset="-128"/>
                <a:ea typeface="UD デジタル 教科書体 NK-B" panose="02020700000000000000" pitchFamily="18" charset="-128"/>
              </a:rPr>
              <a:t>　　　　◩ 市民への</a:t>
            </a:r>
            <a:r>
              <a:rPr lang="en-US" altLang="ja-JP" sz="1600" dirty="0">
                <a:latin typeface="UD デジタル 教科書体 NK-B" panose="02020700000000000000" pitchFamily="18" charset="-128"/>
                <a:ea typeface="UD デジタル 教科書体 NK-B" panose="02020700000000000000" pitchFamily="18" charset="-128"/>
              </a:rPr>
              <a:t> ICT </a:t>
            </a:r>
            <a:r>
              <a:rPr lang="ja-JP" altLang="en-US" sz="1600" dirty="0">
                <a:latin typeface="UD デジタル 教科書体 NK-B" panose="02020700000000000000" pitchFamily="18" charset="-128"/>
                <a:ea typeface="UD デジタル 教科書体 NK-B" panose="02020700000000000000" pitchFamily="18" charset="-128"/>
              </a:rPr>
              <a:t>活用を周知する</a:t>
            </a:r>
            <a:endParaRPr lang="en-US" altLang="ja-JP" sz="1600" dirty="0">
              <a:latin typeface="UD デジタル 教科書体 NK-B" panose="02020700000000000000" pitchFamily="18" charset="-128"/>
              <a:ea typeface="UD デジタル 教科書体 NK-B" panose="02020700000000000000" pitchFamily="18" charset="-128"/>
            </a:endParaRPr>
          </a:p>
          <a:p>
            <a:pPr>
              <a:lnSpc>
                <a:spcPts val="2000"/>
              </a:lnSpc>
            </a:pPr>
            <a:r>
              <a:rPr lang="ja-JP" altLang="en-US" sz="1600" dirty="0">
                <a:latin typeface="UD デジタル 教科書体 NK-B" panose="02020700000000000000" pitchFamily="18" charset="-128"/>
                <a:ea typeface="UD デジタル 教科書体 NK-B" panose="02020700000000000000" pitchFamily="18" charset="-128"/>
              </a:rPr>
              <a:t>　　　　◩ </a:t>
            </a:r>
            <a:r>
              <a:rPr lang="ja-JP" altLang="en-US" sz="1600" dirty="0">
                <a:solidFill>
                  <a:srgbClr val="0432FF"/>
                </a:solidFill>
                <a:latin typeface="UD デジタル 教科書体 NK-B" panose="02020700000000000000" pitchFamily="18" charset="-128"/>
                <a:ea typeface="UD デジタル 教科書体 NK-B" panose="02020700000000000000" pitchFamily="18" charset="-128"/>
              </a:rPr>
              <a:t>地域住民に対して最良のサービスを提供する　</a:t>
            </a:r>
            <a:endParaRPr lang="en-US" altLang="ja-JP" sz="1600" dirty="0">
              <a:solidFill>
                <a:srgbClr val="0432FF"/>
              </a:solidFill>
              <a:latin typeface="UD デジタル 教科書体 NK-B" panose="02020700000000000000" pitchFamily="18" charset="-128"/>
              <a:ea typeface="UD デジタル 教科書体 NK-B" panose="02020700000000000000" pitchFamily="18" charset="-128"/>
            </a:endParaRPr>
          </a:p>
          <a:p>
            <a:pPr>
              <a:lnSpc>
                <a:spcPts val="2000"/>
              </a:lnSpc>
            </a:pPr>
            <a:r>
              <a:rPr lang="ja-JP" altLang="en-US" sz="1600" dirty="0">
                <a:solidFill>
                  <a:srgbClr val="0432FF"/>
                </a:solidFill>
                <a:latin typeface="UD デジタル 教科書体 NK-B" panose="02020700000000000000" pitchFamily="18" charset="-128"/>
                <a:ea typeface="UD デジタル 教科書体 NK-B" panose="02020700000000000000" pitchFamily="18" charset="-128"/>
              </a:rPr>
              <a:t>　　　　</a:t>
            </a:r>
            <a:r>
              <a:rPr lang="en-US" altLang="ja-JP" sz="1600" dirty="0">
                <a:latin typeface="UD デジタル 教科書体 NK-B" panose="02020700000000000000" pitchFamily="18" charset="-128"/>
                <a:ea typeface="UD デジタル 教科書体 NK-B" panose="02020700000000000000" pitchFamily="18" charset="-128"/>
              </a:rPr>
              <a:t>--------------</a:t>
            </a:r>
          </a:p>
          <a:p>
            <a:pPr>
              <a:lnSpc>
                <a:spcPts val="2000"/>
              </a:lnSpc>
            </a:pPr>
            <a:r>
              <a:rPr lang="ja-JP" altLang="en-US" sz="1600" dirty="0">
                <a:solidFill>
                  <a:srgbClr val="0000FF"/>
                </a:solidFill>
                <a:latin typeface="UD デジタル 教科書体 NK-B" panose="02020700000000000000" pitchFamily="18" charset="-128"/>
                <a:ea typeface="UD デジタル 教科書体 NK-B" panose="02020700000000000000" pitchFamily="18" charset="-128"/>
              </a:rPr>
              <a:t>　　　　◩ 独居老人対応等（例えば、安心して生き（逝き）れるまち酒田）</a:t>
            </a:r>
            <a:endParaRPr lang="en-US" altLang="ja-JP" sz="1600" dirty="0">
              <a:solidFill>
                <a:srgbClr val="0000FF"/>
              </a:solidFill>
              <a:latin typeface="UD デジタル 教科書体 NK-B" panose="02020700000000000000" pitchFamily="18" charset="-128"/>
              <a:ea typeface="UD デジタル 教科書体 NK-B" panose="02020700000000000000" pitchFamily="18" charset="-128"/>
            </a:endParaRPr>
          </a:p>
          <a:p>
            <a:pPr>
              <a:lnSpc>
                <a:spcPts val="2000"/>
              </a:lnSpc>
            </a:pPr>
            <a:r>
              <a:rPr lang="ja-JP" altLang="en-US" sz="1600" dirty="0">
                <a:solidFill>
                  <a:srgbClr val="0000FF"/>
                </a:solidFill>
                <a:latin typeface="UD デジタル 教科書体 NK-B" panose="02020700000000000000" pitchFamily="18" charset="-128"/>
                <a:ea typeface="UD デジタル 教科書体 NK-B" panose="02020700000000000000" pitchFamily="18" charset="-128"/>
              </a:rPr>
              <a:t>　　　　◩ 医療的ケア児（者）のデータベース化</a:t>
            </a:r>
            <a:endParaRPr lang="en-US" altLang="ja-JP" sz="1600" dirty="0">
              <a:solidFill>
                <a:srgbClr val="0000FF"/>
              </a:solidFill>
              <a:latin typeface="UD デジタル 教科書体 NK-B" panose="02020700000000000000" pitchFamily="18" charset="-128"/>
              <a:ea typeface="UD デジタル 教科書体 NK-B" panose="02020700000000000000" pitchFamily="18" charset="-128"/>
            </a:endParaRPr>
          </a:p>
        </p:txBody>
      </p:sp>
      <p:sp>
        <p:nvSpPr>
          <p:cNvPr id="3" name="Rectangle 8">
            <a:extLst>
              <a:ext uri="{FF2B5EF4-FFF2-40B4-BE49-F238E27FC236}">
                <a16:creationId xmlns:a16="http://schemas.microsoft.com/office/drawing/2014/main" id="{BB5466C8-87D2-B5C8-9180-11373C1D2E9B}"/>
              </a:ext>
            </a:extLst>
          </p:cNvPr>
          <p:cNvSpPr>
            <a:spLocks noChangeArrowheads="1"/>
          </p:cNvSpPr>
          <p:nvPr/>
        </p:nvSpPr>
        <p:spPr bwMode="auto">
          <a:xfrm>
            <a:off x="1143001"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ja-JP" altLang="en-US" sz="1350">
              <a:latin typeface="UD デジタル 教科書体 NK-R" panose="02020400000000000000" pitchFamily="18" charset="-128"/>
              <a:ea typeface="UD デジタル 教科書体 NK-R" panose="02020400000000000000" pitchFamily="18" charset="-128"/>
            </a:endParaRPr>
          </a:p>
        </p:txBody>
      </p:sp>
      <p:sp>
        <p:nvSpPr>
          <p:cNvPr id="6" name="正方形/長方形 5">
            <a:extLst>
              <a:ext uri="{FF2B5EF4-FFF2-40B4-BE49-F238E27FC236}">
                <a16:creationId xmlns:a16="http://schemas.microsoft.com/office/drawing/2014/main" id="{2326A06C-46CD-D3EA-B324-01318716BDE1}"/>
              </a:ext>
            </a:extLst>
          </p:cNvPr>
          <p:cNvSpPr/>
          <p:nvPr/>
        </p:nvSpPr>
        <p:spPr>
          <a:xfrm>
            <a:off x="-10356" y="884664"/>
            <a:ext cx="9180000" cy="85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K-R" panose="02020400000000000000" pitchFamily="18" charset="-128"/>
              <a:ea typeface="UD デジタル 教科書体 NK-R" panose="02020400000000000000" pitchFamily="18" charset="-128"/>
            </a:endParaRPr>
          </a:p>
        </p:txBody>
      </p:sp>
      <p:cxnSp>
        <p:nvCxnSpPr>
          <p:cNvPr id="7" name="直線コネクタ 6">
            <a:extLst>
              <a:ext uri="{FF2B5EF4-FFF2-40B4-BE49-F238E27FC236}">
                <a16:creationId xmlns:a16="http://schemas.microsoft.com/office/drawing/2014/main" id="{34118A87-444C-01C0-4C0E-724443DFEEB1}"/>
              </a:ext>
            </a:extLst>
          </p:cNvPr>
          <p:cNvCxnSpPr/>
          <p:nvPr/>
        </p:nvCxnSpPr>
        <p:spPr>
          <a:xfrm>
            <a:off x="-14176" y="840880"/>
            <a:ext cx="918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正方形/長方形 8">
            <a:extLst>
              <a:ext uri="{FF2B5EF4-FFF2-40B4-BE49-F238E27FC236}">
                <a16:creationId xmlns:a16="http://schemas.microsoft.com/office/drawing/2014/main" id="{831F25A3-382E-65FB-9333-3BCFE8E4BFD9}"/>
              </a:ext>
            </a:extLst>
          </p:cNvPr>
          <p:cNvSpPr/>
          <p:nvPr/>
        </p:nvSpPr>
        <p:spPr>
          <a:xfrm>
            <a:off x="801756" y="149290"/>
            <a:ext cx="7705551" cy="609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3200" dirty="0">
                <a:solidFill>
                  <a:schemeClr val="tx1"/>
                </a:solidFill>
                <a:latin typeface="UD デジタル 教科書体 NK-B" panose="02020700000000000000" pitchFamily="18" charset="-128"/>
                <a:ea typeface="UD デジタル 教科書体 NK-B" panose="02020700000000000000" pitchFamily="18" charset="-128"/>
              </a:rPr>
              <a:t>酒田市の </a:t>
            </a:r>
            <a:r>
              <a:rPr kumimoji="1" lang="en-US" altLang="ja-JP" sz="3200" dirty="0">
                <a:solidFill>
                  <a:schemeClr val="tx1"/>
                </a:solidFill>
                <a:latin typeface="UD デジタル 教科書体 NK-B" panose="02020700000000000000" pitchFamily="18" charset="-128"/>
                <a:ea typeface="UD デジタル 教科書体 NK-B" panose="02020700000000000000" pitchFamily="18" charset="-128"/>
              </a:rPr>
              <a:t>ICT </a:t>
            </a:r>
            <a:r>
              <a:rPr kumimoji="1" lang="ja-JP" altLang="en-US" sz="3200" dirty="0">
                <a:solidFill>
                  <a:schemeClr val="tx1"/>
                </a:solidFill>
                <a:latin typeface="UD デジタル 教科書体 NK-B" panose="02020700000000000000" pitchFamily="18" charset="-128"/>
                <a:ea typeface="UD デジタル 教科書体 NK-B" panose="02020700000000000000" pitchFamily="18" charset="-128"/>
              </a:rPr>
              <a:t>を活用した医療・介護連携</a:t>
            </a:r>
          </a:p>
        </p:txBody>
      </p:sp>
      <p:pic>
        <p:nvPicPr>
          <p:cNvPr id="10" name="図 9">
            <a:extLst>
              <a:ext uri="{FF2B5EF4-FFF2-40B4-BE49-F238E27FC236}">
                <a16:creationId xmlns:a16="http://schemas.microsoft.com/office/drawing/2014/main" id="{6461C969-1F80-D728-A0A8-3AA94516A3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419" y="57546"/>
            <a:ext cx="649087" cy="700171"/>
          </a:xfrm>
          <a:prstGeom prst="rect">
            <a:avLst/>
          </a:prstGeom>
        </p:spPr>
      </p:pic>
    </p:spTree>
    <p:extLst>
      <p:ext uri="{BB962C8B-B14F-4D97-AF65-F5344CB8AC3E}">
        <p14:creationId xmlns:p14="http://schemas.microsoft.com/office/powerpoint/2010/main" val="10997571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188907B-2CE9-9105-A3BC-C6E0194F5DA6}"/>
              </a:ext>
            </a:extLst>
          </p:cNvPr>
          <p:cNvSpPr txBox="1"/>
          <p:nvPr/>
        </p:nvSpPr>
        <p:spPr>
          <a:xfrm>
            <a:off x="82531" y="1135944"/>
            <a:ext cx="9144000" cy="1808187"/>
          </a:xfrm>
          <a:prstGeom prst="rect">
            <a:avLst/>
          </a:prstGeom>
          <a:noFill/>
        </p:spPr>
        <p:txBody>
          <a:bodyPr wrap="square" rtlCol="0">
            <a:spAutoFit/>
          </a:bodyPr>
          <a:lstStyle/>
          <a:p>
            <a:r>
              <a:rPr kumimoji="1" lang="ja-JP" altLang="en-US" sz="2000" dirty="0">
                <a:latin typeface="UD デジタル 教科書体 NK-B" panose="02020700000000000000" pitchFamily="18" charset="-128"/>
                <a:ea typeface="UD デジタル 教科書体 NK-B" panose="02020700000000000000" pitchFamily="18" charset="-128"/>
              </a:rPr>
              <a:t> </a:t>
            </a:r>
            <a:r>
              <a:rPr kumimoji="1" lang="en-US" altLang="ja-JP" sz="1900" dirty="0">
                <a:latin typeface="UD デジタル 教科書体 NK-B" panose="02020700000000000000" pitchFamily="18" charset="-128"/>
                <a:ea typeface="UD デジタル 教科書体 NK-B" panose="02020700000000000000" pitchFamily="18" charset="-128"/>
              </a:rPr>
              <a:t>『</a:t>
            </a:r>
            <a:r>
              <a:rPr lang="ja-JP" altLang="en-US" sz="1900" dirty="0">
                <a:latin typeface="UD デジタル 教科書体 NK-B" panose="02020700000000000000" pitchFamily="18" charset="-128"/>
                <a:ea typeface="UD デジタル 教科書体 NK-B" panose="02020700000000000000" pitchFamily="18" charset="-128"/>
              </a:rPr>
              <a:t>他病院</a:t>
            </a:r>
            <a:r>
              <a:rPr kumimoji="1" lang="ja-JP" altLang="en-US" sz="1900" dirty="0">
                <a:latin typeface="UD デジタル 教科書体 NK-B" panose="02020700000000000000" pitchFamily="18" charset="-128"/>
                <a:ea typeface="UD デジタル 教科書体 NK-B" panose="02020700000000000000" pitchFamily="18" charset="-128"/>
              </a:rPr>
              <a:t>への転院</a:t>
            </a:r>
            <a:r>
              <a:rPr kumimoji="1" lang="en-US" altLang="ja-JP" sz="1900" dirty="0">
                <a:latin typeface="UD デジタル 教科書体 NK-B" panose="02020700000000000000" pitchFamily="18" charset="-128"/>
                <a:ea typeface="UD デジタル 教科書体 NK-B" panose="02020700000000000000" pitchFamily="18" charset="-128"/>
              </a:rPr>
              <a:t>』『</a:t>
            </a:r>
            <a:r>
              <a:rPr kumimoji="1" lang="ja-JP" altLang="en-US" sz="1900" dirty="0">
                <a:latin typeface="UD デジタル 教科書体 NK-B" panose="02020700000000000000" pitchFamily="18" charset="-128"/>
                <a:ea typeface="UD デジタル 教科書体 NK-B" panose="02020700000000000000" pitchFamily="18" charset="-128"/>
              </a:rPr>
              <a:t>介護施設などへの退院</a:t>
            </a:r>
            <a:r>
              <a:rPr kumimoji="1" lang="en-US" altLang="ja-JP" sz="1900" dirty="0">
                <a:latin typeface="UD デジタル 教科書体 NK-B" panose="02020700000000000000" pitchFamily="18" charset="-128"/>
                <a:ea typeface="UD デジタル 教科書体 NK-B" panose="02020700000000000000" pitchFamily="18" charset="-128"/>
              </a:rPr>
              <a:t>』『</a:t>
            </a:r>
            <a:r>
              <a:rPr kumimoji="1" lang="ja-JP" altLang="en-US" sz="1900" dirty="0">
                <a:latin typeface="UD デジタル 教科書体 NK-B" panose="02020700000000000000" pitchFamily="18" charset="-128"/>
                <a:ea typeface="UD デジタル 教科書体 NK-B" panose="02020700000000000000" pitchFamily="18" charset="-128"/>
              </a:rPr>
              <a:t>身寄りが無い方</a:t>
            </a:r>
            <a:r>
              <a:rPr lang="en-US" altLang="ja-JP" sz="1900" dirty="0">
                <a:latin typeface="UD デジタル 教科書体 NK-B" panose="02020700000000000000" pitchFamily="18" charset="-128"/>
                <a:ea typeface="UD デジタル 教科書体 NK-B" panose="02020700000000000000" pitchFamily="18" charset="-128"/>
              </a:rPr>
              <a:t>』</a:t>
            </a:r>
            <a:r>
              <a:rPr lang="ja-JP" altLang="en-US" sz="1900" dirty="0">
                <a:latin typeface="UD デジタル 教科書体 NK-B" panose="02020700000000000000" pitchFamily="18" charset="-128"/>
                <a:ea typeface="UD デジタル 教科書体 NK-B" panose="02020700000000000000" pitchFamily="18" charset="-128"/>
              </a:rPr>
              <a:t>など、退院調整に</a:t>
            </a:r>
            <a:endParaRPr lang="en-US" altLang="ja-JP" sz="1900" dirty="0">
              <a:latin typeface="UD デジタル 教科書体 NK-B" panose="02020700000000000000" pitchFamily="18" charset="-128"/>
              <a:ea typeface="UD デジタル 教科書体 NK-B" panose="02020700000000000000" pitchFamily="18" charset="-128"/>
            </a:endParaRPr>
          </a:p>
          <a:p>
            <a:pPr>
              <a:lnSpc>
                <a:spcPts val="2700"/>
              </a:lnSpc>
            </a:pPr>
            <a:r>
              <a:rPr lang="en-US" altLang="ja-JP" sz="1900" dirty="0">
                <a:latin typeface="UD デジタル 教科書体 NK-B" panose="02020700000000000000" pitchFamily="18" charset="-128"/>
                <a:ea typeface="UD デジタル 教科書体 NK-B" panose="02020700000000000000" pitchFamily="18" charset="-128"/>
              </a:rPr>
              <a:t>  </a:t>
            </a:r>
            <a:r>
              <a:rPr lang="ja-JP" altLang="en-US" sz="1900" dirty="0">
                <a:latin typeface="UD デジタル 教科書体 NK-B" panose="02020700000000000000" pitchFamily="18" charset="-128"/>
                <a:ea typeface="UD デジタル 教科書体 NK-B" panose="02020700000000000000" pitchFamily="18" charset="-128"/>
              </a:rPr>
              <a:t>時間を要し、入院</a:t>
            </a:r>
            <a:r>
              <a:rPr kumimoji="1" lang="ja-JP" altLang="en-US" sz="1900" dirty="0">
                <a:latin typeface="UD デジタル 教科書体 NK-B" panose="02020700000000000000" pitchFamily="18" charset="-128"/>
                <a:ea typeface="UD デジタル 教科書体 NK-B" panose="02020700000000000000" pitchFamily="18" charset="-128"/>
              </a:rPr>
              <a:t>日数（在院日数）が延びている</a:t>
            </a:r>
            <a:r>
              <a:rPr lang="ja-JP" altLang="en-US" sz="1900" dirty="0">
                <a:latin typeface="UD デジタル 教科書体 NK-B" panose="02020700000000000000" pitchFamily="18" charset="-128"/>
                <a:ea typeface="UD デジタル 教科書体 NK-B" panose="02020700000000000000" pitchFamily="18" charset="-128"/>
              </a:rPr>
              <a:t>。</a:t>
            </a:r>
            <a:endParaRPr lang="en-US" altLang="ja-JP" sz="1900" dirty="0">
              <a:latin typeface="UD デジタル 教科書体 NK-B" panose="02020700000000000000" pitchFamily="18" charset="-128"/>
              <a:ea typeface="UD デジタル 教科書体 NK-B" panose="02020700000000000000" pitchFamily="18" charset="-128"/>
            </a:endParaRPr>
          </a:p>
          <a:p>
            <a:pPr>
              <a:lnSpc>
                <a:spcPts val="2700"/>
              </a:lnSpc>
            </a:pPr>
            <a:r>
              <a:rPr kumimoji="1" lang="ja-JP" altLang="en-US" sz="1900" dirty="0">
                <a:latin typeface="UD デジタル 教科書体 NK-B" panose="02020700000000000000" pitchFamily="18" charset="-128"/>
                <a:ea typeface="UD デジタル 教科書体 NK-B" panose="02020700000000000000" pitchFamily="18" charset="-128"/>
              </a:rPr>
              <a:t>　高齢者救急では軽症例が</a:t>
            </a:r>
            <a:r>
              <a:rPr lang="ja-JP" altLang="en-US" sz="1900" dirty="0">
                <a:latin typeface="UD デジタル 教科書体 NK-B" panose="02020700000000000000" pitchFamily="18" charset="-128"/>
                <a:ea typeface="UD デジタル 教科書体 NK-B" panose="02020700000000000000" pitchFamily="18" charset="-128"/>
              </a:rPr>
              <a:t>増加しており、</a:t>
            </a:r>
            <a:r>
              <a:rPr kumimoji="1" lang="ja-JP" altLang="en-US" sz="1900" dirty="0">
                <a:latin typeface="UD デジタル 教科書体 NK-B" panose="02020700000000000000" pitchFamily="18" charset="-128"/>
                <a:ea typeface="UD デジタル 教科書体 NK-B" panose="02020700000000000000" pitchFamily="18" charset="-128"/>
              </a:rPr>
              <a:t>看取り患者さん</a:t>
            </a:r>
            <a:r>
              <a:rPr lang="ja-JP" altLang="en-US" sz="1900" dirty="0">
                <a:latin typeface="UD デジタル 教科書体 NK-B" panose="02020700000000000000" pitchFamily="18" charset="-128"/>
                <a:ea typeface="UD デジタル 教科書体 NK-B" panose="02020700000000000000" pitchFamily="18" charset="-128"/>
              </a:rPr>
              <a:t>も</a:t>
            </a:r>
            <a:r>
              <a:rPr kumimoji="1" lang="ja-JP" altLang="en-US" sz="1900" dirty="0">
                <a:latin typeface="UD デジタル 教科書体 NK-B" panose="02020700000000000000" pitchFamily="18" charset="-128"/>
                <a:ea typeface="UD デジタル 教科書体 NK-B" panose="02020700000000000000" pitchFamily="18" charset="-128"/>
              </a:rPr>
              <a:t>増加している状況。</a:t>
            </a:r>
            <a:endParaRPr kumimoji="1" lang="en-US" altLang="ja-JP" sz="1900" dirty="0">
              <a:latin typeface="UD デジタル 教科書体 NK-B" panose="02020700000000000000" pitchFamily="18" charset="-128"/>
              <a:ea typeface="UD デジタル 教科書体 NK-B" panose="02020700000000000000" pitchFamily="18" charset="-128"/>
            </a:endParaRPr>
          </a:p>
          <a:p>
            <a:pPr>
              <a:lnSpc>
                <a:spcPts val="2700"/>
              </a:lnSpc>
            </a:pPr>
            <a:r>
              <a:rPr kumimoji="1" lang="ja-JP" altLang="en-US" sz="1900" dirty="0">
                <a:latin typeface="UD デジタル 教科書体 NK-B" panose="02020700000000000000" pitchFamily="18" charset="-128"/>
                <a:ea typeface="UD デジタル 教科書体 NK-B" panose="02020700000000000000" pitchFamily="18" charset="-128"/>
              </a:rPr>
              <a:t>　また、人材不足が深刻化している。</a:t>
            </a:r>
            <a:endParaRPr kumimoji="1" lang="en-US" altLang="ja-JP" sz="1900" dirty="0">
              <a:latin typeface="UD デジタル 教科書体 NK-B" panose="02020700000000000000" pitchFamily="18" charset="-128"/>
              <a:ea typeface="UD デジタル 教科書体 NK-B" panose="02020700000000000000" pitchFamily="18" charset="-128"/>
            </a:endParaRPr>
          </a:p>
          <a:p>
            <a:r>
              <a:rPr lang="ja-JP" altLang="en-US" sz="2400" dirty="0">
                <a:latin typeface="UD デジタル 教科書体 NK-B" panose="02020700000000000000" pitchFamily="18" charset="-128"/>
                <a:ea typeface="UD デジタル 教科書体 NK-B" panose="02020700000000000000" pitchFamily="18" charset="-128"/>
              </a:rPr>
              <a:t>　</a:t>
            </a:r>
            <a:endParaRPr lang="en-US" altLang="ja-JP" sz="2400" u="sng" dirty="0">
              <a:solidFill>
                <a:schemeClr val="accent1"/>
              </a:solidFill>
              <a:latin typeface="UD デジタル 教科書体 NK-B" panose="02020700000000000000" pitchFamily="18" charset="-128"/>
              <a:ea typeface="UD デジタル 教科書体 NK-B" panose="02020700000000000000" pitchFamily="18" charset="-128"/>
            </a:endParaRPr>
          </a:p>
        </p:txBody>
      </p:sp>
      <p:sp>
        <p:nvSpPr>
          <p:cNvPr id="6" name="正方形/長方形 5">
            <a:extLst>
              <a:ext uri="{FF2B5EF4-FFF2-40B4-BE49-F238E27FC236}">
                <a16:creationId xmlns:a16="http://schemas.microsoft.com/office/drawing/2014/main" id="{18D28CDB-4FC6-CCD4-02D2-527DF8612950}"/>
              </a:ext>
            </a:extLst>
          </p:cNvPr>
          <p:cNvSpPr/>
          <p:nvPr/>
        </p:nvSpPr>
        <p:spPr>
          <a:xfrm>
            <a:off x="179388" y="3136258"/>
            <a:ext cx="8785225" cy="3325018"/>
          </a:xfrm>
          <a:prstGeom prst="rect">
            <a:avLst/>
          </a:prstGeom>
          <a:solidFill>
            <a:srgbClr val="6DC0B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dirty="0"/>
          </a:p>
        </p:txBody>
      </p:sp>
      <p:sp>
        <p:nvSpPr>
          <p:cNvPr id="7" name="テキスト ボックス 6">
            <a:extLst>
              <a:ext uri="{FF2B5EF4-FFF2-40B4-BE49-F238E27FC236}">
                <a16:creationId xmlns:a16="http://schemas.microsoft.com/office/drawing/2014/main" id="{5C90E038-D385-5CE4-EF3B-6CB9040C2792}"/>
              </a:ext>
            </a:extLst>
          </p:cNvPr>
          <p:cNvSpPr txBox="1"/>
          <p:nvPr/>
        </p:nvSpPr>
        <p:spPr>
          <a:xfrm>
            <a:off x="12859" y="3252551"/>
            <a:ext cx="9144000" cy="3108543"/>
          </a:xfrm>
          <a:prstGeom prst="rect">
            <a:avLst/>
          </a:prstGeom>
          <a:noFill/>
        </p:spPr>
        <p:txBody>
          <a:bodyPr wrap="square" rtlCol="0">
            <a:spAutoFit/>
          </a:bodyPr>
          <a:lstStyle/>
          <a:p>
            <a:r>
              <a:rPr lang="ja-JP" altLang="en-US" b="1" dirty="0">
                <a:solidFill>
                  <a:schemeClr val="bg1"/>
                </a:solidFill>
                <a:latin typeface="UD デジタル 教科書体 NK-B" panose="02020700000000000000" pitchFamily="18" charset="-128"/>
                <a:ea typeface="UD デジタル 教科書体 NK-B" panose="02020700000000000000" pitchFamily="18" charset="-128"/>
              </a:rPr>
              <a:t>　　</a:t>
            </a:r>
            <a:r>
              <a:rPr lang="ja-JP" altLang="en-US" sz="1900" b="1" dirty="0">
                <a:solidFill>
                  <a:schemeClr val="bg1"/>
                </a:solidFill>
                <a:latin typeface="UD デジタル 教科書体 NK-B" panose="02020700000000000000" pitchFamily="18" charset="-128"/>
                <a:ea typeface="UD デジタル 教科書体 NK-B" panose="02020700000000000000" pitchFamily="18" charset="-128"/>
              </a:rPr>
              <a:t>◯ 地域包括ケアシステムの深化・推進や医療</a:t>
            </a:r>
            <a:r>
              <a:rPr lang="en-US" altLang="ja-JP" sz="1900" b="1" dirty="0">
                <a:solidFill>
                  <a:schemeClr val="bg1"/>
                </a:solidFill>
                <a:latin typeface="UD デジタル 教科書体 NK-B" panose="02020700000000000000" pitchFamily="18" charset="-128"/>
                <a:ea typeface="UD デジタル 教科書体 NK-B" panose="02020700000000000000" pitchFamily="18" charset="-128"/>
              </a:rPr>
              <a:t>DX</a:t>
            </a:r>
            <a:r>
              <a:rPr lang="ja-JP" altLang="en-US" sz="1900" b="1" dirty="0">
                <a:solidFill>
                  <a:schemeClr val="bg1"/>
                </a:solidFill>
                <a:latin typeface="UD デジタル 教科書体 NK-B" panose="02020700000000000000" pitchFamily="18" charset="-128"/>
                <a:ea typeface="UD デジタル 教科書体 NK-B" panose="02020700000000000000" pitchFamily="18" charset="-128"/>
              </a:rPr>
              <a:t>を含めた医療機能の分化・強化、</a:t>
            </a:r>
            <a:endParaRPr lang="en-US" altLang="ja-JP" sz="1900" b="1" dirty="0">
              <a:solidFill>
                <a:schemeClr val="bg1"/>
              </a:solidFill>
              <a:latin typeface="UD デジタル 教科書体 NK-B" panose="02020700000000000000" pitchFamily="18" charset="-128"/>
              <a:ea typeface="UD デジタル 教科書体 NK-B" panose="02020700000000000000" pitchFamily="18" charset="-128"/>
            </a:endParaRPr>
          </a:p>
          <a:p>
            <a:r>
              <a:rPr lang="ja-JP" altLang="en-US" sz="1900" b="1" dirty="0">
                <a:solidFill>
                  <a:schemeClr val="bg1"/>
                </a:solidFill>
                <a:latin typeface="UD デジタル 教科書体 NK-B" panose="02020700000000000000" pitchFamily="18" charset="-128"/>
                <a:ea typeface="UD デジタル 教科書体 NK-B" panose="02020700000000000000" pitchFamily="18" charset="-128"/>
              </a:rPr>
              <a:t>　　　　連携の推進が必要な状況となっている。</a:t>
            </a:r>
            <a:endParaRPr lang="en-US" altLang="ja-JP" sz="1900" b="1" dirty="0">
              <a:solidFill>
                <a:schemeClr val="bg1"/>
              </a:solidFill>
              <a:latin typeface="UD デジタル 教科書体 NK-B" panose="02020700000000000000" pitchFamily="18" charset="-128"/>
              <a:ea typeface="UD デジタル 教科書体 NK-B" panose="02020700000000000000" pitchFamily="18" charset="-128"/>
            </a:endParaRPr>
          </a:p>
          <a:p>
            <a:pPr>
              <a:lnSpc>
                <a:spcPts val="1500"/>
              </a:lnSpc>
            </a:pPr>
            <a:endParaRPr lang="en-US" altLang="ja-JP" sz="1900" b="1" dirty="0">
              <a:solidFill>
                <a:schemeClr val="bg1"/>
              </a:solidFill>
              <a:latin typeface="UD デジタル 教科書体 NK-B" panose="02020700000000000000" pitchFamily="18" charset="-128"/>
              <a:ea typeface="UD デジタル 教科書体 NK-B" panose="02020700000000000000" pitchFamily="18" charset="-128"/>
            </a:endParaRPr>
          </a:p>
          <a:p>
            <a:r>
              <a:rPr lang="ja-JP" altLang="en-US" sz="1900" b="1" dirty="0">
                <a:solidFill>
                  <a:schemeClr val="bg1"/>
                </a:solidFill>
                <a:latin typeface="UD デジタル 教科書体 NK-B" panose="02020700000000000000" pitchFamily="18" charset="-128"/>
                <a:ea typeface="UD デジタル 教科書体 NK-B" panose="02020700000000000000" pitchFamily="18" charset="-128"/>
              </a:rPr>
              <a:t>　　◯ 変化していく社会環境に応じて、関係機関が協力し、柔軟かつ迅速に対応して</a:t>
            </a:r>
            <a:endParaRPr lang="en-US" altLang="ja-JP" sz="1900" b="1" dirty="0">
              <a:solidFill>
                <a:schemeClr val="bg1"/>
              </a:solidFill>
              <a:latin typeface="UD デジタル 教科書体 NK-B" panose="02020700000000000000" pitchFamily="18" charset="-128"/>
              <a:ea typeface="UD デジタル 教科書体 NK-B" panose="02020700000000000000" pitchFamily="18" charset="-128"/>
            </a:endParaRPr>
          </a:p>
          <a:p>
            <a:r>
              <a:rPr lang="ja-JP" altLang="en-US" sz="1900" b="1" dirty="0">
                <a:solidFill>
                  <a:schemeClr val="bg1"/>
                </a:solidFill>
                <a:latin typeface="UD デジタル 教科書体 NK-B" panose="02020700000000000000" pitchFamily="18" charset="-128"/>
                <a:ea typeface="UD デジタル 教科書体 NK-B" panose="02020700000000000000" pitchFamily="18" charset="-128"/>
              </a:rPr>
              <a:t>　　　いくためには、医療・介護・福祉・行政などの関係機関が顔の見える関係を構築、</a:t>
            </a:r>
            <a:endParaRPr lang="en-US" altLang="ja-JP" sz="1900" b="1" dirty="0">
              <a:solidFill>
                <a:schemeClr val="bg1"/>
              </a:solidFill>
              <a:latin typeface="UD デジタル 教科書体 NK-B" panose="02020700000000000000" pitchFamily="18" charset="-128"/>
              <a:ea typeface="UD デジタル 教科書体 NK-B" panose="02020700000000000000" pitchFamily="18" charset="-128"/>
            </a:endParaRPr>
          </a:p>
          <a:p>
            <a:r>
              <a:rPr lang="ja-JP" altLang="en-US" sz="1900" b="1" dirty="0">
                <a:solidFill>
                  <a:schemeClr val="bg1"/>
                </a:solidFill>
                <a:latin typeface="UD デジタル 教科書体 NK-B" panose="02020700000000000000" pitchFamily="18" charset="-128"/>
                <a:ea typeface="UD デジタル 教科書体 NK-B" panose="02020700000000000000" pitchFamily="18" charset="-128"/>
              </a:rPr>
              <a:t>　　  お互いの状況を理解することが重要です。</a:t>
            </a:r>
            <a:endParaRPr lang="en-US" altLang="ja-JP" sz="1900" b="1" dirty="0">
              <a:solidFill>
                <a:schemeClr val="bg1"/>
              </a:solidFill>
              <a:latin typeface="UD デジタル 教科書体 NK-B" panose="02020700000000000000" pitchFamily="18" charset="-128"/>
              <a:ea typeface="UD デジタル 教科書体 NK-B" panose="02020700000000000000" pitchFamily="18" charset="-128"/>
            </a:endParaRPr>
          </a:p>
          <a:p>
            <a:pPr>
              <a:lnSpc>
                <a:spcPts val="1500"/>
              </a:lnSpc>
            </a:pPr>
            <a:endParaRPr lang="en-US" altLang="ja-JP" sz="1900" b="1" dirty="0">
              <a:solidFill>
                <a:schemeClr val="bg1"/>
              </a:solidFill>
              <a:latin typeface="UD デジタル 教科書体 NK-B" panose="02020700000000000000" pitchFamily="18" charset="-128"/>
              <a:ea typeface="UD デジタル 教科書体 NK-B" panose="02020700000000000000" pitchFamily="18" charset="-128"/>
            </a:endParaRPr>
          </a:p>
          <a:p>
            <a:r>
              <a:rPr lang="ja-JP" altLang="en-US" sz="1900" b="1" dirty="0">
                <a:solidFill>
                  <a:schemeClr val="bg1"/>
                </a:solidFill>
                <a:latin typeface="UD デジタル 教科書体 NK-B" panose="02020700000000000000" pitchFamily="18" charset="-128"/>
                <a:ea typeface="UD デジタル 教科書体 NK-B" panose="02020700000000000000" pitchFamily="18" charset="-128"/>
              </a:rPr>
              <a:t>　　◯ 高度急性期･急性期病院が役割と機能を明確にし、</a:t>
            </a:r>
            <a:endParaRPr lang="en-US" altLang="ja-JP" sz="1900" b="1" dirty="0">
              <a:solidFill>
                <a:schemeClr val="bg1"/>
              </a:solidFill>
              <a:latin typeface="UD デジタル 教科書体 NK-B" panose="02020700000000000000" pitchFamily="18" charset="-128"/>
              <a:ea typeface="UD デジタル 教科書体 NK-B" panose="02020700000000000000" pitchFamily="18" charset="-128"/>
            </a:endParaRPr>
          </a:p>
          <a:p>
            <a:r>
              <a:rPr lang="ja-JP" altLang="en-US" sz="1900" b="1" dirty="0">
                <a:solidFill>
                  <a:schemeClr val="bg1"/>
                </a:solidFill>
                <a:latin typeface="UD デジタル 教科書体 NK-B" panose="02020700000000000000" pitchFamily="18" charset="-128"/>
                <a:ea typeface="UD デジタル 教科書体 NK-B" panose="02020700000000000000" pitchFamily="18" charset="-128"/>
              </a:rPr>
              <a:t>　　　情報開示や地域医療に関するデータ・ＩＣＴを活用し、</a:t>
            </a:r>
            <a:endParaRPr lang="en-US" altLang="ja-JP" sz="1900" b="1" dirty="0">
              <a:solidFill>
                <a:schemeClr val="bg1"/>
              </a:solidFill>
              <a:latin typeface="UD デジタル 教科書体 NK-B" panose="02020700000000000000" pitchFamily="18" charset="-128"/>
              <a:ea typeface="UD デジタル 教科書体 NK-B" panose="02020700000000000000" pitchFamily="18" charset="-128"/>
            </a:endParaRPr>
          </a:p>
          <a:p>
            <a:r>
              <a:rPr lang="ja-JP" altLang="en-US" sz="1900" b="1" dirty="0">
                <a:solidFill>
                  <a:schemeClr val="bg1"/>
                </a:solidFill>
                <a:latin typeface="UD デジタル 教科書体 NK-B" panose="02020700000000000000" pitchFamily="18" charset="-128"/>
                <a:ea typeface="UD デジタル 教科書体 NK-B" panose="02020700000000000000" pitchFamily="18" charset="-128"/>
              </a:rPr>
              <a:t>　　　わかりやすく地域と共有することが地域貢献、医療・</a:t>
            </a:r>
            <a:endParaRPr lang="en-US" altLang="ja-JP" sz="1900" b="1" dirty="0">
              <a:solidFill>
                <a:schemeClr val="bg1"/>
              </a:solidFill>
              <a:latin typeface="UD デジタル 教科書体 NK-B" panose="02020700000000000000" pitchFamily="18" charset="-128"/>
              <a:ea typeface="UD デジタル 教科書体 NK-B" panose="02020700000000000000" pitchFamily="18" charset="-128"/>
            </a:endParaRPr>
          </a:p>
          <a:p>
            <a:r>
              <a:rPr lang="ja-JP" altLang="en-US" sz="1900" b="1" dirty="0">
                <a:solidFill>
                  <a:schemeClr val="bg1"/>
                </a:solidFill>
                <a:latin typeface="UD デジタル 教科書体 NK-B" panose="02020700000000000000" pitchFamily="18" charset="-128"/>
                <a:ea typeface="UD デジタル 教科書体 NK-B" panose="02020700000000000000" pitchFamily="18" charset="-128"/>
              </a:rPr>
              <a:t>　　　介護の質の向上に繋がっていくと考えます。</a:t>
            </a:r>
          </a:p>
        </p:txBody>
      </p:sp>
      <p:pic>
        <p:nvPicPr>
          <p:cNvPr id="23" name="図 22" descr="ダイアグラム, 設計図&#10;&#10;自動的に生成された説明">
            <a:extLst>
              <a:ext uri="{FF2B5EF4-FFF2-40B4-BE49-F238E27FC236}">
                <a16:creationId xmlns:a16="http://schemas.microsoft.com/office/drawing/2014/main" id="{25A7F017-A702-2DA5-40A3-092B78B792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8224" y="4777835"/>
            <a:ext cx="1831711" cy="1603756"/>
          </a:xfrm>
          <a:prstGeom prst="rect">
            <a:avLst/>
          </a:prstGeom>
        </p:spPr>
      </p:pic>
      <p:sp>
        <p:nvSpPr>
          <p:cNvPr id="24" name="テキスト ボックス 23">
            <a:extLst>
              <a:ext uri="{FF2B5EF4-FFF2-40B4-BE49-F238E27FC236}">
                <a16:creationId xmlns:a16="http://schemas.microsoft.com/office/drawing/2014/main" id="{4F4B448D-B5BA-ECBF-9097-922953EA4901}"/>
              </a:ext>
            </a:extLst>
          </p:cNvPr>
          <p:cNvSpPr txBox="1"/>
          <p:nvPr/>
        </p:nvSpPr>
        <p:spPr>
          <a:xfrm>
            <a:off x="-413444" y="3950"/>
            <a:ext cx="10019803" cy="400110"/>
          </a:xfrm>
          <a:prstGeom prst="rect">
            <a:avLst/>
          </a:prstGeom>
          <a:noFill/>
        </p:spPr>
        <p:txBody>
          <a:bodyPr wrap="square" rtlCol="0">
            <a:spAutoFit/>
          </a:bodyPr>
          <a:lstStyle/>
          <a:p>
            <a:pPr algn="ctr"/>
            <a:r>
              <a:rPr lang="ja-JP" altLang="en-US" sz="2000" b="1" dirty="0">
                <a:solidFill>
                  <a:schemeClr val="bg1"/>
                </a:solidFill>
                <a:latin typeface="UD デジタル 教科書体 NK-B" panose="02020700000000000000" pitchFamily="18" charset="-128"/>
                <a:ea typeface="UD デジタル 教科書体 NK-B" panose="02020700000000000000" pitchFamily="18" charset="-128"/>
              </a:rPr>
              <a:t>日本海総合病院の現状と課題について</a:t>
            </a:r>
            <a:r>
              <a:rPr lang="ja-JP" altLang="en-US" sz="1400" b="1" dirty="0">
                <a:solidFill>
                  <a:schemeClr val="bg1"/>
                </a:solidFill>
                <a:latin typeface="UD デジタル 教科書体 NK-B" panose="02020700000000000000" pitchFamily="18" charset="-128"/>
                <a:ea typeface="UD デジタル 教科書体 NK-B" panose="02020700000000000000" pitchFamily="18" charset="-128"/>
              </a:rPr>
              <a:t>－ 高度急性期・急性期病院の機能維持と地域連携 －</a:t>
            </a:r>
          </a:p>
        </p:txBody>
      </p:sp>
      <p:sp>
        <p:nvSpPr>
          <p:cNvPr id="3" name="正方形/長方形 2">
            <a:extLst>
              <a:ext uri="{FF2B5EF4-FFF2-40B4-BE49-F238E27FC236}">
                <a16:creationId xmlns:a16="http://schemas.microsoft.com/office/drawing/2014/main" id="{51609B97-FD03-AFF0-72E5-D4FFBE0E0A27}"/>
              </a:ext>
            </a:extLst>
          </p:cNvPr>
          <p:cNvSpPr/>
          <p:nvPr/>
        </p:nvSpPr>
        <p:spPr>
          <a:xfrm>
            <a:off x="-4227" y="6681621"/>
            <a:ext cx="9148228" cy="1763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20" name="Rectangle 8">
            <a:extLst>
              <a:ext uri="{FF2B5EF4-FFF2-40B4-BE49-F238E27FC236}">
                <a16:creationId xmlns:a16="http://schemas.microsoft.com/office/drawing/2014/main" id="{E5DEFC50-6818-36F8-5024-97B7100ED9EE}"/>
              </a:ext>
            </a:extLst>
          </p:cNvPr>
          <p:cNvSpPr>
            <a:spLocks noChangeArrowheads="1"/>
          </p:cNvSpPr>
          <p:nvPr/>
        </p:nvSpPr>
        <p:spPr bwMode="auto">
          <a:xfrm>
            <a:off x="1143001"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ja-JP" altLang="en-US" sz="1350">
              <a:latin typeface="UD デジタル 教科書体 NK-R" panose="02020400000000000000" pitchFamily="18" charset="-128"/>
              <a:ea typeface="UD デジタル 教科書体 NK-R" panose="02020400000000000000" pitchFamily="18" charset="-128"/>
            </a:endParaRPr>
          </a:p>
        </p:txBody>
      </p:sp>
      <p:sp>
        <p:nvSpPr>
          <p:cNvPr id="21" name="正方形/長方形 20">
            <a:extLst>
              <a:ext uri="{FF2B5EF4-FFF2-40B4-BE49-F238E27FC236}">
                <a16:creationId xmlns:a16="http://schemas.microsoft.com/office/drawing/2014/main" id="{F3678908-D9F8-F71C-434E-2EF618E436CC}"/>
              </a:ext>
            </a:extLst>
          </p:cNvPr>
          <p:cNvSpPr/>
          <p:nvPr/>
        </p:nvSpPr>
        <p:spPr>
          <a:xfrm>
            <a:off x="-10356" y="884664"/>
            <a:ext cx="9180000" cy="85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K-R" panose="02020400000000000000" pitchFamily="18" charset="-128"/>
              <a:ea typeface="UD デジタル 教科書体 NK-R" panose="02020400000000000000" pitchFamily="18" charset="-128"/>
            </a:endParaRPr>
          </a:p>
        </p:txBody>
      </p:sp>
      <p:cxnSp>
        <p:nvCxnSpPr>
          <p:cNvPr id="25" name="直線コネクタ 24">
            <a:extLst>
              <a:ext uri="{FF2B5EF4-FFF2-40B4-BE49-F238E27FC236}">
                <a16:creationId xmlns:a16="http://schemas.microsoft.com/office/drawing/2014/main" id="{886C228E-2EC6-DBFA-0636-8324640705E8}"/>
              </a:ext>
            </a:extLst>
          </p:cNvPr>
          <p:cNvCxnSpPr/>
          <p:nvPr/>
        </p:nvCxnSpPr>
        <p:spPr>
          <a:xfrm>
            <a:off x="-14176" y="840880"/>
            <a:ext cx="918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6" name="正方形/長方形 25">
            <a:extLst>
              <a:ext uri="{FF2B5EF4-FFF2-40B4-BE49-F238E27FC236}">
                <a16:creationId xmlns:a16="http://schemas.microsoft.com/office/drawing/2014/main" id="{619C6D4A-B3C2-E782-26CC-B4AA1E3C1437}"/>
              </a:ext>
            </a:extLst>
          </p:cNvPr>
          <p:cNvSpPr/>
          <p:nvPr/>
        </p:nvSpPr>
        <p:spPr>
          <a:xfrm>
            <a:off x="801756" y="149290"/>
            <a:ext cx="7705551" cy="609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3200" dirty="0">
                <a:solidFill>
                  <a:schemeClr val="tx1"/>
                </a:solidFill>
                <a:latin typeface="UD デジタル 教科書体 NK-B" panose="02020700000000000000" pitchFamily="18" charset="-128"/>
                <a:ea typeface="UD デジタル 教科書体 NK-B" panose="02020700000000000000" pitchFamily="18" charset="-128"/>
              </a:rPr>
              <a:t>まとめ</a:t>
            </a:r>
          </a:p>
        </p:txBody>
      </p:sp>
      <p:pic>
        <p:nvPicPr>
          <p:cNvPr id="27" name="図 26">
            <a:extLst>
              <a:ext uri="{FF2B5EF4-FFF2-40B4-BE49-F238E27FC236}">
                <a16:creationId xmlns:a16="http://schemas.microsoft.com/office/drawing/2014/main" id="{A28B6EC1-1BB4-A039-DDBC-808346FD57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419" y="57546"/>
            <a:ext cx="649087" cy="700171"/>
          </a:xfrm>
          <a:prstGeom prst="rect">
            <a:avLst/>
          </a:prstGeom>
        </p:spPr>
      </p:pic>
      <p:sp>
        <p:nvSpPr>
          <p:cNvPr id="4" name="テキスト ボックス 3">
            <a:extLst>
              <a:ext uri="{FF2B5EF4-FFF2-40B4-BE49-F238E27FC236}">
                <a16:creationId xmlns:a16="http://schemas.microsoft.com/office/drawing/2014/main" id="{B2937C1A-1C06-B2C2-3FE7-172D81B22AB6}"/>
              </a:ext>
            </a:extLst>
          </p:cNvPr>
          <p:cNvSpPr txBox="1"/>
          <p:nvPr/>
        </p:nvSpPr>
        <p:spPr>
          <a:xfrm>
            <a:off x="1057642" y="2536102"/>
            <a:ext cx="7024490" cy="461665"/>
          </a:xfrm>
          <a:prstGeom prst="rect">
            <a:avLst/>
          </a:prstGeom>
          <a:noFill/>
        </p:spPr>
        <p:txBody>
          <a:bodyPr wrap="square" rtlCol="0">
            <a:spAutoFit/>
          </a:bodyPr>
          <a:lstStyle/>
          <a:p>
            <a:r>
              <a:rPr lang="ja-JP" altLang="en-US" sz="2400" dirty="0">
                <a:latin typeface="UD デジタル 教科書体 NK-B" panose="02020700000000000000" pitchFamily="18" charset="-128"/>
                <a:ea typeface="UD デジタル 教科書体 NK-B" panose="02020700000000000000" pitchFamily="18" charset="-128"/>
              </a:rPr>
              <a:t>　</a:t>
            </a:r>
            <a:r>
              <a:rPr lang="ja-JP" altLang="en-US" sz="2400" dirty="0">
                <a:solidFill>
                  <a:schemeClr val="accent1"/>
                </a:solidFill>
                <a:latin typeface="UD デジタル 教科書体 NK-B" panose="02020700000000000000" pitchFamily="18" charset="-128"/>
                <a:ea typeface="UD デジタル 教科書体 NK-B" panose="02020700000000000000" pitchFamily="18" charset="-128"/>
              </a:rPr>
              <a:t>👉 </a:t>
            </a:r>
            <a:r>
              <a:rPr lang="ja-JP" altLang="en-US" sz="2400" u="sng" dirty="0">
                <a:solidFill>
                  <a:schemeClr val="accent1"/>
                </a:solidFill>
                <a:latin typeface="UD デジタル 教科書体 NK-B" panose="02020700000000000000" pitchFamily="18" charset="-128"/>
                <a:ea typeface="UD デジタル 教科書体 NK-B" panose="02020700000000000000" pitchFamily="18" charset="-128"/>
              </a:rPr>
              <a:t>　地域医療・介護連携のリデザインが必要 ！</a:t>
            </a:r>
            <a:endParaRPr lang="en-US" altLang="ja-JP" sz="2400" u="sng" dirty="0">
              <a:solidFill>
                <a:schemeClr val="accent1"/>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24952080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595265-8AE5-9E26-6C04-7F8963719E53}"/>
            </a:ext>
          </a:extLst>
        </p:cNvPr>
        <p:cNvGrpSpPr/>
        <p:nvPr/>
      </p:nvGrpSpPr>
      <p:grpSpPr>
        <a:xfrm>
          <a:off x="0" y="0"/>
          <a:ext cx="0" cy="0"/>
          <a:chOff x="0" y="0"/>
          <a:chExt cx="0" cy="0"/>
        </a:xfrm>
      </p:grpSpPr>
      <p:sp>
        <p:nvSpPr>
          <p:cNvPr id="5" name="正方形/長方形 4">
            <a:extLst>
              <a:ext uri="{FF2B5EF4-FFF2-40B4-BE49-F238E27FC236}">
                <a16:creationId xmlns:a16="http://schemas.microsoft.com/office/drawing/2014/main" id="{A9307656-9BD9-6AC8-51C5-CED6D7AF7A6E}"/>
              </a:ext>
            </a:extLst>
          </p:cNvPr>
          <p:cNvSpPr/>
          <p:nvPr/>
        </p:nvSpPr>
        <p:spPr>
          <a:xfrm>
            <a:off x="-4227" y="6681621"/>
            <a:ext cx="9148228" cy="1763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正方形/長方形 5">
            <a:extLst>
              <a:ext uri="{FF2B5EF4-FFF2-40B4-BE49-F238E27FC236}">
                <a16:creationId xmlns:a16="http://schemas.microsoft.com/office/drawing/2014/main" id="{BF3ABBB7-FF4B-4C55-A6A6-DE6B9C5B4E62}"/>
              </a:ext>
            </a:extLst>
          </p:cNvPr>
          <p:cNvSpPr/>
          <p:nvPr/>
        </p:nvSpPr>
        <p:spPr>
          <a:xfrm>
            <a:off x="227918" y="3338945"/>
            <a:ext cx="8688163" cy="1480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3200" dirty="0">
                <a:solidFill>
                  <a:schemeClr val="tx1"/>
                </a:solidFill>
                <a:latin typeface="UD デジタル 教科書体 NK-B" panose="02020700000000000000" pitchFamily="18" charset="-128"/>
                <a:ea typeface="UD デジタル 教科書体 NK-B" panose="02020700000000000000" pitchFamily="18" charset="-128"/>
              </a:rPr>
              <a:t>酒田市（八幡地区）における</a:t>
            </a:r>
            <a:endParaRPr kumimoji="1" lang="en-US" altLang="ja-JP" sz="3200" dirty="0">
              <a:solidFill>
                <a:schemeClr val="tx1"/>
              </a:solidFill>
              <a:latin typeface="UD デジタル 教科書体 NK-B" panose="02020700000000000000" pitchFamily="18" charset="-128"/>
              <a:ea typeface="UD デジタル 教科書体 NK-B" panose="02020700000000000000" pitchFamily="18" charset="-128"/>
            </a:endParaRPr>
          </a:p>
          <a:p>
            <a:pPr algn="ctr"/>
            <a:r>
              <a:rPr kumimoji="1" lang="ja-JP" altLang="en-US" sz="3200" dirty="0">
                <a:solidFill>
                  <a:schemeClr val="tx1"/>
                </a:solidFill>
                <a:latin typeface="UD デジタル 教科書体 NK-B" panose="02020700000000000000" pitchFamily="18" charset="-128"/>
                <a:ea typeface="UD デジタル 教科書体 NK-B" panose="02020700000000000000" pitchFamily="18" charset="-128"/>
              </a:rPr>
              <a:t>医療</a:t>
            </a:r>
            <a:r>
              <a:rPr kumimoji="1" lang="en-US" altLang="ja-JP" sz="3200" dirty="0" err="1">
                <a:solidFill>
                  <a:schemeClr val="tx1"/>
                </a:solidFill>
                <a:latin typeface="UD デジタル 教科書体 NK-B" panose="02020700000000000000" pitchFamily="18" charset="-128"/>
                <a:ea typeface="UD デジタル 教科書体 NK-B" panose="02020700000000000000" pitchFamily="18" charset="-128"/>
              </a:rPr>
              <a:t>MaaS</a:t>
            </a:r>
            <a:r>
              <a:rPr kumimoji="1" lang="ja-JP" altLang="en-US" sz="3200" dirty="0">
                <a:solidFill>
                  <a:schemeClr val="tx1"/>
                </a:solidFill>
                <a:latin typeface="UD デジタル 教科書体 NK-B" panose="02020700000000000000" pitchFamily="18" charset="-128"/>
                <a:ea typeface="UD デジタル 教科書体 NK-B" panose="02020700000000000000" pitchFamily="18" charset="-128"/>
              </a:rPr>
              <a:t>の取り組みについて</a:t>
            </a:r>
          </a:p>
        </p:txBody>
      </p:sp>
      <p:sp>
        <p:nvSpPr>
          <p:cNvPr id="113" name="正方形/長方形 112">
            <a:extLst>
              <a:ext uri="{FF2B5EF4-FFF2-40B4-BE49-F238E27FC236}">
                <a16:creationId xmlns:a16="http://schemas.microsoft.com/office/drawing/2014/main" id="{A5C9363D-9493-567A-1992-D5BE6E2A50C9}"/>
              </a:ext>
            </a:extLst>
          </p:cNvPr>
          <p:cNvSpPr/>
          <p:nvPr/>
        </p:nvSpPr>
        <p:spPr>
          <a:xfrm>
            <a:off x="-4228" y="3302431"/>
            <a:ext cx="9144000" cy="85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4" name="直線コネクタ 113">
            <a:extLst>
              <a:ext uri="{FF2B5EF4-FFF2-40B4-BE49-F238E27FC236}">
                <a16:creationId xmlns:a16="http://schemas.microsoft.com/office/drawing/2014/main" id="{0B7621DC-B522-9EEF-0E01-BCEA2B465CF8}"/>
              </a:ext>
            </a:extLst>
          </p:cNvPr>
          <p:cNvCxnSpPr/>
          <p:nvPr/>
        </p:nvCxnSpPr>
        <p:spPr>
          <a:xfrm>
            <a:off x="-7585" y="3258647"/>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051" name="図 12" descr="N:\総務課行政関係フォルダー\マスコットキャラクター\一穂さん定型パターン\ジャンプ（黒）.gif">
            <a:extLst>
              <a:ext uri="{FF2B5EF4-FFF2-40B4-BE49-F238E27FC236}">
                <a16:creationId xmlns:a16="http://schemas.microsoft.com/office/drawing/2014/main" id="{1567AE33-E049-AC37-14FF-C1E14616D07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24565" y="6068003"/>
            <a:ext cx="437635" cy="686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図 13" descr="N:\総務課行政関係フォルダー\マスコットキャラクター\一穂さん定型パターン\ジャンプ（赤）.gif">
            <a:extLst>
              <a:ext uri="{FF2B5EF4-FFF2-40B4-BE49-F238E27FC236}">
                <a16:creationId xmlns:a16="http://schemas.microsoft.com/office/drawing/2014/main" id="{8540553B-6F27-5CBE-2C88-0EBAA7A91D8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657239" y="6083119"/>
            <a:ext cx="441192" cy="686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2">
            <a:extLst>
              <a:ext uri="{FF2B5EF4-FFF2-40B4-BE49-F238E27FC236}">
                <a16:creationId xmlns:a16="http://schemas.microsoft.com/office/drawing/2014/main" id="{4398C3FB-A134-C74F-E73D-E09BD6C5CA6B}"/>
              </a:ext>
            </a:extLst>
          </p:cNvPr>
          <p:cNvSpPr/>
          <p:nvPr/>
        </p:nvSpPr>
        <p:spPr>
          <a:xfrm>
            <a:off x="2" y="5487278"/>
            <a:ext cx="9098431" cy="934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2000" dirty="0">
                <a:solidFill>
                  <a:schemeClr val="tx1"/>
                </a:solidFill>
                <a:latin typeface="UD デジタル 教科書体 NK-B" panose="02020700000000000000" pitchFamily="18" charset="-128"/>
                <a:ea typeface="UD デジタル 教科書体 NK-B" panose="02020700000000000000" pitchFamily="18" charset="-128"/>
              </a:rPr>
              <a:t>地方独立行政法人山形県・酒田市病院機構　日本海総合病院</a:t>
            </a:r>
            <a:endParaRPr kumimoji="1" lang="en-US" altLang="ja-JP" sz="2000" dirty="0">
              <a:solidFill>
                <a:schemeClr val="tx1"/>
              </a:solidFill>
              <a:latin typeface="UD デジタル 教科書体 NK-B" panose="02020700000000000000" pitchFamily="18" charset="-128"/>
              <a:ea typeface="UD デジタル 教科書体 NK-B" panose="02020700000000000000" pitchFamily="18" charset="-128"/>
            </a:endParaRPr>
          </a:p>
          <a:p>
            <a:pPr algn="ctr"/>
            <a:r>
              <a:rPr kumimoji="1" lang="ja-JP" altLang="en-US" sz="2000" dirty="0">
                <a:solidFill>
                  <a:schemeClr val="tx1"/>
                </a:solidFill>
                <a:latin typeface="UD デジタル 教科書体 NK-B" panose="02020700000000000000" pitchFamily="18" charset="-128"/>
                <a:ea typeface="UD デジタル 教科書体 NK-B" panose="02020700000000000000" pitchFamily="18" charset="-128"/>
              </a:rPr>
              <a:t>病院改革推進室　岡部　幸大</a:t>
            </a:r>
            <a:endParaRPr kumimoji="1" lang="en-US" altLang="ja-JP" sz="2000" dirty="0">
              <a:solidFill>
                <a:schemeClr val="tx1"/>
              </a:solidFill>
              <a:latin typeface="UD デジタル 教科書体 NK-B" panose="02020700000000000000" pitchFamily="18" charset="-128"/>
              <a:ea typeface="UD デジタル 教科書体 NK-B" panose="02020700000000000000" pitchFamily="18" charset="-128"/>
            </a:endParaRPr>
          </a:p>
        </p:txBody>
      </p:sp>
      <p:pic>
        <p:nvPicPr>
          <p:cNvPr id="2" name="図 1">
            <a:extLst>
              <a:ext uri="{FF2B5EF4-FFF2-40B4-BE49-F238E27FC236}">
                <a16:creationId xmlns:a16="http://schemas.microsoft.com/office/drawing/2014/main" id="{8DE9439B-47A9-D5F3-183D-42B536AD7CF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419" y="57546"/>
            <a:ext cx="649087" cy="700171"/>
          </a:xfrm>
          <a:prstGeom prst="rect">
            <a:avLst/>
          </a:prstGeom>
        </p:spPr>
      </p:pic>
      <p:sp>
        <p:nvSpPr>
          <p:cNvPr id="7" name="正方形/長方形 6">
            <a:extLst>
              <a:ext uri="{FF2B5EF4-FFF2-40B4-BE49-F238E27FC236}">
                <a16:creationId xmlns:a16="http://schemas.microsoft.com/office/drawing/2014/main" id="{98094A0E-512D-109C-8D84-F842D96BC3F4}"/>
              </a:ext>
            </a:extLst>
          </p:cNvPr>
          <p:cNvSpPr/>
          <p:nvPr/>
        </p:nvSpPr>
        <p:spPr>
          <a:xfrm>
            <a:off x="390109" y="1761189"/>
            <a:ext cx="8688163" cy="14808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4000" dirty="0">
                <a:solidFill>
                  <a:schemeClr val="tx1"/>
                </a:solidFill>
                <a:latin typeface="UD デジタル 教科書体 NK-B" panose="02020700000000000000" pitchFamily="18" charset="-128"/>
                <a:ea typeface="UD デジタル 教科書体 NK-B" panose="02020700000000000000" pitchFamily="18" charset="-128"/>
              </a:rPr>
              <a:t>在宅医療を支える地域医療 </a:t>
            </a:r>
            <a:endParaRPr kumimoji="1" lang="en-US" altLang="ja-JP" sz="4000" dirty="0">
              <a:solidFill>
                <a:schemeClr val="tx1"/>
              </a:solidFill>
              <a:latin typeface="UD デジタル 教科書体 NK-B" panose="02020700000000000000" pitchFamily="18" charset="-128"/>
              <a:ea typeface="UD デジタル 教科書体 NK-B" panose="02020700000000000000" pitchFamily="18" charset="-128"/>
            </a:endParaRPr>
          </a:p>
          <a:p>
            <a:pPr algn="ctr"/>
            <a:r>
              <a:rPr kumimoji="1" lang="ja-JP" altLang="en-US" sz="4000" dirty="0">
                <a:solidFill>
                  <a:schemeClr val="tx1"/>
                </a:solidFill>
                <a:latin typeface="UD デジタル 教科書体 NK-B" panose="02020700000000000000" pitchFamily="18" charset="-128"/>
                <a:ea typeface="UD デジタル 教科書体 NK-B" panose="02020700000000000000" pitchFamily="18" charset="-128"/>
              </a:rPr>
              <a:t>遠隔診療ＭａａＳ導入と実際について</a:t>
            </a:r>
          </a:p>
        </p:txBody>
      </p:sp>
    </p:spTree>
    <p:extLst>
      <p:ext uri="{BB962C8B-B14F-4D97-AF65-F5344CB8AC3E}">
        <p14:creationId xmlns:p14="http://schemas.microsoft.com/office/powerpoint/2010/main" val="40121347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7F67E53-2803-4CAD-B966-8FAC5724CF08}"/>
              </a:ext>
            </a:extLst>
          </p:cNvPr>
          <p:cNvPicPr>
            <a:picLocks noChangeAspect="1"/>
          </p:cNvPicPr>
          <p:nvPr/>
        </p:nvPicPr>
        <p:blipFill>
          <a:blip r:embed="rId3"/>
          <a:stretch>
            <a:fillRect/>
          </a:stretch>
        </p:blipFill>
        <p:spPr>
          <a:xfrm>
            <a:off x="192323" y="987209"/>
            <a:ext cx="7811084" cy="5658003"/>
          </a:xfrm>
          <a:prstGeom prst="rect">
            <a:avLst/>
          </a:prstGeom>
          <a:effectLst>
            <a:glow rad="228600">
              <a:schemeClr val="accent5">
                <a:satMod val="175000"/>
                <a:alpha val="40000"/>
              </a:schemeClr>
            </a:glow>
          </a:effectLst>
        </p:spPr>
      </p:pic>
      <p:sp>
        <p:nvSpPr>
          <p:cNvPr id="74" name="楕円 73">
            <a:extLst>
              <a:ext uri="{FF2B5EF4-FFF2-40B4-BE49-F238E27FC236}">
                <a16:creationId xmlns:a16="http://schemas.microsoft.com/office/drawing/2014/main" id="{EE175169-031F-435B-9407-D080223976B4}"/>
              </a:ext>
            </a:extLst>
          </p:cNvPr>
          <p:cNvSpPr/>
          <p:nvPr/>
        </p:nvSpPr>
        <p:spPr>
          <a:xfrm>
            <a:off x="3859183" y="1078955"/>
            <a:ext cx="3736720" cy="1810544"/>
          </a:xfrm>
          <a:prstGeom prst="ellipse">
            <a:avLst/>
          </a:prstGeom>
          <a:solidFill>
            <a:srgbClr val="99FF99">
              <a:alpha val="9804"/>
            </a:srgbClr>
          </a:solidFill>
          <a:ln w="31750">
            <a:solidFill>
              <a:srgbClr val="0066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四角形: 角を丸くする 74">
            <a:extLst>
              <a:ext uri="{FF2B5EF4-FFF2-40B4-BE49-F238E27FC236}">
                <a16:creationId xmlns:a16="http://schemas.microsoft.com/office/drawing/2014/main" id="{5374A2EA-3563-4C74-86A2-A77FF786A826}"/>
              </a:ext>
            </a:extLst>
          </p:cNvPr>
          <p:cNvSpPr/>
          <p:nvPr/>
        </p:nvSpPr>
        <p:spPr>
          <a:xfrm>
            <a:off x="4913740" y="2079184"/>
            <a:ext cx="1739877" cy="678575"/>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rgbClr val="006600"/>
                </a:solidFill>
                <a:latin typeface="UD デジタル 教科書体 NK-B" panose="02020700000000000000" pitchFamily="18" charset="-128"/>
                <a:ea typeface="UD デジタル 教科書体 NK-B" panose="02020700000000000000" pitchFamily="18" charset="-128"/>
              </a:rPr>
              <a:t>八幡地区</a:t>
            </a:r>
            <a:endParaRPr kumimoji="1" lang="en-US" altLang="ja-JP" sz="1400" dirty="0">
              <a:solidFill>
                <a:srgbClr val="006600"/>
              </a:solidFill>
              <a:latin typeface="UD デジタル 教科書体 NK-B" panose="02020700000000000000" pitchFamily="18" charset="-128"/>
              <a:ea typeface="UD デジタル 教科書体 NK-B" panose="02020700000000000000" pitchFamily="18" charset="-128"/>
            </a:endParaRPr>
          </a:p>
          <a:p>
            <a:pPr algn="ctr"/>
            <a:r>
              <a:rPr kumimoji="1" lang="ja-JP" altLang="en-US" sz="1400" dirty="0">
                <a:solidFill>
                  <a:srgbClr val="006600"/>
                </a:solidFill>
                <a:latin typeface="UD デジタル 教科書体 NK-B" panose="02020700000000000000" pitchFamily="18" charset="-128"/>
                <a:ea typeface="UD デジタル 教科書体 NK-B" panose="02020700000000000000" pitchFamily="18" charset="-128"/>
              </a:rPr>
              <a:t>約</a:t>
            </a:r>
            <a:r>
              <a:rPr kumimoji="1" lang="en-US" altLang="ja-JP" sz="1400" dirty="0">
                <a:solidFill>
                  <a:srgbClr val="006600"/>
                </a:solidFill>
                <a:latin typeface="UD デジタル 教科書体 NK-B" panose="02020700000000000000" pitchFamily="18" charset="-128"/>
                <a:ea typeface="UD デジタル 教科書体 NK-B" panose="02020700000000000000" pitchFamily="18" charset="-128"/>
              </a:rPr>
              <a:t>0.5</a:t>
            </a:r>
            <a:r>
              <a:rPr kumimoji="1" lang="ja-JP" altLang="en-US" sz="1400" dirty="0">
                <a:solidFill>
                  <a:srgbClr val="006600"/>
                </a:solidFill>
                <a:latin typeface="UD デジタル 教科書体 NK-B" panose="02020700000000000000" pitchFamily="18" charset="-128"/>
                <a:ea typeface="UD デジタル 教科書体 NK-B" panose="02020700000000000000" pitchFamily="18" charset="-128"/>
              </a:rPr>
              <a:t>万人</a:t>
            </a:r>
            <a:endParaRPr kumimoji="1" lang="en-US" altLang="ja-JP" sz="1400" dirty="0">
              <a:solidFill>
                <a:srgbClr val="006600"/>
              </a:solidFill>
              <a:latin typeface="UD デジタル 教科書体 NK-B" panose="02020700000000000000" pitchFamily="18" charset="-128"/>
              <a:ea typeface="UD デジタル 教科書体 NK-B" panose="02020700000000000000" pitchFamily="18" charset="-128"/>
            </a:endParaRPr>
          </a:p>
          <a:p>
            <a:pPr algn="ctr"/>
            <a:r>
              <a:rPr kumimoji="1" lang="ja-JP" altLang="en-US" sz="1100" dirty="0">
                <a:solidFill>
                  <a:srgbClr val="006600"/>
                </a:solidFill>
                <a:latin typeface="UD デジタル 教科書体 NK-B" panose="02020700000000000000" pitchFamily="18" charset="-128"/>
                <a:ea typeface="UD デジタル 教科書体 NK-B" panose="02020700000000000000" pitchFamily="18" charset="-128"/>
              </a:rPr>
              <a:t>（約</a:t>
            </a:r>
            <a:r>
              <a:rPr kumimoji="1" lang="en-US" altLang="ja-JP" sz="1100" dirty="0">
                <a:solidFill>
                  <a:srgbClr val="006600"/>
                </a:solidFill>
                <a:latin typeface="UD デジタル 教科書体 NK-B" panose="02020700000000000000" pitchFamily="18" charset="-128"/>
                <a:ea typeface="UD デジタル 教科書体 NK-B" panose="02020700000000000000" pitchFamily="18" charset="-128"/>
              </a:rPr>
              <a:t>5,000</a:t>
            </a:r>
            <a:r>
              <a:rPr kumimoji="1" lang="ja-JP" altLang="en-US" sz="1100" dirty="0">
                <a:solidFill>
                  <a:srgbClr val="006600"/>
                </a:solidFill>
                <a:latin typeface="UD デジタル 教科書体 NK-B" panose="02020700000000000000" pitchFamily="18" charset="-128"/>
                <a:ea typeface="UD デジタル 教科書体 NK-B" panose="02020700000000000000" pitchFamily="18" charset="-128"/>
              </a:rPr>
              <a:t>人）</a:t>
            </a:r>
          </a:p>
        </p:txBody>
      </p:sp>
      <p:sp>
        <p:nvSpPr>
          <p:cNvPr id="47" name="楕円 46">
            <a:extLst>
              <a:ext uri="{FF2B5EF4-FFF2-40B4-BE49-F238E27FC236}">
                <a16:creationId xmlns:a16="http://schemas.microsoft.com/office/drawing/2014/main" id="{353B77CB-1453-4151-A679-F81BB7116C1E}"/>
              </a:ext>
            </a:extLst>
          </p:cNvPr>
          <p:cNvSpPr/>
          <p:nvPr/>
        </p:nvSpPr>
        <p:spPr>
          <a:xfrm>
            <a:off x="1290251" y="4465875"/>
            <a:ext cx="2028264" cy="1992391"/>
          </a:xfrm>
          <a:prstGeom prst="ellipse">
            <a:avLst/>
          </a:prstGeom>
          <a:solidFill>
            <a:schemeClr val="bg1">
              <a:lumMod val="85000"/>
              <a:alpha val="50000"/>
            </a:schemeClr>
          </a:solidFill>
          <a:ln w="31750">
            <a:solidFill>
              <a:schemeClr val="bg1">
                <a:lumMod val="75000"/>
                <a:alpha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1" name="楕円 50">
            <a:extLst>
              <a:ext uri="{FF2B5EF4-FFF2-40B4-BE49-F238E27FC236}">
                <a16:creationId xmlns:a16="http://schemas.microsoft.com/office/drawing/2014/main" id="{E718917E-3EB6-42A2-BAE7-AC168C89D5F3}"/>
              </a:ext>
            </a:extLst>
          </p:cNvPr>
          <p:cNvSpPr/>
          <p:nvPr/>
        </p:nvSpPr>
        <p:spPr>
          <a:xfrm rot="19679549">
            <a:off x="2705746" y="1057346"/>
            <a:ext cx="974559" cy="2593855"/>
          </a:xfrm>
          <a:prstGeom prst="ellipse">
            <a:avLst/>
          </a:prstGeom>
          <a:solidFill>
            <a:schemeClr val="bg1">
              <a:lumMod val="85000"/>
              <a:alpha val="50000"/>
            </a:schemeClr>
          </a:solidFill>
          <a:ln w="31750">
            <a:solidFill>
              <a:schemeClr val="bg1">
                <a:lumMod val="75000"/>
                <a:alpha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楕円 52">
            <a:extLst>
              <a:ext uri="{FF2B5EF4-FFF2-40B4-BE49-F238E27FC236}">
                <a16:creationId xmlns:a16="http://schemas.microsoft.com/office/drawing/2014/main" id="{173A6996-212F-42B9-A7BE-02C11E810CC4}"/>
              </a:ext>
            </a:extLst>
          </p:cNvPr>
          <p:cNvSpPr/>
          <p:nvPr/>
        </p:nvSpPr>
        <p:spPr>
          <a:xfrm>
            <a:off x="4454768" y="4465871"/>
            <a:ext cx="1327203" cy="1299256"/>
          </a:xfrm>
          <a:prstGeom prst="ellipse">
            <a:avLst/>
          </a:prstGeom>
          <a:solidFill>
            <a:schemeClr val="bg1">
              <a:lumMod val="85000"/>
              <a:alpha val="50000"/>
            </a:schemeClr>
          </a:solidFill>
          <a:ln w="31750">
            <a:solidFill>
              <a:schemeClr val="bg1">
                <a:lumMod val="75000"/>
                <a:alpha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四角形: 角を丸くする 54">
            <a:extLst>
              <a:ext uri="{FF2B5EF4-FFF2-40B4-BE49-F238E27FC236}">
                <a16:creationId xmlns:a16="http://schemas.microsoft.com/office/drawing/2014/main" id="{564777EC-F074-44AB-B8A2-B0E6E151539F}"/>
              </a:ext>
            </a:extLst>
          </p:cNvPr>
          <p:cNvSpPr/>
          <p:nvPr/>
        </p:nvSpPr>
        <p:spPr>
          <a:xfrm>
            <a:off x="1449138" y="5093899"/>
            <a:ext cx="1710495" cy="646233"/>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chemeClr val="bg1">
                    <a:lumMod val="65000"/>
                  </a:schemeClr>
                </a:solidFill>
                <a:latin typeface="UD デジタル 教科書体 NK-B" panose="02020700000000000000" pitchFamily="18" charset="-128"/>
                <a:ea typeface="UD デジタル 教科書体 NK-B" panose="02020700000000000000" pitchFamily="18" charset="-128"/>
              </a:rPr>
              <a:t>川南地区</a:t>
            </a:r>
            <a:endParaRPr kumimoji="1" lang="en-US" altLang="ja-JP" sz="1400" dirty="0">
              <a:solidFill>
                <a:schemeClr val="bg1">
                  <a:lumMod val="65000"/>
                </a:schemeClr>
              </a:solidFill>
              <a:latin typeface="UD デジタル 教科書体 NK-B" panose="02020700000000000000" pitchFamily="18" charset="-128"/>
              <a:ea typeface="UD デジタル 教科書体 NK-B" panose="02020700000000000000" pitchFamily="18" charset="-128"/>
            </a:endParaRPr>
          </a:p>
          <a:p>
            <a:pPr algn="ctr"/>
            <a:r>
              <a:rPr kumimoji="1" lang="ja-JP" altLang="en-US" sz="1400" u="sng" dirty="0">
                <a:solidFill>
                  <a:schemeClr val="bg1">
                    <a:lumMod val="65000"/>
                  </a:schemeClr>
                </a:solidFill>
                <a:latin typeface="UD デジタル 教科書体 NK-B" panose="02020700000000000000" pitchFamily="18" charset="-128"/>
                <a:ea typeface="UD デジタル 教科書体 NK-B" panose="02020700000000000000" pitchFamily="18" charset="-128"/>
              </a:rPr>
              <a:t>約</a:t>
            </a:r>
            <a:r>
              <a:rPr kumimoji="1" lang="en-US" altLang="ja-JP" sz="1400" u="sng" dirty="0">
                <a:solidFill>
                  <a:schemeClr val="bg1">
                    <a:lumMod val="65000"/>
                  </a:schemeClr>
                </a:solidFill>
                <a:latin typeface="UD デジタル 教科書体 NK-B" panose="02020700000000000000" pitchFamily="18" charset="-128"/>
                <a:ea typeface="UD デジタル 教科書体 NK-B" panose="02020700000000000000" pitchFamily="18" charset="-128"/>
              </a:rPr>
              <a:t>1.7</a:t>
            </a:r>
            <a:r>
              <a:rPr kumimoji="1" lang="ja-JP" altLang="en-US" sz="1400" u="sng" dirty="0">
                <a:solidFill>
                  <a:schemeClr val="bg1">
                    <a:lumMod val="65000"/>
                  </a:schemeClr>
                </a:solidFill>
                <a:latin typeface="UD デジタル 教科書体 NK-B" panose="02020700000000000000" pitchFamily="18" charset="-128"/>
                <a:ea typeface="UD デジタル 教科書体 NK-B" panose="02020700000000000000" pitchFamily="18" charset="-128"/>
              </a:rPr>
              <a:t>万人</a:t>
            </a:r>
            <a:endParaRPr kumimoji="1" lang="en-US" altLang="ja-JP" sz="1400" u="sng" dirty="0">
              <a:solidFill>
                <a:schemeClr val="bg1">
                  <a:lumMod val="65000"/>
                </a:schemeClr>
              </a:solidFill>
              <a:latin typeface="UD デジタル 教科書体 NK-B" panose="02020700000000000000" pitchFamily="18" charset="-128"/>
              <a:ea typeface="UD デジタル 教科書体 NK-B" panose="02020700000000000000" pitchFamily="18" charset="-128"/>
            </a:endParaRPr>
          </a:p>
        </p:txBody>
      </p:sp>
      <p:sp>
        <p:nvSpPr>
          <p:cNvPr id="57" name="四角形: 角を丸くする 56">
            <a:extLst>
              <a:ext uri="{FF2B5EF4-FFF2-40B4-BE49-F238E27FC236}">
                <a16:creationId xmlns:a16="http://schemas.microsoft.com/office/drawing/2014/main" id="{3F00E0E6-7EB4-4912-AB8B-6919B4C7D1B2}"/>
              </a:ext>
            </a:extLst>
          </p:cNvPr>
          <p:cNvSpPr/>
          <p:nvPr/>
        </p:nvSpPr>
        <p:spPr>
          <a:xfrm>
            <a:off x="2259470" y="1755923"/>
            <a:ext cx="1710495" cy="843096"/>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chemeClr val="bg1">
                    <a:lumMod val="65000"/>
                  </a:schemeClr>
                </a:solidFill>
                <a:latin typeface="UD デジタル 教科書体 NK-B" panose="02020700000000000000" pitchFamily="18" charset="-128"/>
                <a:ea typeface="UD デジタル 教科書体 NK-B" panose="02020700000000000000" pitchFamily="18" charset="-128"/>
              </a:rPr>
              <a:t>東・北地区</a:t>
            </a:r>
            <a:endParaRPr kumimoji="1" lang="en-US" altLang="ja-JP" sz="1400" dirty="0">
              <a:solidFill>
                <a:schemeClr val="bg1">
                  <a:lumMod val="65000"/>
                </a:schemeClr>
              </a:solidFill>
              <a:latin typeface="UD デジタル 教科書体 NK-B" panose="02020700000000000000" pitchFamily="18" charset="-128"/>
              <a:ea typeface="UD デジタル 教科書体 NK-B" panose="02020700000000000000" pitchFamily="18" charset="-128"/>
            </a:endParaRPr>
          </a:p>
          <a:p>
            <a:pPr algn="ctr"/>
            <a:r>
              <a:rPr kumimoji="1" lang="ja-JP" altLang="en-US" sz="1400" u="sng" dirty="0">
                <a:solidFill>
                  <a:schemeClr val="bg1">
                    <a:lumMod val="65000"/>
                  </a:schemeClr>
                </a:solidFill>
                <a:latin typeface="UD デジタル 教科書体 NK-B" panose="02020700000000000000" pitchFamily="18" charset="-128"/>
                <a:ea typeface="UD デジタル 教科書体 NK-B" panose="02020700000000000000" pitchFamily="18" charset="-128"/>
              </a:rPr>
              <a:t>約</a:t>
            </a:r>
            <a:r>
              <a:rPr kumimoji="1" lang="en-US" altLang="ja-JP" sz="1400" u="sng" dirty="0">
                <a:solidFill>
                  <a:schemeClr val="bg1">
                    <a:lumMod val="65000"/>
                  </a:schemeClr>
                </a:solidFill>
                <a:latin typeface="UD デジタル 教科書体 NK-B" panose="02020700000000000000" pitchFamily="18" charset="-128"/>
                <a:ea typeface="UD デジタル 教科書体 NK-B" panose="02020700000000000000" pitchFamily="18" charset="-128"/>
              </a:rPr>
              <a:t>1.0</a:t>
            </a:r>
            <a:r>
              <a:rPr kumimoji="1" lang="ja-JP" altLang="en-US" sz="1400" u="sng" dirty="0">
                <a:solidFill>
                  <a:schemeClr val="bg1">
                    <a:lumMod val="65000"/>
                  </a:schemeClr>
                </a:solidFill>
                <a:latin typeface="UD デジタル 教科書体 NK-B" panose="02020700000000000000" pitchFamily="18" charset="-128"/>
                <a:ea typeface="UD デジタル 教科書体 NK-B" panose="02020700000000000000" pitchFamily="18" charset="-128"/>
              </a:rPr>
              <a:t>万人</a:t>
            </a:r>
            <a:endParaRPr kumimoji="1" lang="en-US" altLang="ja-JP" sz="1400" u="sng" dirty="0">
              <a:solidFill>
                <a:schemeClr val="bg1">
                  <a:lumMod val="65000"/>
                </a:schemeClr>
              </a:solidFill>
              <a:latin typeface="UD デジタル 教科書体 NK-B" panose="02020700000000000000" pitchFamily="18" charset="-128"/>
              <a:ea typeface="UD デジタル 教科書体 NK-B" panose="02020700000000000000" pitchFamily="18" charset="-128"/>
            </a:endParaRPr>
          </a:p>
        </p:txBody>
      </p:sp>
      <p:sp>
        <p:nvSpPr>
          <p:cNvPr id="58" name="楕円 57">
            <a:extLst>
              <a:ext uri="{FF2B5EF4-FFF2-40B4-BE49-F238E27FC236}">
                <a16:creationId xmlns:a16="http://schemas.microsoft.com/office/drawing/2014/main" id="{7F3D6DE1-C5B0-48A3-AB99-291D900C4867}"/>
              </a:ext>
            </a:extLst>
          </p:cNvPr>
          <p:cNvSpPr/>
          <p:nvPr/>
        </p:nvSpPr>
        <p:spPr>
          <a:xfrm>
            <a:off x="3934793" y="3144722"/>
            <a:ext cx="1340481" cy="1354633"/>
          </a:xfrm>
          <a:prstGeom prst="ellipse">
            <a:avLst/>
          </a:prstGeom>
          <a:solidFill>
            <a:schemeClr val="bg1">
              <a:lumMod val="85000"/>
              <a:alpha val="50000"/>
            </a:schemeClr>
          </a:solidFill>
          <a:ln w="31750">
            <a:solidFill>
              <a:schemeClr val="bg1">
                <a:lumMod val="75000"/>
                <a:alpha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四角形: 角を丸くする 58">
            <a:extLst>
              <a:ext uri="{FF2B5EF4-FFF2-40B4-BE49-F238E27FC236}">
                <a16:creationId xmlns:a16="http://schemas.microsoft.com/office/drawing/2014/main" id="{71C2F38F-A2CB-47CE-B8AB-EEA42D664524}"/>
              </a:ext>
            </a:extLst>
          </p:cNvPr>
          <p:cNvSpPr/>
          <p:nvPr/>
        </p:nvSpPr>
        <p:spPr>
          <a:xfrm>
            <a:off x="4253236" y="4865871"/>
            <a:ext cx="1710495" cy="512503"/>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chemeClr val="bg1">
                    <a:lumMod val="65000"/>
                  </a:schemeClr>
                </a:solidFill>
                <a:latin typeface="UD デジタル 教科書体 NK-B" panose="02020700000000000000" pitchFamily="18" charset="-128"/>
                <a:ea typeface="UD デジタル 教科書体 NK-B" panose="02020700000000000000" pitchFamily="18" charset="-128"/>
              </a:rPr>
              <a:t>松山地区</a:t>
            </a:r>
            <a:endParaRPr kumimoji="1" lang="en-US" altLang="ja-JP" sz="1400" dirty="0">
              <a:solidFill>
                <a:schemeClr val="bg1">
                  <a:lumMod val="65000"/>
                </a:schemeClr>
              </a:solidFill>
              <a:latin typeface="UD デジタル 教科書体 NK-B" panose="02020700000000000000" pitchFamily="18" charset="-128"/>
              <a:ea typeface="UD デジタル 教科書体 NK-B" panose="02020700000000000000" pitchFamily="18" charset="-128"/>
            </a:endParaRPr>
          </a:p>
          <a:p>
            <a:pPr algn="ctr"/>
            <a:r>
              <a:rPr kumimoji="1" lang="ja-JP" altLang="en-US" sz="1400" dirty="0">
                <a:solidFill>
                  <a:schemeClr val="bg1">
                    <a:lumMod val="65000"/>
                  </a:schemeClr>
                </a:solidFill>
                <a:latin typeface="UD デジタル 教科書体 NK-B" panose="02020700000000000000" pitchFamily="18" charset="-128"/>
                <a:ea typeface="UD デジタル 教科書体 NK-B" panose="02020700000000000000" pitchFamily="18" charset="-128"/>
              </a:rPr>
              <a:t>約</a:t>
            </a:r>
            <a:r>
              <a:rPr kumimoji="1" lang="en-US" altLang="ja-JP" sz="1400" dirty="0">
                <a:solidFill>
                  <a:schemeClr val="bg1">
                    <a:lumMod val="65000"/>
                  </a:schemeClr>
                </a:solidFill>
                <a:latin typeface="UD デジタル 教科書体 NK-B" panose="02020700000000000000" pitchFamily="18" charset="-128"/>
                <a:ea typeface="UD デジタル 教科書体 NK-B" panose="02020700000000000000" pitchFamily="18" charset="-128"/>
              </a:rPr>
              <a:t>0.4</a:t>
            </a:r>
            <a:r>
              <a:rPr kumimoji="1" lang="ja-JP" altLang="en-US" sz="1400" dirty="0">
                <a:solidFill>
                  <a:schemeClr val="bg1">
                    <a:lumMod val="65000"/>
                  </a:schemeClr>
                </a:solidFill>
                <a:latin typeface="UD デジタル 教科書体 NK-B" panose="02020700000000000000" pitchFamily="18" charset="-128"/>
                <a:ea typeface="UD デジタル 教科書体 NK-B" panose="02020700000000000000" pitchFamily="18" charset="-128"/>
              </a:rPr>
              <a:t>万人</a:t>
            </a:r>
            <a:endParaRPr kumimoji="1" lang="en-US" altLang="ja-JP" sz="1400" dirty="0">
              <a:solidFill>
                <a:schemeClr val="bg1">
                  <a:lumMod val="65000"/>
                </a:schemeClr>
              </a:solidFill>
              <a:latin typeface="UD デジタル 教科書体 NK-B" panose="02020700000000000000" pitchFamily="18" charset="-128"/>
              <a:ea typeface="UD デジタル 教科書体 NK-B" panose="02020700000000000000" pitchFamily="18" charset="-128"/>
            </a:endParaRPr>
          </a:p>
          <a:p>
            <a:pPr algn="ctr"/>
            <a:r>
              <a:rPr kumimoji="1" lang="ja-JP" altLang="en-US" sz="1100" u="sng" dirty="0">
                <a:solidFill>
                  <a:schemeClr val="bg1">
                    <a:lumMod val="65000"/>
                  </a:schemeClr>
                </a:solidFill>
                <a:latin typeface="UD デジタル 教科書体 NK-B" panose="02020700000000000000" pitchFamily="18" charset="-128"/>
                <a:ea typeface="UD デジタル 教科書体 NK-B" panose="02020700000000000000" pitchFamily="18" charset="-128"/>
              </a:rPr>
              <a:t>（約</a:t>
            </a:r>
            <a:r>
              <a:rPr kumimoji="1" lang="en-US" altLang="ja-JP" sz="1100" u="sng" dirty="0">
                <a:solidFill>
                  <a:schemeClr val="bg1">
                    <a:lumMod val="65000"/>
                  </a:schemeClr>
                </a:solidFill>
                <a:latin typeface="UD デジタル 教科書体 NK-B" panose="02020700000000000000" pitchFamily="18" charset="-128"/>
                <a:ea typeface="UD デジタル 教科書体 NK-B" panose="02020700000000000000" pitchFamily="18" charset="-128"/>
              </a:rPr>
              <a:t>3</a:t>
            </a:r>
            <a:r>
              <a:rPr kumimoji="1" lang="ja-JP" altLang="en-US" sz="1100" u="sng" dirty="0" err="1">
                <a:solidFill>
                  <a:schemeClr val="bg1">
                    <a:lumMod val="65000"/>
                  </a:schemeClr>
                </a:solidFill>
                <a:latin typeface="UD デジタル 教科書体 NK-B" panose="02020700000000000000" pitchFamily="18" charset="-128"/>
                <a:ea typeface="UD デジタル 教科書体 NK-B" panose="02020700000000000000" pitchFamily="18" charset="-128"/>
              </a:rPr>
              <a:t>，</a:t>
            </a:r>
            <a:r>
              <a:rPr kumimoji="1" lang="en-US" altLang="ja-JP" sz="1100" u="sng" dirty="0">
                <a:solidFill>
                  <a:schemeClr val="bg1">
                    <a:lumMod val="65000"/>
                  </a:schemeClr>
                </a:solidFill>
                <a:latin typeface="UD デジタル 教科書体 NK-B" panose="02020700000000000000" pitchFamily="18" charset="-128"/>
                <a:ea typeface="UD デジタル 教科書体 NK-B" panose="02020700000000000000" pitchFamily="18" charset="-128"/>
              </a:rPr>
              <a:t>700</a:t>
            </a:r>
            <a:r>
              <a:rPr kumimoji="1" lang="ja-JP" altLang="en-US" sz="1100" u="sng" dirty="0">
                <a:solidFill>
                  <a:schemeClr val="bg1">
                    <a:lumMod val="65000"/>
                  </a:schemeClr>
                </a:solidFill>
                <a:latin typeface="UD デジタル 教科書体 NK-B" panose="02020700000000000000" pitchFamily="18" charset="-128"/>
                <a:ea typeface="UD デジタル 教科書体 NK-B" panose="02020700000000000000" pitchFamily="18" charset="-128"/>
              </a:rPr>
              <a:t>人）</a:t>
            </a:r>
            <a:endParaRPr kumimoji="1" lang="en-US" altLang="ja-JP" sz="1100" u="sng" dirty="0">
              <a:solidFill>
                <a:schemeClr val="bg1">
                  <a:lumMod val="65000"/>
                </a:schemeClr>
              </a:solidFill>
              <a:latin typeface="UD デジタル 教科書体 NK-B" panose="02020700000000000000" pitchFamily="18" charset="-128"/>
              <a:ea typeface="UD デジタル 教科書体 NK-B" panose="02020700000000000000" pitchFamily="18" charset="-128"/>
            </a:endParaRPr>
          </a:p>
        </p:txBody>
      </p:sp>
      <p:sp>
        <p:nvSpPr>
          <p:cNvPr id="66" name="四角形: 角を丸くする 65">
            <a:extLst>
              <a:ext uri="{FF2B5EF4-FFF2-40B4-BE49-F238E27FC236}">
                <a16:creationId xmlns:a16="http://schemas.microsoft.com/office/drawing/2014/main" id="{DC68A01B-C399-4EC6-B339-C1FDD02A1A7A}"/>
              </a:ext>
            </a:extLst>
          </p:cNvPr>
          <p:cNvSpPr/>
          <p:nvPr/>
        </p:nvSpPr>
        <p:spPr>
          <a:xfrm>
            <a:off x="3781383" y="3562225"/>
            <a:ext cx="1710495" cy="492872"/>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chemeClr val="bg1">
                    <a:lumMod val="65000"/>
                  </a:schemeClr>
                </a:solidFill>
                <a:latin typeface="UD デジタル 教科書体 NK-B" panose="02020700000000000000" pitchFamily="18" charset="-128"/>
                <a:ea typeface="UD デジタル 教科書体 NK-B" panose="02020700000000000000" pitchFamily="18" charset="-128"/>
              </a:rPr>
              <a:t>平田地区</a:t>
            </a:r>
            <a:endParaRPr kumimoji="1" lang="en-US" altLang="ja-JP" sz="1400" dirty="0">
              <a:solidFill>
                <a:schemeClr val="bg1">
                  <a:lumMod val="65000"/>
                </a:schemeClr>
              </a:solidFill>
              <a:latin typeface="UD デジタル 教科書体 NK-B" panose="02020700000000000000" pitchFamily="18" charset="-128"/>
              <a:ea typeface="UD デジタル 教科書体 NK-B" panose="02020700000000000000" pitchFamily="18" charset="-128"/>
            </a:endParaRPr>
          </a:p>
          <a:p>
            <a:pPr algn="ctr"/>
            <a:r>
              <a:rPr kumimoji="1" lang="en-US" altLang="ja-JP" sz="1400" dirty="0">
                <a:solidFill>
                  <a:schemeClr val="bg1">
                    <a:lumMod val="65000"/>
                  </a:schemeClr>
                </a:solidFill>
                <a:latin typeface="UD デジタル 教科書体 NK-B" panose="02020700000000000000" pitchFamily="18" charset="-128"/>
                <a:ea typeface="UD デジタル 教科書体 NK-B" panose="02020700000000000000" pitchFamily="18" charset="-128"/>
              </a:rPr>
              <a:t>0.5</a:t>
            </a:r>
            <a:r>
              <a:rPr kumimoji="1" lang="ja-JP" altLang="en-US" sz="1400" dirty="0">
                <a:solidFill>
                  <a:schemeClr val="bg1">
                    <a:lumMod val="65000"/>
                  </a:schemeClr>
                </a:solidFill>
                <a:latin typeface="UD デジタル 教科書体 NK-B" panose="02020700000000000000" pitchFamily="18" charset="-128"/>
                <a:ea typeface="UD デジタル 教科書体 NK-B" panose="02020700000000000000" pitchFamily="18" charset="-128"/>
              </a:rPr>
              <a:t>万人</a:t>
            </a:r>
            <a:endParaRPr kumimoji="1" lang="en-US" altLang="ja-JP" sz="1400" dirty="0">
              <a:solidFill>
                <a:schemeClr val="bg1">
                  <a:lumMod val="65000"/>
                </a:schemeClr>
              </a:solidFill>
              <a:latin typeface="UD デジタル 教科書体 NK-B" panose="02020700000000000000" pitchFamily="18" charset="-128"/>
              <a:ea typeface="UD デジタル 教科書体 NK-B" panose="02020700000000000000" pitchFamily="18" charset="-128"/>
            </a:endParaRPr>
          </a:p>
          <a:p>
            <a:pPr algn="ctr"/>
            <a:r>
              <a:rPr kumimoji="1" lang="ja-JP" altLang="en-US" sz="1100" u="sng" dirty="0">
                <a:solidFill>
                  <a:schemeClr val="bg1">
                    <a:lumMod val="65000"/>
                  </a:schemeClr>
                </a:solidFill>
                <a:latin typeface="UD デジタル 教科書体 NK-B" panose="02020700000000000000" pitchFamily="18" charset="-128"/>
                <a:ea typeface="UD デジタル 教科書体 NK-B" panose="02020700000000000000" pitchFamily="18" charset="-128"/>
              </a:rPr>
              <a:t>（約</a:t>
            </a:r>
            <a:r>
              <a:rPr kumimoji="1" lang="en-US" altLang="ja-JP" sz="1100" u="sng" dirty="0">
                <a:solidFill>
                  <a:schemeClr val="bg1">
                    <a:lumMod val="65000"/>
                  </a:schemeClr>
                </a:solidFill>
                <a:latin typeface="UD デジタル 教科書体 NK-B" panose="02020700000000000000" pitchFamily="18" charset="-128"/>
                <a:ea typeface="UD デジタル 教科書体 NK-B" panose="02020700000000000000" pitchFamily="18" charset="-128"/>
              </a:rPr>
              <a:t>5</a:t>
            </a:r>
            <a:r>
              <a:rPr kumimoji="1" lang="ja-JP" altLang="en-US" sz="1100" u="sng" dirty="0" err="1">
                <a:solidFill>
                  <a:schemeClr val="bg1">
                    <a:lumMod val="65000"/>
                  </a:schemeClr>
                </a:solidFill>
                <a:latin typeface="UD デジタル 教科書体 NK-B" panose="02020700000000000000" pitchFamily="18" charset="-128"/>
                <a:ea typeface="UD デジタル 教科書体 NK-B" panose="02020700000000000000" pitchFamily="18" charset="-128"/>
              </a:rPr>
              <a:t>，</a:t>
            </a:r>
            <a:r>
              <a:rPr kumimoji="1" lang="en-US" altLang="ja-JP" sz="1100" u="sng" dirty="0">
                <a:solidFill>
                  <a:schemeClr val="bg1">
                    <a:lumMod val="65000"/>
                  </a:schemeClr>
                </a:solidFill>
                <a:latin typeface="UD デジタル 教科書体 NK-B" panose="02020700000000000000" pitchFamily="18" charset="-128"/>
                <a:ea typeface="UD デジタル 教科書体 NK-B" panose="02020700000000000000" pitchFamily="18" charset="-128"/>
              </a:rPr>
              <a:t>000</a:t>
            </a:r>
            <a:r>
              <a:rPr kumimoji="1" lang="ja-JP" altLang="en-US" sz="1100" u="sng" dirty="0">
                <a:solidFill>
                  <a:schemeClr val="bg1">
                    <a:lumMod val="65000"/>
                  </a:schemeClr>
                </a:solidFill>
                <a:latin typeface="UD デジタル 教科書体 NK-B" panose="02020700000000000000" pitchFamily="18" charset="-128"/>
                <a:ea typeface="UD デジタル 教科書体 NK-B" panose="02020700000000000000" pitchFamily="18" charset="-128"/>
              </a:rPr>
              <a:t>人）</a:t>
            </a:r>
            <a:endParaRPr kumimoji="1" lang="en-US" altLang="ja-JP" sz="1100" u="sng" dirty="0">
              <a:solidFill>
                <a:schemeClr val="bg1">
                  <a:lumMod val="65000"/>
                </a:schemeClr>
              </a:solidFill>
              <a:latin typeface="UD デジタル 教科書体 NK-B" panose="02020700000000000000" pitchFamily="18" charset="-128"/>
              <a:ea typeface="UD デジタル 教科書体 NK-B" panose="02020700000000000000" pitchFamily="18" charset="-128"/>
            </a:endParaRPr>
          </a:p>
        </p:txBody>
      </p:sp>
      <p:pic>
        <p:nvPicPr>
          <p:cNvPr id="95" name="グラフィックス 94" descr="男の人">
            <a:extLst>
              <a:ext uri="{FF2B5EF4-FFF2-40B4-BE49-F238E27FC236}">
                <a16:creationId xmlns:a16="http://schemas.microsoft.com/office/drawing/2014/main" id="{77D3AEBC-389B-4F54-A15C-1C819214AB2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43849" y="5746362"/>
            <a:ext cx="360000" cy="253860"/>
          </a:xfrm>
          <a:prstGeom prst="rect">
            <a:avLst/>
          </a:prstGeom>
        </p:spPr>
      </p:pic>
      <p:pic>
        <p:nvPicPr>
          <p:cNvPr id="96" name="グラフィックス 95" descr="男の人">
            <a:extLst>
              <a:ext uri="{FF2B5EF4-FFF2-40B4-BE49-F238E27FC236}">
                <a16:creationId xmlns:a16="http://schemas.microsoft.com/office/drawing/2014/main" id="{E4CB4516-D527-4200-9EEE-DE2983FB42D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71230" y="5640086"/>
            <a:ext cx="369635" cy="369635"/>
          </a:xfrm>
          <a:prstGeom prst="rect">
            <a:avLst/>
          </a:prstGeom>
        </p:spPr>
      </p:pic>
      <p:pic>
        <p:nvPicPr>
          <p:cNvPr id="97" name="グラフィックス 96" descr="男の人">
            <a:extLst>
              <a:ext uri="{FF2B5EF4-FFF2-40B4-BE49-F238E27FC236}">
                <a16:creationId xmlns:a16="http://schemas.microsoft.com/office/drawing/2014/main" id="{CC336556-92E9-40CF-A5B8-5FFF54EF234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28480" y="5461127"/>
            <a:ext cx="360000" cy="253860"/>
          </a:xfrm>
          <a:prstGeom prst="rect">
            <a:avLst/>
          </a:prstGeom>
        </p:spPr>
      </p:pic>
      <p:pic>
        <p:nvPicPr>
          <p:cNvPr id="98" name="グラフィックス 97" descr="男の人">
            <a:extLst>
              <a:ext uri="{FF2B5EF4-FFF2-40B4-BE49-F238E27FC236}">
                <a16:creationId xmlns:a16="http://schemas.microsoft.com/office/drawing/2014/main" id="{861CAEBD-8600-4656-9CF4-41F108D1BF7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25029" y="4164387"/>
            <a:ext cx="360000" cy="253860"/>
          </a:xfrm>
          <a:prstGeom prst="rect">
            <a:avLst/>
          </a:prstGeom>
        </p:spPr>
      </p:pic>
      <p:pic>
        <p:nvPicPr>
          <p:cNvPr id="99" name="グラフィックス 98" descr="男の人">
            <a:extLst>
              <a:ext uri="{FF2B5EF4-FFF2-40B4-BE49-F238E27FC236}">
                <a16:creationId xmlns:a16="http://schemas.microsoft.com/office/drawing/2014/main" id="{1BE51C39-A5D5-4EE8-947B-C2BF0330EB1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180697" y="2289467"/>
            <a:ext cx="552684" cy="389735"/>
          </a:xfrm>
          <a:prstGeom prst="rect">
            <a:avLst/>
          </a:prstGeom>
        </p:spPr>
      </p:pic>
      <p:pic>
        <p:nvPicPr>
          <p:cNvPr id="100" name="グラフィックス 99" descr="男の人">
            <a:extLst>
              <a:ext uri="{FF2B5EF4-FFF2-40B4-BE49-F238E27FC236}">
                <a16:creationId xmlns:a16="http://schemas.microsoft.com/office/drawing/2014/main" id="{2DF5F992-4D4A-4829-9341-B309C2972C1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95566" y="2454356"/>
            <a:ext cx="369635" cy="369635"/>
          </a:xfrm>
          <a:prstGeom prst="rect">
            <a:avLst/>
          </a:prstGeom>
        </p:spPr>
      </p:pic>
      <p:pic>
        <p:nvPicPr>
          <p:cNvPr id="1027" name="Picture 3" descr="なかよし">
            <a:extLst>
              <a:ext uri="{FF2B5EF4-FFF2-40B4-BE49-F238E27FC236}">
                <a16:creationId xmlns:a16="http://schemas.microsoft.com/office/drawing/2014/main" id="{154D4778-6805-4E80-98DA-FB2993B06419}"/>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55074" y="1211240"/>
            <a:ext cx="1313791" cy="1089371"/>
          </a:xfrm>
          <a:prstGeom prst="rect">
            <a:avLst/>
          </a:prstGeom>
          <a:noFill/>
          <a:extLst>
            <a:ext uri="{909E8E84-426E-40DD-AFC4-6F175D3DCCD1}">
              <a14:hiddenFill xmlns:a14="http://schemas.microsoft.com/office/drawing/2010/main">
                <a:solidFill>
                  <a:srgbClr val="FFFFFF"/>
                </a:solidFill>
              </a14:hiddenFill>
            </a:ext>
          </a:extLst>
        </p:spPr>
      </p:pic>
      <p:sp>
        <p:nvSpPr>
          <p:cNvPr id="4" name="四角形: メモ 3">
            <a:extLst>
              <a:ext uri="{FF2B5EF4-FFF2-40B4-BE49-F238E27FC236}">
                <a16:creationId xmlns:a16="http://schemas.microsoft.com/office/drawing/2014/main" id="{257D3726-A62A-BA06-342E-BE331822C1A8}"/>
              </a:ext>
            </a:extLst>
          </p:cNvPr>
          <p:cNvSpPr/>
          <p:nvPr/>
        </p:nvSpPr>
        <p:spPr>
          <a:xfrm>
            <a:off x="3969961" y="3694929"/>
            <a:ext cx="4945312" cy="2901211"/>
          </a:xfrm>
          <a:prstGeom prst="foldedCorner">
            <a:avLst>
              <a:gd name="adj" fmla="val 8053"/>
            </a:avLst>
          </a:prstGeom>
          <a:solidFill>
            <a:srgbClr val="F4F9F1"/>
          </a:solidFill>
          <a:effectLst>
            <a:glow rad="101600">
              <a:schemeClr val="accent6">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A93E9FFC-4F79-9A2B-42F0-A55FFC164F93}"/>
              </a:ext>
            </a:extLst>
          </p:cNvPr>
          <p:cNvSpPr/>
          <p:nvPr/>
        </p:nvSpPr>
        <p:spPr>
          <a:xfrm>
            <a:off x="4336811" y="1390144"/>
            <a:ext cx="1080000" cy="468000"/>
          </a:xfrm>
          <a:prstGeom prst="roundRect">
            <a:avLst>
              <a:gd name="adj" fmla="val 50000"/>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200" dirty="0">
                <a:solidFill>
                  <a:schemeClr val="bg1"/>
                </a:solidFill>
                <a:latin typeface="UD Digi Kyokasho NK-R" panose="02020400000000000000" pitchFamily="18" charset="-128"/>
                <a:ea typeface="UD Digi Kyokasho NK-R" panose="02020400000000000000" pitchFamily="18" charset="-128"/>
              </a:rPr>
              <a:t>観音寺：</a:t>
            </a:r>
            <a:endParaRPr kumimoji="1" lang="en-US" altLang="ja-JP" sz="1200" dirty="0">
              <a:solidFill>
                <a:schemeClr val="bg1"/>
              </a:solidFill>
              <a:latin typeface="UD Digi Kyokasho NK-R" panose="02020400000000000000" pitchFamily="18" charset="-128"/>
              <a:ea typeface="UD Digi Kyokasho NK-R" panose="02020400000000000000" pitchFamily="18" charset="-128"/>
            </a:endParaRPr>
          </a:p>
          <a:p>
            <a:pPr algn="ctr"/>
            <a:r>
              <a:rPr kumimoji="1" lang="en-US" altLang="ja-JP" sz="1200" dirty="0">
                <a:solidFill>
                  <a:schemeClr val="bg1"/>
                </a:solidFill>
                <a:latin typeface="UD Digi Kyokasho NK-R" panose="02020400000000000000" pitchFamily="18" charset="-128"/>
                <a:ea typeface="UD Digi Kyokasho NK-R" panose="02020400000000000000" pitchFamily="18" charset="-128"/>
              </a:rPr>
              <a:t>2,196</a:t>
            </a:r>
            <a:r>
              <a:rPr kumimoji="1" lang="ja-JP" altLang="en-US" sz="1200" dirty="0">
                <a:solidFill>
                  <a:schemeClr val="bg1"/>
                </a:solidFill>
                <a:latin typeface="UD Digi Kyokasho NK-R" panose="02020400000000000000" pitchFamily="18" charset="-128"/>
                <a:ea typeface="UD Digi Kyokasho NK-R" panose="02020400000000000000" pitchFamily="18" charset="-128"/>
              </a:rPr>
              <a:t>人</a:t>
            </a:r>
          </a:p>
        </p:txBody>
      </p:sp>
      <p:sp>
        <p:nvSpPr>
          <p:cNvPr id="13" name="四角形: 角を丸くする 12">
            <a:extLst>
              <a:ext uri="{FF2B5EF4-FFF2-40B4-BE49-F238E27FC236}">
                <a16:creationId xmlns:a16="http://schemas.microsoft.com/office/drawing/2014/main" id="{A0CE0E75-24F3-626E-4AC4-6E78EF06CC17}"/>
              </a:ext>
            </a:extLst>
          </p:cNvPr>
          <p:cNvSpPr/>
          <p:nvPr/>
        </p:nvSpPr>
        <p:spPr>
          <a:xfrm>
            <a:off x="4177685" y="2038041"/>
            <a:ext cx="1080000" cy="468000"/>
          </a:xfrm>
          <a:prstGeom prst="roundRect">
            <a:avLst>
              <a:gd name="adj" fmla="val 50000"/>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200" dirty="0">
                <a:solidFill>
                  <a:schemeClr val="bg1"/>
                </a:solidFill>
                <a:latin typeface="UD Digi Kyokasho NK-R" panose="02020400000000000000" pitchFamily="18" charset="-128"/>
                <a:ea typeface="UD Digi Kyokasho NK-R" panose="02020400000000000000" pitchFamily="18" charset="-128"/>
              </a:rPr>
              <a:t>一条：</a:t>
            </a:r>
            <a:endParaRPr kumimoji="1" lang="en-US" altLang="ja-JP" sz="1200" dirty="0">
              <a:solidFill>
                <a:schemeClr val="bg1"/>
              </a:solidFill>
              <a:latin typeface="UD Digi Kyokasho NK-R" panose="02020400000000000000" pitchFamily="18" charset="-128"/>
              <a:ea typeface="UD Digi Kyokasho NK-R" panose="02020400000000000000" pitchFamily="18" charset="-128"/>
            </a:endParaRPr>
          </a:p>
          <a:p>
            <a:pPr algn="ctr"/>
            <a:r>
              <a:rPr kumimoji="1" lang="en-US" altLang="ja-JP" sz="1200" dirty="0">
                <a:solidFill>
                  <a:schemeClr val="bg1"/>
                </a:solidFill>
                <a:latin typeface="UD Digi Kyokasho NK-R" panose="02020400000000000000" pitchFamily="18" charset="-128"/>
                <a:ea typeface="UD Digi Kyokasho NK-R" panose="02020400000000000000" pitchFamily="18" charset="-128"/>
              </a:rPr>
              <a:t>1,557</a:t>
            </a:r>
            <a:r>
              <a:rPr kumimoji="1" lang="ja-JP" altLang="en-US" sz="1200" dirty="0">
                <a:solidFill>
                  <a:schemeClr val="bg1"/>
                </a:solidFill>
                <a:latin typeface="UD Digi Kyokasho NK-R" panose="02020400000000000000" pitchFamily="18" charset="-128"/>
                <a:ea typeface="UD Digi Kyokasho NK-R" panose="02020400000000000000" pitchFamily="18" charset="-128"/>
              </a:rPr>
              <a:t>人</a:t>
            </a:r>
          </a:p>
        </p:txBody>
      </p:sp>
      <p:sp>
        <p:nvSpPr>
          <p:cNvPr id="14" name="四角形: 角を丸くする 13">
            <a:extLst>
              <a:ext uri="{FF2B5EF4-FFF2-40B4-BE49-F238E27FC236}">
                <a16:creationId xmlns:a16="http://schemas.microsoft.com/office/drawing/2014/main" id="{87DF1BDA-4724-1859-68B1-DE3A980D98C5}"/>
              </a:ext>
            </a:extLst>
          </p:cNvPr>
          <p:cNvSpPr/>
          <p:nvPr/>
        </p:nvSpPr>
        <p:spPr>
          <a:xfrm>
            <a:off x="6205499" y="1723113"/>
            <a:ext cx="1080000" cy="468000"/>
          </a:xfrm>
          <a:prstGeom prst="roundRect">
            <a:avLst>
              <a:gd name="adj" fmla="val 50000"/>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200" dirty="0">
                <a:solidFill>
                  <a:schemeClr val="bg1"/>
                </a:solidFill>
                <a:latin typeface="UD Digi Kyokasho NK-R" panose="02020400000000000000" pitchFamily="18" charset="-128"/>
                <a:ea typeface="UD Digi Kyokasho NK-R" panose="02020400000000000000" pitchFamily="18" charset="-128"/>
              </a:rPr>
              <a:t>大沢：</a:t>
            </a:r>
            <a:endParaRPr kumimoji="1" lang="en-US" altLang="ja-JP" sz="1200" dirty="0">
              <a:solidFill>
                <a:schemeClr val="bg1"/>
              </a:solidFill>
              <a:latin typeface="UD Digi Kyokasho NK-R" panose="02020400000000000000" pitchFamily="18" charset="-128"/>
              <a:ea typeface="UD Digi Kyokasho NK-R" panose="02020400000000000000" pitchFamily="18" charset="-128"/>
            </a:endParaRPr>
          </a:p>
          <a:p>
            <a:pPr algn="ctr"/>
            <a:r>
              <a:rPr kumimoji="1" lang="en-US" altLang="ja-JP" sz="1200" dirty="0">
                <a:solidFill>
                  <a:schemeClr val="bg1"/>
                </a:solidFill>
                <a:latin typeface="UD Digi Kyokasho NK-R" panose="02020400000000000000" pitchFamily="18" charset="-128"/>
                <a:ea typeface="UD Digi Kyokasho NK-R" panose="02020400000000000000" pitchFamily="18" charset="-128"/>
              </a:rPr>
              <a:t>499</a:t>
            </a:r>
            <a:r>
              <a:rPr kumimoji="1" lang="ja-JP" altLang="en-US" sz="1200" dirty="0">
                <a:solidFill>
                  <a:schemeClr val="bg1"/>
                </a:solidFill>
                <a:latin typeface="UD Digi Kyokasho NK-R" panose="02020400000000000000" pitchFamily="18" charset="-128"/>
                <a:ea typeface="UD Digi Kyokasho NK-R" panose="02020400000000000000" pitchFamily="18" charset="-128"/>
              </a:rPr>
              <a:t>人</a:t>
            </a:r>
          </a:p>
        </p:txBody>
      </p:sp>
      <p:sp>
        <p:nvSpPr>
          <p:cNvPr id="15" name="四角形: 角を丸くする 14">
            <a:extLst>
              <a:ext uri="{FF2B5EF4-FFF2-40B4-BE49-F238E27FC236}">
                <a16:creationId xmlns:a16="http://schemas.microsoft.com/office/drawing/2014/main" id="{5DCEFE36-E885-6CD6-F2A0-647286B6CADE}"/>
              </a:ext>
            </a:extLst>
          </p:cNvPr>
          <p:cNvSpPr/>
          <p:nvPr/>
        </p:nvSpPr>
        <p:spPr>
          <a:xfrm>
            <a:off x="5474893" y="1192173"/>
            <a:ext cx="1080000" cy="468000"/>
          </a:xfrm>
          <a:prstGeom prst="roundRect">
            <a:avLst>
              <a:gd name="adj" fmla="val 50000"/>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200" dirty="0">
                <a:solidFill>
                  <a:schemeClr val="bg1"/>
                </a:solidFill>
                <a:latin typeface="UD Digi Kyokasho NK-R" panose="02020400000000000000" pitchFamily="18" charset="-128"/>
                <a:ea typeface="UD Digi Kyokasho NK-R" panose="02020400000000000000" pitchFamily="18" charset="-128"/>
              </a:rPr>
              <a:t>日向：</a:t>
            </a:r>
            <a:endParaRPr kumimoji="1" lang="en-US" altLang="ja-JP" sz="1200" dirty="0">
              <a:solidFill>
                <a:schemeClr val="bg1"/>
              </a:solidFill>
              <a:latin typeface="UD Digi Kyokasho NK-R" panose="02020400000000000000" pitchFamily="18" charset="-128"/>
              <a:ea typeface="UD Digi Kyokasho NK-R" panose="02020400000000000000" pitchFamily="18" charset="-128"/>
            </a:endParaRPr>
          </a:p>
          <a:p>
            <a:pPr algn="ctr"/>
            <a:r>
              <a:rPr kumimoji="1" lang="en-US" altLang="ja-JP" sz="1200" dirty="0">
                <a:solidFill>
                  <a:schemeClr val="bg1"/>
                </a:solidFill>
                <a:latin typeface="UD Digi Kyokasho NK-R" panose="02020400000000000000" pitchFamily="18" charset="-128"/>
                <a:ea typeface="UD Digi Kyokasho NK-R" panose="02020400000000000000" pitchFamily="18" charset="-128"/>
              </a:rPr>
              <a:t>817</a:t>
            </a:r>
            <a:r>
              <a:rPr kumimoji="1" lang="ja-JP" altLang="en-US" sz="1200" dirty="0">
                <a:solidFill>
                  <a:schemeClr val="bg1"/>
                </a:solidFill>
                <a:latin typeface="UD Digi Kyokasho NK-R" panose="02020400000000000000" pitchFamily="18" charset="-128"/>
                <a:ea typeface="UD Digi Kyokasho NK-R" panose="02020400000000000000" pitchFamily="18" charset="-128"/>
              </a:rPr>
              <a:t>人</a:t>
            </a:r>
          </a:p>
        </p:txBody>
      </p:sp>
      <p:sp>
        <p:nvSpPr>
          <p:cNvPr id="24" name="四角形: 角を丸くする 23">
            <a:extLst>
              <a:ext uri="{FF2B5EF4-FFF2-40B4-BE49-F238E27FC236}">
                <a16:creationId xmlns:a16="http://schemas.microsoft.com/office/drawing/2014/main" id="{5C092D3E-ABAF-2B4E-AD17-70A685F90381}"/>
              </a:ext>
            </a:extLst>
          </p:cNvPr>
          <p:cNvSpPr/>
          <p:nvPr/>
        </p:nvSpPr>
        <p:spPr>
          <a:xfrm>
            <a:off x="4097754" y="6044442"/>
            <a:ext cx="4521683" cy="609817"/>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300" dirty="0">
                <a:solidFill>
                  <a:srgbClr val="006600"/>
                </a:solidFill>
                <a:latin typeface="UD デジタル 教科書体 NK-B" panose="02020700000000000000" pitchFamily="18" charset="-128"/>
                <a:ea typeface="UD デジタル 教科書体 NK-B" panose="02020700000000000000" pitchFamily="18" charset="-128"/>
              </a:rPr>
              <a:t>八幡地区の人口約</a:t>
            </a:r>
            <a:r>
              <a:rPr kumimoji="1" lang="en-US" altLang="ja-JP" sz="1300" dirty="0">
                <a:solidFill>
                  <a:srgbClr val="006600"/>
                </a:solidFill>
                <a:latin typeface="UD デジタル 教科書体 NK-B" panose="02020700000000000000" pitchFamily="18" charset="-128"/>
                <a:ea typeface="UD デジタル 教科書体 NK-B" panose="02020700000000000000" pitchFamily="18" charset="-128"/>
              </a:rPr>
              <a:t>5</a:t>
            </a:r>
            <a:r>
              <a:rPr kumimoji="1" lang="ja-JP" altLang="en-US" sz="1300" dirty="0">
                <a:solidFill>
                  <a:srgbClr val="006600"/>
                </a:solidFill>
                <a:latin typeface="UD デジタル 教科書体 NK-B" panose="02020700000000000000" pitchFamily="18" charset="-128"/>
                <a:ea typeface="UD デジタル 教科書体 NK-B" panose="02020700000000000000" pitchFamily="18" charset="-128"/>
              </a:rPr>
              <a:t>千人のうち、</a:t>
            </a:r>
            <a:r>
              <a:rPr kumimoji="1" lang="ja-JP" altLang="en-US" sz="2000" u="sng" dirty="0">
                <a:solidFill>
                  <a:srgbClr val="006600"/>
                </a:solidFill>
                <a:latin typeface="UD デジタル 教科書体 NK-B" panose="02020700000000000000" pitchFamily="18" charset="-128"/>
                <a:ea typeface="UD デジタル 教科書体 NK-B" panose="02020700000000000000" pitchFamily="18" charset="-128"/>
              </a:rPr>
              <a:t>約４割は６５歳以上</a:t>
            </a:r>
            <a:endParaRPr kumimoji="1" lang="ja-JP" altLang="en-US" sz="1600" u="sng" dirty="0">
              <a:solidFill>
                <a:srgbClr val="006600"/>
              </a:solidFill>
              <a:latin typeface="UD デジタル 教科書体 NK-B" panose="02020700000000000000" pitchFamily="18" charset="-128"/>
              <a:ea typeface="UD デジタル 教科書体 NK-B" panose="02020700000000000000" pitchFamily="18" charset="-128"/>
            </a:endParaRPr>
          </a:p>
        </p:txBody>
      </p:sp>
      <p:pic>
        <p:nvPicPr>
          <p:cNvPr id="1030" name="Picture 6" descr="子育て">
            <a:extLst>
              <a:ext uri="{FF2B5EF4-FFF2-40B4-BE49-F238E27FC236}">
                <a16:creationId xmlns:a16="http://schemas.microsoft.com/office/drawing/2014/main" id="{A88C8C5C-54FF-4357-A4A2-05A1A8E85986}"/>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555283" y="2733227"/>
            <a:ext cx="1313791" cy="1274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楕円 59">
            <a:extLst>
              <a:ext uri="{FF2B5EF4-FFF2-40B4-BE49-F238E27FC236}">
                <a16:creationId xmlns:a16="http://schemas.microsoft.com/office/drawing/2014/main" id="{66719925-1E7D-BB67-F52C-F599E7AFFE5E}"/>
              </a:ext>
            </a:extLst>
          </p:cNvPr>
          <p:cNvSpPr/>
          <p:nvPr/>
        </p:nvSpPr>
        <p:spPr>
          <a:xfrm>
            <a:off x="1704761" y="2805503"/>
            <a:ext cx="1340481" cy="1346359"/>
          </a:xfrm>
          <a:prstGeom prst="ellipse">
            <a:avLst/>
          </a:prstGeom>
          <a:solidFill>
            <a:schemeClr val="accent5">
              <a:lumMod val="40000"/>
              <a:lumOff val="60000"/>
              <a:alpha val="50000"/>
            </a:schemeClr>
          </a:solidFill>
          <a:ln w="31750">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四角形: 角を丸くする 60">
            <a:extLst>
              <a:ext uri="{FF2B5EF4-FFF2-40B4-BE49-F238E27FC236}">
                <a16:creationId xmlns:a16="http://schemas.microsoft.com/office/drawing/2014/main" id="{E957CE5F-5568-C49A-0879-F9F73DFD6306}"/>
              </a:ext>
            </a:extLst>
          </p:cNvPr>
          <p:cNvSpPr/>
          <p:nvPr/>
        </p:nvSpPr>
        <p:spPr>
          <a:xfrm>
            <a:off x="1503492" y="3024619"/>
            <a:ext cx="1710495" cy="492872"/>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rgbClr val="0000FF"/>
                </a:solidFill>
                <a:latin typeface="UD デジタル 教科書体 NK-B" panose="02020700000000000000" pitchFamily="18" charset="-128"/>
                <a:ea typeface="UD デジタル 教科書体 NK-B" panose="02020700000000000000" pitchFamily="18" charset="-128"/>
              </a:rPr>
              <a:t>中心部エリア</a:t>
            </a:r>
            <a:endParaRPr kumimoji="1" lang="en-US" altLang="ja-JP" sz="1400" dirty="0">
              <a:solidFill>
                <a:srgbClr val="0000FF"/>
              </a:solidFill>
              <a:latin typeface="UD デジタル 教科書体 NK-B" panose="02020700000000000000" pitchFamily="18" charset="-128"/>
              <a:ea typeface="UD デジタル 教科書体 NK-B" panose="02020700000000000000" pitchFamily="18" charset="-128"/>
            </a:endParaRPr>
          </a:p>
          <a:p>
            <a:pPr algn="ctr"/>
            <a:r>
              <a:rPr kumimoji="1" lang="ja-JP" altLang="en-US" sz="1400" u="sng" dirty="0">
                <a:solidFill>
                  <a:srgbClr val="0000FF"/>
                </a:solidFill>
                <a:latin typeface="UD デジタル 教科書体 NK-B" panose="02020700000000000000" pitchFamily="18" charset="-128"/>
                <a:ea typeface="UD デジタル 教科書体 NK-B" panose="02020700000000000000" pitchFamily="18" charset="-128"/>
              </a:rPr>
              <a:t>約</a:t>
            </a:r>
            <a:r>
              <a:rPr kumimoji="1" lang="en-US" altLang="ja-JP" sz="1400" u="sng" dirty="0">
                <a:solidFill>
                  <a:srgbClr val="0000FF"/>
                </a:solidFill>
                <a:latin typeface="UD デジタル 教科書体 NK-B" panose="02020700000000000000" pitchFamily="18" charset="-128"/>
                <a:ea typeface="UD デジタル 教科書体 NK-B" panose="02020700000000000000" pitchFamily="18" charset="-128"/>
              </a:rPr>
              <a:t>5.5</a:t>
            </a:r>
            <a:r>
              <a:rPr kumimoji="1" lang="ja-JP" altLang="en-US" sz="1400" u="sng" dirty="0">
                <a:solidFill>
                  <a:srgbClr val="0000FF"/>
                </a:solidFill>
                <a:latin typeface="UD デジタル 教科書体 NK-B" panose="02020700000000000000" pitchFamily="18" charset="-128"/>
                <a:ea typeface="UD デジタル 教科書体 NK-B" panose="02020700000000000000" pitchFamily="18" charset="-128"/>
              </a:rPr>
              <a:t>万人</a:t>
            </a:r>
            <a:endParaRPr kumimoji="1" lang="en-US" altLang="ja-JP" sz="1400" u="sng" dirty="0">
              <a:solidFill>
                <a:srgbClr val="0000FF"/>
              </a:solidFill>
              <a:latin typeface="UD デジタル 教科書体 NK-B" panose="02020700000000000000" pitchFamily="18" charset="-128"/>
              <a:ea typeface="UD デジタル 教科書体 NK-B" panose="02020700000000000000" pitchFamily="18" charset="-128"/>
            </a:endParaRPr>
          </a:p>
        </p:txBody>
      </p:sp>
      <p:pic>
        <p:nvPicPr>
          <p:cNvPr id="62" name="グラフィックス 61" descr="男の人">
            <a:extLst>
              <a:ext uri="{FF2B5EF4-FFF2-40B4-BE49-F238E27FC236}">
                <a16:creationId xmlns:a16="http://schemas.microsoft.com/office/drawing/2014/main" id="{A234D4A5-43F7-5C5D-6ECA-A0415CD8C47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928586" y="3510376"/>
            <a:ext cx="369635" cy="369635"/>
          </a:xfrm>
          <a:prstGeom prst="rect">
            <a:avLst/>
          </a:prstGeom>
        </p:spPr>
      </p:pic>
      <p:pic>
        <p:nvPicPr>
          <p:cNvPr id="63" name="グラフィックス 62" descr="男の人">
            <a:extLst>
              <a:ext uri="{FF2B5EF4-FFF2-40B4-BE49-F238E27FC236}">
                <a16:creationId xmlns:a16="http://schemas.microsoft.com/office/drawing/2014/main" id="{F68E9BE8-1D70-4769-92A3-13F521B5F34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755316" y="3512009"/>
            <a:ext cx="369635" cy="369635"/>
          </a:xfrm>
          <a:prstGeom prst="rect">
            <a:avLst/>
          </a:prstGeom>
        </p:spPr>
      </p:pic>
      <p:pic>
        <p:nvPicPr>
          <p:cNvPr id="64" name="グラフィックス 63" descr="男の人">
            <a:extLst>
              <a:ext uri="{FF2B5EF4-FFF2-40B4-BE49-F238E27FC236}">
                <a16:creationId xmlns:a16="http://schemas.microsoft.com/office/drawing/2014/main" id="{BFD24D7F-4176-CDA6-7ED4-10C02E5DCF3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113404" y="3511500"/>
            <a:ext cx="369635" cy="369635"/>
          </a:xfrm>
          <a:prstGeom prst="rect">
            <a:avLst/>
          </a:prstGeom>
        </p:spPr>
      </p:pic>
      <p:pic>
        <p:nvPicPr>
          <p:cNvPr id="65" name="グラフィックス 64" descr="男の人">
            <a:extLst>
              <a:ext uri="{FF2B5EF4-FFF2-40B4-BE49-F238E27FC236}">
                <a16:creationId xmlns:a16="http://schemas.microsoft.com/office/drawing/2014/main" id="{625E9F28-90CF-381F-F55C-7B8C3185B91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627763" y="3614830"/>
            <a:ext cx="360000" cy="253860"/>
          </a:xfrm>
          <a:prstGeom prst="rect">
            <a:avLst/>
          </a:prstGeom>
        </p:spPr>
      </p:pic>
      <p:pic>
        <p:nvPicPr>
          <p:cNvPr id="67" name="グラフィックス 66" descr="男の人">
            <a:extLst>
              <a:ext uri="{FF2B5EF4-FFF2-40B4-BE49-F238E27FC236}">
                <a16:creationId xmlns:a16="http://schemas.microsoft.com/office/drawing/2014/main" id="{B2113688-7DFD-8A4D-ECF3-5DB9103CD6F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284274" y="3508554"/>
            <a:ext cx="369635" cy="369635"/>
          </a:xfrm>
          <a:prstGeom prst="rect">
            <a:avLst/>
          </a:prstGeom>
        </p:spPr>
      </p:pic>
      <p:pic>
        <p:nvPicPr>
          <p:cNvPr id="68" name="グラフィックス 67" descr="男の人">
            <a:extLst>
              <a:ext uri="{FF2B5EF4-FFF2-40B4-BE49-F238E27FC236}">
                <a16:creationId xmlns:a16="http://schemas.microsoft.com/office/drawing/2014/main" id="{A9D84694-100A-CD5A-7204-C1731DC41B0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455144" y="3508554"/>
            <a:ext cx="369635" cy="369635"/>
          </a:xfrm>
          <a:prstGeom prst="rect">
            <a:avLst/>
          </a:prstGeom>
        </p:spPr>
      </p:pic>
      <p:sp>
        <p:nvSpPr>
          <p:cNvPr id="73" name="正方形/長方形 72">
            <a:extLst>
              <a:ext uri="{FF2B5EF4-FFF2-40B4-BE49-F238E27FC236}">
                <a16:creationId xmlns:a16="http://schemas.microsoft.com/office/drawing/2014/main" id="{5B0F78BE-D0D7-2288-EB88-BC16DFF3AC0F}"/>
              </a:ext>
            </a:extLst>
          </p:cNvPr>
          <p:cNvSpPr/>
          <p:nvPr/>
        </p:nvSpPr>
        <p:spPr>
          <a:xfrm>
            <a:off x="-4227" y="6681621"/>
            <a:ext cx="9148228" cy="1763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9" name="正方形/長方形 78">
            <a:extLst>
              <a:ext uri="{FF2B5EF4-FFF2-40B4-BE49-F238E27FC236}">
                <a16:creationId xmlns:a16="http://schemas.microsoft.com/office/drawing/2014/main" id="{2BDA51F1-95F1-4360-F63E-69B70666AA05}"/>
              </a:ext>
            </a:extLst>
          </p:cNvPr>
          <p:cNvSpPr/>
          <p:nvPr/>
        </p:nvSpPr>
        <p:spPr>
          <a:xfrm>
            <a:off x="-3268" y="884664"/>
            <a:ext cx="9144000" cy="85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0" name="直線コネクタ 79">
            <a:extLst>
              <a:ext uri="{FF2B5EF4-FFF2-40B4-BE49-F238E27FC236}">
                <a16:creationId xmlns:a16="http://schemas.microsoft.com/office/drawing/2014/main" id="{E945D46F-5B8C-705C-AE74-F8162E5BC3E5}"/>
              </a:ext>
            </a:extLst>
          </p:cNvPr>
          <p:cNvCxnSpPr/>
          <p:nvPr/>
        </p:nvCxnSpPr>
        <p:spPr>
          <a:xfrm>
            <a:off x="0" y="840880"/>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2" name="正方形/長方形 81">
            <a:extLst>
              <a:ext uri="{FF2B5EF4-FFF2-40B4-BE49-F238E27FC236}">
                <a16:creationId xmlns:a16="http://schemas.microsoft.com/office/drawing/2014/main" id="{331F8238-08B8-963E-5031-C0E08CB34296}"/>
              </a:ext>
            </a:extLst>
          </p:cNvPr>
          <p:cNvSpPr/>
          <p:nvPr/>
        </p:nvSpPr>
        <p:spPr>
          <a:xfrm>
            <a:off x="0" y="160806"/>
            <a:ext cx="9144000" cy="609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3200" dirty="0">
                <a:solidFill>
                  <a:schemeClr val="tx1"/>
                </a:solidFill>
                <a:latin typeface="UD デジタル 教科書体 NK-B" panose="02020700000000000000" pitchFamily="18" charset="-128"/>
                <a:ea typeface="UD デジタル 教科書体 NK-B" panose="02020700000000000000" pitchFamily="18" charset="-128"/>
              </a:rPr>
              <a:t>八幡地区の人口動態</a:t>
            </a:r>
            <a:r>
              <a:rPr kumimoji="1" lang="ja-JP" altLang="en-US" sz="3200" u="sng" dirty="0">
                <a:solidFill>
                  <a:schemeClr val="accent6">
                    <a:lumMod val="75000"/>
                  </a:schemeClr>
                </a:solidFill>
                <a:latin typeface="UD デジタル 教科書体 NK-B" panose="02020700000000000000" pitchFamily="18" charset="-128"/>
                <a:ea typeface="UD デジタル 教科書体 NK-B" panose="02020700000000000000" pitchFamily="18" charset="-128"/>
              </a:rPr>
              <a:t>（緑色部分）</a:t>
            </a:r>
          </a:p>
        </p:txBody>
      </p:sp>
      <p:sp>
        <p:nvSpPr>
          <p:cNvPr id="85" name="四角形: 角を丸くする 84">
            <a:extLst>
              <a:ext uri="{FF2B5EF4-FFF2-40B4-BE49-F238E27FC236}">
                <a16:creationId xmlns:a16="http://schemas.microsoft.com/office/drawing/2014/main" id="{485DD3FE-3B1B-6927-D030-A810073030B7}"/>
              </a:ext>
            </a:extLst>
          </p:cNvPr>
          <p:cNvSpPr/>
          <p:nvPr/>
        </p:nvSpPr>
        <p:spPr>
          <a:xfrm>
            <a:off x="4073868" y="3790706"/>
            <a:ext cx="3179576" cy="289465"/>
          </a:xfrm>
          <a:prstGeom prst="roundRect">
            <a:avLst>
              <a:gd name="adj" fmla="val 50000"/>
            </a:avLst>
          </a:prstGeom>
          <a:solidFill>
            <a:srgbClr val="33993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500" dirty="0">
                <a:solidFill>
                  <a:schemeClr val="bg1"/>
                </a:solidFill>
                <a:latin typeface="UD デジタル 教科書体 NK-B" panose="02020700000000000000" pitchFamily="18" charset="-128"/>
                <a:ea typeface="UD デジタル 教科書体 NK-B" panose="02020700000000000000" pitchFamily="18" charset="-128"/>
              </a:rPr>
              <a:t>八幡地区の人口動態（６５歳以上）</a:t>
            </a:r>
          </a:p>
        </p:txBody>
      </p:sp>
      <p:pic>
        <p:nvPicPr>
          <p:cNvPr id="86" name="図 85">
            <a:extLst>
              <a:ext uri="{FF2B5EF4-FFF2-40B4-BE49-F238E27FC236}">
                <a16:creationId xmlns:a16="http://schemas.microsoft.com/office/drawing/2014/main" id="{CA040D64-FE9C-BB42-7FBA-E7E767569C06}"/>
              </a:ext>
            </a:extLst>
          </p:cNvPr>
          <p:cNvPicPr>
            <a:picLocks noChangeAspect="1"/>
          </p:cNvPicPr>
          <p:nvPr/>
        </p:nvPicPr>
        <p:blipFill>
          <a:blip r:embed="rId12"/>
          <a:stretch>
            <a:fillRect/>
          </a:stretch>
        </p:blipFill>
        <p:spPr>
          <a:xfrm>
            <a:off x="4116254" y="4175943"/>
            <a:ext cx="4607961" cy="1948471"/>
          </a:xfrm>
          <a:prstGeom prst="rect">
            <a:avLst/>
          </a:prstGeom>
        </p:spPr>
      </p:pic>
      <p:sp>
        <p:nvSpPr>
          <p:cNvPr id="70" name="楕円 69">
            <a:extLst>
              <a:ext uri="{FF2B5EF4-FFF2-40B4-BE49-F238E27FC236}">
                <a16:creationId xmlns:a16="http://schemas.microsoft.com/office/drawing/2014/main" id="{74D4B5FC-9D1F-4EFF-15CF-96EF210D36FB}"/>
              </a:ext>
            </a:extLst>
          </p:cNvPr>
          <p:cNvSpPr/>
          <p:nvPr/>
        </p:nvSpPr>
        <p:spPr>
          <a:xfrm>
            <a:off x="7140870" y="5856449"/>
            <a:ext cx="748739" cy="288000"/>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extLst>
              <a:ext uri="{FF2B5EF4-FFF2-40B4-BE49-F238E27FC236}">
                <a16:creationId xmlns:a16="http://schemas.microsoft.com/office/drawing/2014/main" id="{6FB31A6B-BC07-2D0E-B0C8-0BF90BB69467}"/>
              </a:ext>
            </a:extLst>
          </p:cNvPr>
          <p:cNvSpPr/>
          <p:nvPr/>
        </p:nvSpPr>
        <p:spPr>
          <a:xfrm>
            <a:off x="8001430" y="5855681"/>
            <a:ext cx="748739" cy="288000"/>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楕円 88">
            <a:extLst>
              <a:ext uri="{FF2B5EF4-FFF2-40B4-BE49-F238E27FC236}">
                <a16:creationId xmlns:a16="http://schemas.microsoft.com/office/drawing/2014/main" id="{11A99334-C076-4BE4-2C94-FDA2E31A91E3}"/>
              </a:ext>
            </a:extLst>
          </p:cNvPr>
          <p:cNvSpPr/>
          <p:nvPr/>
        </p:nvSpPr>
        <p:spPr>
          <a:xfrm>
            <a:off x="3781382" y="1010904"/>
            <a:ext cx="3897887" cy="1948739"/>
          </a:xfrm>
          <a:prstGeom prst="ellipse">
            <a:avLst/>
          </a:prstGeom>
          <a:noFill/>
          <a:ln w="31750">
            <a:solidFill>
              <a:srgbClr val="0066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正方形/長方形 89">
            <a:extLst>
              <a:ext uri="{FF2B5EF4-FFF2-40B4-BE49-F238E27FC236}">
                <a16:creationId xmlns:a16="http://schemas.microsoft.com/office/drawing/2014/main" id="{554D1EFA-ADA9-7220-C59E-99DD68C5FC7C}"/>
              </a:ext>
            </a:extLst>
          </p:cNvPr>
          <p:cNvSpPr/>
          <p:nvPr/>
        </p:nvSpPr>
        <p:spPr>
          <a:xfrm>
            <a:off x="3890929" y="2691992"/>
            <a:ext cx="3927917" cy="12303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600" dirty="0">
                <a:solidFill>
                  <a:schemeClr val="tx1"/>
                </a:solidFill>
                <a:effectLst>
                  <a:glow rad="127000">
                    <a:schemeClr val="bg1"/>
                  </a:glow>
                </a:effectLst>
                <a:latin typeface="UD デジタル 教科書体 NK-B" panose="02020700000000000000" pitchFamily="18" charset="-128"/>
                <a:ea typeface="UD デジタル 教科書体 NK-B" panose="02020700000000000000" pitchFamily="18" charset="-128"/>
              </a:rPr>
              <a:t>八幡地区は酒田市の</a:t>
            </a:r>
            <a:endParaRPr kumimoji="1" lang="en-US" altLang="ja-JP" sz="1600" dirty="0">
              <a:solidFill>
                <a:schemeClr val="tx1"/>
              </a:solidFill>
              <a:effectLst>
                <a:glow rad="127000">
                  <a:schemeClr val="bg1"/>
                </a:glow>
              </a:effectLst>
              <a:latin typeface="UD デジタル 教科書体 NK-B" panose="02020700000000000000" pitchFamily="18" charset="-128"/>
              <a:ea typeface="UD デジタル 教科書体 NK-B" panose="02020700000000000000" pitchFamily="18" charset="-128"/>
            </a:endParaRPr>
          </a:p>
          <a:p>
            <a:pPr algn="ctr"/>
            <a:r>
              <a:rPr kumimoji="1" lang="ja-JP" altLang="en-US" sz="1600" dirty="0">
                <a:solidFill>
                  <a:schemeClr val="tx1"/>
                </a:solidFill>
                <a:effectLst>
                  <a:glow rad="127000">
                    <a:schemeClr val="bg1"/>
                  </a:glow>
                </a:effectLst>
                <a:latin typeface="UD デジタル 教科書体 NK-B" panose="02020700000000000000" pitchFamily="18" charset="-128"/>
                <a:ea typeface="UD デジタル 教科書体 NK-B" panose="02020700000000000000" pitchFamily="18" charset="-128"/>
              </a:rPr>
              <a:t>北東に位置する中山間地域</a:t>
            </a:r>
            <a:endParaRPr kumimoji="1" lang="en-US" altLang="ja-JP" sz="1600" dirty="0">
              <a:solidFill>
                <a:schemeClr val="tx1"/>
              </a:solidFill>
              <a:effectLst>
                <a:glow rad="127000">
                  <a:schemeClr val="bg1"/>
                </a:glow>
              </a:effectLst>
              <a:latin typeface="UD デジタル 教科書体 NK-B" panose="02020700000000000000" pitchFamily="18" charset="-128"/>
              <a:ea typeface="UD デジタル 教科書体 NK-B" panose="02020700000000000000" pitchFamily="18" charset="-128"/>
            </a:endParaRPr>
          </a:p>
        </p:txBody>
      </p:sp>
      <p:sp>
        <p:nvSpPr>
          <p:cNvPr id="94" name="正方形/長方形 93">
            <a:extLst>
              <a:ext uri="{FF2B5EF4-FFF2-40B4-BE49-F238E27FC236}">
                <a16:creationId xmlns:a16="http://schemas.microsoft.com/office/drawing/2014/main" id="{1E62B235-DD94-6192-35D3-E3899A147129}"/>
              </a:ext>
            </a:extLst>
          </p:cNvPr>
          <p:cNvSpPr/>
          <p:nvPr/>
        </p:nvSpPr>
        <p:spPr>
          <a:xfrm>
            <a:off x="7957598" y="1033779"/>
            <a:ext cx="1152963" cy="8123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2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（人口動態数値）</a:t>
            </a:r>
            <a:endParaRPr kumimoji="1" lang="en-US" altLang="ja-JP" sz="12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endParaRPr>
          </a:p>
          <a:p>
            <a:pPr algn="ctr"/>
            <a:r>
              <a:rPr kumimoji="1" lang="ja-JP" altLang="en-US" sz="12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令和４年</a:t>
            </a:r>
            <a:endParaRPr kumimoji="1" lang="en-US" altLang="ja-JP" sz="12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endParaRPr>
          </a:p>
          <a:p>
            <a:pPr algn="ctr"/>
            <a:r>
              <a:rPr kumimoji="1" lang="ja-JP" altLang="en-US" sz="12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９月３０日時点</a:t>
            </a:r>
            <a:endParaRPr kumimoji="1" lang="en-US" altLang="ja-JP" sz="12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endParaRPr>
          </a:p>
        </p:txBody>
      </p:sp>
      <p:pic>
        <p:nvPicPr>
          <p:cNvPr id="2" name="図 1">
            <a:extLst>
              <a:ext uri="{FF2B5EF4-FFF2-40B4-BE49-F238E27FC236}">
                <a16:creationId xmlns:a16="http://schemas.microsoft.com/office/drawing/2014/main" id="{51369AEF-D344-1212-289C-E9AB102F6CB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8419" y="57546"/>
            <a:ext cx="649087" cy="700171"/>
          </a:xfrm>
          <a:prstGeom prst="rect">
            <a:avLst/>
          </a:prstGeom>
        </p:spPr>
      </p:pic>
    </p:spTree>
    <p:extLst>
      <p:ext uri="{BB962C8B-B14F-4D97-AF65-F5344CB8AC3E}">
        <p14:creationId xmlns:p14="http://schemas.microsoft.com/office/powerpoint/2010/main" val="41667006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763D847-9735-A520-8889-FBEBED430238}"/>
              </a:ext>
            </a:extLst>
          </p:cNvPr>
          <p:cNvPicPr>
            <a:picLocks noChangeAspect="1"/>
          </p:cNvPicPr>
          <p:nvPr/>
        </p:nvPicPr>
        <p:blipFill>
          <a:blip r:embed="rId3"/>
          <a:stretch>
            <a:fillRect/>
          </a:stretch>
        </p:blipFill>
        <p:spPr>
          <a:xfrm>
            <a:off x="197298" y="1990910"/>
            <a:ext cx="4054609" cy="4257995"/>
          </a:xfrm>
          <a:prstGeom prst="rect">
            <a:avLst/>
          </a:prstGeom>
        </p:spPr>
      </p:pic>
      <p:sp>
        <p:nvSpPr>
          <p:cNvPr id="14" name="正方形/長方形 13">
            <a:extLst>
              <a:ext uri="{FF2B5EF4-FFF2-40B4-BE49-F238E27FC236}">
                <a16:creationId xmlns:a16="http://schemas.microsoft.com/office/drawing/2014/main" id="{6DABEA69-7CB4-3D59-2021-70417A885AF1}"/>
              </a:ext>
            </a:extLst>
          </p:cNvPr>
          <p:cNvSpPr/>
          <p:nvPr/>
        </p:nvSpPr>
        <p:spPr>
          <a:xfrm>
            <a:off x="194674" y="1879227"/>
            <a:ext cx="4254147" cy="4807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a:extLst>
              <a:ext uri="{FF2B5EF4-FFF2-40B4-BE49-F238E27FC236}">
                <a16:creationId xmlns:a16="http://schemas.microsoft.com/office/drawing/2014/main" id="{F9D62261-1C67-479A-9943-03F8CD265566}"/>
              </a:ext>
            </a:extLst>
          </p:cNvPr>
          <p:cNvSpPr/>
          <p:nvPr/>
        </p:nvSpPr>
        <p:spPr>
          <a:xfrm>
            <a:off x="-10356" y="884664"/>
            <a:ext cx="9180000" cy="85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1" name="直線コネクタ 50">
            <a:extLst>
              <a:ext uri="{FF2B5EF4-FFF2-40B4-BE49-F238E27FC236}">
                <a16:creationId xmlns:a16="http://schemas.microsoft.com/office/drawing/2014/main" id="{9112E75C-9D5D-4DA3-B9E0-7F795909DEA4}"/>
              </a:ext>
            </a:extLst>
          </p:cNvPr>
          <p:cNvCxnSpPr/>
          <p:nvPr/>
        </p:nvCxnSpPr>
        <p:spPr>
          <a:xfrm>
            <a:off x="-14176" y="840880"/>
            <a:ext cx="918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9" name="正方形/長方形 88">
            <a:extLst>
              <a:ext uri="{FF2B5EF4-FFF2-40B4-BE49-F238E27FC236}">
                <a16:creationId xmlns:a16="http://schemas.microsoft.com/office/drawing/2014/main" id="{7331018F-258C-4E10-90FA-0AC6E8565A0A}"/>
              </a:ext>
            </a:extLst>
          </p:cNvPr>
          <p:cNvSpPr/>
          <p:nvPr/>
        </p:nvSpPr>
        <p:spPr>
          <a:xfrm>
            <a:off x="-14175" y="176382"/>
            <a:ext cx="9113672" cy="609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3200" dirty="0">
                <a:solidFill>
                  <a:schemeClr val="tx1"/>
                </a:solidFill>
                <a:latin typeface="UD デジタル 教科書体 NK-B" panose="02020700000000000000" pitchFamily="18" charset="-128"/>
                <a:ea typeface="UD デジタル 教科書体 NK-B" panose="02020700000000000000" pitchFamily="18" charset="-128"/>
              </a:rPr>
              <a:t>八幡地区の診療体制と課題</a:t>
            </a:r>
          </a:p>
        </p:txBody>
      </p:sp>
      <p:sp>
        <p:nvSpPr>
          <p:cNvPr id="4" name="吹き出し: 下矢印 3">
            <a:extLst>
              <a:ext uri="{FF2B5EF4-FFF2-40B4-BE49-F238E27FC236}">
                <a16:creationId xmlns:a16="http://schemas.microsoft.com/office/drawing/2014/main" id="{FE492664-4588-F88D-7235-ACD173A60936}"/>
              </a:ext>
            </a:extLst>
          </p:cNvPr>
          <p:cNvSpPr/>
          <p:nvPr/>
        </p:nvSpPr>
        <p:spPr>
          <a:xfrm>
            <a:off x="2249381" y="5170397"/>
            <a:ext cx="972000" cy="288000"/>
          </a:xfrm>
          <a:prstGeom prst="downArrowCallout">
            <a:avLst>
              <a:gd name="adj1" fmla="val 52796"/>
              <a:gd name="adj2" fmla="val 26398"/>
              <a:gd name="adj3" fmla="val 35080"/>
              <a:gd name="adj4" fmla="val 6497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000" dirty="0">
                <a:latin typeface="UD デジタル 教科書体 NK-B" panose="02020700000000000000" pitchFamily="18" charset="-128"/>
                <a:ea typeface="UD デジタル 教科書体 NK-B" panose="02020700000000000000" pitchFamily="18" charset="-128"/>
              </a:rPr>
              <a:t>地見興屋診療所</a:t>
            </a:r>
          </a:p>
        </p:txBody>
      </p:sp>
      <p:cxnSp>
        <p:nvCxnSpPr>
          <p:cNvPr id="38" name="直線矢印コネクタ 37">
            <a:extLst>
              <a:ext uri="{FF2B5EF4-FFF2-40B4-BE49-F238E27FC236}">
                <a16:creationId xmlns:a16="http://schemas.microsoft.com/office/drawing/2014/main" id="{9DF2A34D-3838-3EB0-AFEB-A7F4A42E0E9C}"/>
              </a:ext>
            </a:extLst>
          </p:cNvPr>
          <p:cNvCxnSpPr>
            <a:cxnSpLocks/>
          </p:cNvCxnSpPr>
          <p:nvPr/>
        </p:nvCxnSpPr>
        <p:spPr>
          <a:xfrm>
            <a:off x="1908227" y="3580332"/>
            <a:ext cx="450973" cy="1085211"/>
          </a:xfrm>
          <a:prstGeom prst="straightConnector1">
            <a:avLst/>
          </a:prstGeom>
          <a:ln>
            <a:solidFill>
              <a:srgbClr val="FFFF00"/>
            </a:solidFill>
            <a:prstDash val="dash"/>
            <a:tailEnd type="triangle" w="lg" len="med"/>
          </a:ln>
        </p:spPr>
        <p:style>
          <a:lnRef idx="1">
            <a:schemeClr val="accent1"/>
          </a:lnRef>
          <a:fillRef idx="0">
            <a:schemeClr val="accent1"/>
          </a:fillRef>
          <a:effectRef idx="0">
            <a:schemeClr val="accent1"/>
          </a:effectRef>
          <a:fontRef idx="minor">
            <a:schemeClr val="tx1"/>
          </a:fontRef>
        </p:style>
      </p:cxnSp>
      <p:cxnSp>
        <p:nvCxnSpPr>
          <p:cNvPr id="42" name="直線矢印コネクタ 41">
            <a:extLst>
              <a:ext uri="{FF2B5EF4-FFF2-40B4-BE49-F238E27FC236}">
                <a16:creationId xmlns:a16="http://schemas.microsoft.com/office/drawing/2014/main" id="{6D3D2A78-A626-EEC8-DB31-E89CE806BFD3}"/>
              </a:ext>
            </a:extLst>
          </p:cNvPr>
          <p:cNvCxnSpPr>
            <a:cxnSpLocks/>
            <a:endCxn id="4" idx="1"/>
          </p:cNvCxnSpPr>
          <p:nvPr/>
        </p:nvCxnSpPr>
        <p:spPr>
          <a:xfrm>
            <a:off x="1916258" y="3553143"/>
            <a:ext cx="333127" cy="1710743"/>
          </a:xfrm>
          <a:prstGeom prst="straightConnector1">
            <a:avLst/>
          </a:prstGeom>
          <a:ln>
            <a:solidFill>
              <a:srgbClr val="FFFF00"/>
            </a:solidFill>
            <a:prstDash val="dash"/>
            <a:tailEnd type="triangle" w="lg" len="med"/>
          </a:ln>
        </p:spPr>
        <p:style>
          <a:lnRef idx="1">
            <a:schemeClr val="accent1"/>
          </a:lnRef>
          <a:fillRef idx="0">
            <a:schemeClr val="accent1"/>
          </a:fillRef>
          <a:effectRef idx="0">
            <a:schemeClr val="accent1"/>
          </a:effectRef>
          <a:fontRef idx="minor">
            <a:schemeClr val="tx1"/>
          </a:fontRef>
        </p:style>
      </p:cxnSp>
      <p:sp>
        <p:nvSpPr>
          <p:cNvPr id="52" name="正方形/長方形 51">
            <a:extLst>
              <a:ext uri="{FF2B5EF4-FFF2-40B4-BE49-F238E27FC236}">
                <a16:creationId xmlns:a16="http://schemas.microsoft.com/office/drawing/2014/main" id="{684038EC-7FB4-08F6-2EE7-73532786433C}"/>
              </a:ext>
            </a:extLst>
          </p:cNvPr>
          <p:cNvSpPr/>
          <p:nvPr/>
        </p:nvSpPr>
        <p:spPr>
          <a:xfrm>
            <a:off x="2851805" y="5334348"/>
            <a:ext cx="1408393" cy="3122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100" dirty="0">
                <a:solidFill>
                  <a:srgbClr val="FFFF00"/>
                </a:solidFill>
                <a:latin typeface="UD デジタル 教科書体 NK-B" panose="02020700000000000000" pitchFamily="18" charset="-128"/>
                <a:ea typeface="UD デジタル 教科書体 NK-B" panose="02020700000000000000" pitchFamily="18" charset="-128"/>
              </a:rPr>
              <a:t>約</a:t>
            </a:r>
            <a:r>
              <a:rPr kumimoji="1" lang="en-US" altLang="ja-JP" sz="1100" dirty="0">
                <a:solidFill>
                  <a:srgbClr val="FFFF00"/>
                </a:solidFill>
                <a:latin typeface="UD デジタル 教科書体 NK-B" panose="02020700000000000000" pitchFamily="18" charset="-128"/>
                <a:ea typeface="UD デジタル 教科書体 NK-B" panose="02020700000000000000" pitchFamily="18" charset="-128"/>
              </a:rPr>
              <a:t>20km</a:t>
            </a:r>
            <a:r>
              <a:rPr kumimoji="1" lang="ja-JP" altLang="en-US" sz="1100" dirty="0">
                <a:solidFill>
                  <a:srgbClr val="FFFF00"/>
                </a:solidFill>
                <a:latin typeface="UD デジタル 教科書体 NK-B" panose="02020700000000000000" pitchFamily="18" charset="-128"/>
                <a:ea typeface="UD デジタル 教科書体 NK-B" panose="02020700000000000000" pitchFamily="18" charset="-128"/>
              </a:rPr>
              <a:t>（約</a:t>
            </a:r>
            <a:r>
              <a:rPr kumimoji="1" lang="en-US" altLang="ja-JP" sz="1100" dirty="0">
                <a:solidFill>
                  <a:srgbClr val="FFFF00"/>
                </a:solidFill>
                <a:latin typeface="UD デジタル 教科書体 NK-B" panose="02020700000000000000" pitchFamily="18" charset="-128"/>
                <a:ea typeface="UD デジタル 教科書体 NK-B" panose="02020700000000000000" pitchFamily="18" charset="-128"/>
              </a:rPr>
              <a:t>20</a:t>
            </a:r>
            <a:r>
              <a:rPr kumimoji="1" lang="ja-JP" altLang="en-US" sz="1100" dirty="0">
                <a:solidFill>
                  <a:srgbClr val="FFFF00"/>
                </a:solidFill>
                <a:latin typeface="UD デジタル 教科書体 NK-B" panose="02020700000000000000" pitchFamily="18" charset="-128"/>
                <a:ea typeface="UD デジタル 教科書体 NK-B" panose="02020700000000000000" pitchFamily="18" charset="-128"/>
              </a:rPr>
              <a:t>分）</a:t>
            </a:r>
          </a:p>
        </p:txBody>
      </p:sp>
      <p:sp>
        <p:nvSpPr>
          <p:cNvPr id="53" name="正方形/長方形 52">
            <a:extLst>
              <a:ext uri="{FF2B5EF4-FFF2-40B4-BE49-F238E27FC236}">
                <a16:creationId xmlns:a16="http://schemas.microsoft.com/office/drawing/2014/main" id="{CCDCF22F-DF2C-6E3D-82CE-127F497A8176}"/>
              </a:ext>
            </a:extLst>
          </p:cNvPr>
          <p:cNvSpPr/>
          <p:nvPr/>
        </p:nvSpPr>
        <p:spPr>
          <a:xfrm>
            <a:off x="2856874" y="4665542"/>
            <a:ext cx="2299739" cy="3122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100" dirty="0">
                <a:solidFill>
                  <a:srgbClr val="FFFF00"/>
                </a:solidFill>
                <a:latin typeface="UD デジタル 教科書体 NK-B" panose="02020700000000000000" pitchFamily="18" charset="-128"/>
                <a:ea typeface="UD デジタル 教科書体 NK-B" panose="02020700000000000000" pitchFamily="18" charset="-128"/>
              </a:rPr>
              <a:t>約</a:t>
            </a:r>
            <a:r>
              <a:rPr kumimoji="1" lang="en-US" altLang="ja-JP" sz="1100" dirty="0">
                <a:solidFill>
                  <a:srgbClr val="FFFF00"/>
                </a:solidFill>
                <a:latin typeface="UD デジタル 教科書体 NK-B" panose="02020700000000000000" pitchFamily="18" charset="-128"/>
                <a:ea typeface="UD デジタル 教科書体 NK-B" panose="02020700000000000000" pitchFamily="18" charset="-128"/>
              </a:rPr>
              <a:t>14km</a:t>
            </a:r>
            <a:r>
              <a:rPr kumimoji="1" lang="ja-JP" altLang="en-US" sz="1100" dirty="0">
                <a:solidFill>
                  <a:srgbClr val="FFFF00"/>
                </a:solidFill>
                <a:latin typeface="UD デジタル 教科書体 NK-B" panose="02020700000000000000" pitchFamily="18" charset="-128"/>
                <a:ea typeface="UD デジタル 教科書体 NK-B" panose="02020700000000000000" pitchFamily="18" charset="-128"/>
              </a:rPr>
              <a:t>（約</a:t>
            </a:r>
            <a:r>
              <a:rPr kumimoji="1" lang="en-US" altLang="ja-JP" sz="1100" dirty="0">
                <a:solidFill>
                  <a:srgbClr val="FFFF00"/>
                </a:solidFill>
                <a:latin typeface="UD デジタル 教科書体 NK-B" panose="02020700000000000000" pitchFamily="18" charset="-128"/>
                <a:ea typeface="UD デジタル 教科書体 NK-B" panose="02020700000000000000" pitchFamily="18" charset="-128"/>
              </a:rPr>
              <a:t>15</a:t>
            </a:r>
            <a:r>
              <a:rPr kumimoji="1" lang="ja-JP" altLang="en-US" sz="1100" dirty="0">
                <a:solidFill>
                  <a:srgbClr val="FFFF00"/>
                </a:solidFill>
                <a:latin typeface="UD デジタル 教科書体 NK-B" panose="02020700000000000000" pitchFamily="18" charset="-128"/>
                <a:ea typeface="UD デジタル 教科書体 NK-B" panose="02020700000000000000" pitchFamily="18" charset="-128"/>
              </a:rPr>
              <a:t>分）</a:t>
            </a:r>
          </a:p>
        </p:txBody>
      </p:sp>
      <p:pic>
        <p:nvPicPr>
          <p:cNvPr id="57" name="図 56">
            <a:extLst>
              <a:ext uri="{FF2B5EF4-FFF2-40B4-BE49-F238E27FC236}">
                <a16:creationId xmlns:a16="http://schemas.microsoft.com/office/drawing/2014/main" id="{863ABFA8-B3A2-2454-FC4A-5457708449E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5910" y="2347476"/>
            <a:ext cx="240591" cy="250533"/>
          </a:xfrm>
          <a:prstGeom prst="rect">
            <a:avLst/>
          </a:prstGeom>
          <a:effectLst>
            <a:glow rad="63500">
              <a:schemeClr val="bg1">
                <a:alpha val="50000"/>
              </a:schemeClr>
            </a:glow>
          </a:effectLst>
        </p:spPr>
      </p:pic>
      <p:cxnSp>
        <p:nvCxnSpPr>
          <p:cNvPr id="58" name="直線矢印コネクタ 57">
            <a:extLst>
              <a:ext uri="{FF2B5EF4-FFF2-40B4-BE49-F238E27FC236}">
                <a16:creationId xmlns:a16="http://schemas.microsoft.com/office/drawing/2014/main" id="{A72F2BEA-521F-5573-506D-795A77FD5778}"/>
              </a:ext>
            </a:extLst>
          </p:cNvPr>
          <p:cNvCxnSpPr>
            <a:cxnSpLocks/>
          </p:cNvCxnSpPr>
          <p:nvPr/>
        </p:nvCxnSpPr>
        <p:spPr>
          <a:xfrm flipV="1">
            <a:off x="1924248" y="3159539"/>
            <a:ext cx="738843" cy="389664"/>
          </a:xfrm>
          <a:prstGeom prst="straightConnector1">
            <a:avLst/>
          </a:prstGeom>
          <a:ln>
            <a:solidFill>
              <a:srgbClr val="FFFF00"/>
            </a:solidFill>
            <a:prstDash val="dash"/>
            <a:tailEnd type="triangle" w="lg" len="med"/>
          </a:ln>
        </p:spPr>
        <p:style>
          <a:lnRef idx="1">
            <a:schemeClr val="accent1"/>
          </a:lnRef>
          <a:fillRef idx="0">
            <a:schemeClr val="accent1"/>
          </a:fillRef>
          <a:effectRef idx="0">
            <a:schemeClr val="accent1"/>
          </a:effectRef>
          <a:fontRef idx="minor">
            <a:schemeClr val="tx1"/>
          </a:fontRef>
        </p:style>
      </p:cxnSp>
      <p:cxnSp>
        <p:nvCxnSpPr>
          <p:cNvPr id="63" name="直線矢印コネクタ 62">
            <a:extLst>
              <a:ext uri="{FF2B5EF4-FFF2-40B4-BE49-F238E27FC236}">
                <a16:creationId xmlns:a16="http://schemas.microsoft.com/office/drawing/2014/main" id="{F09DE4E7-71BC-5145-5393-FF4485FE2B19}"/>
              </a:ext>
            </a:extLst>
          </p:cNvPr>
          <p:cNvCxnSpPr>
            <a:cxnSpLocks/>
          </p:cNvCxnSpPr>
          <p:nvPr/>
        </p:nvCxnSpPr>
        <p:spPr>
          <a:xfrm flipV="1">
            <a:off x="1913634" y="3539034"/>
            <a:ext cx="1111379" cy="33939"/>
          </a:xfrm>
          <a:prstGeom prst="straightConnector1">
            <a:avLst/>
          </a:prstGeom>
          <a:ln>
            <a:solidFill>
              <a:srgbClr val="FFFF00"/>
            </a:solidFill>
            <a:prstDash val="dash"/>
            <a:tailEnd type="triangle" w="lg" len="med"/>
          </a:ln>
        </p:spPr>
        <p:style>
          <a:lnRef idx="1">
            <a:schemeClr val="accent1"/>
          </a:lnRef>
          <a:fillRef idx="0">
            <a:schemeClr val="accent1"/>
          </a:fillRef>
          <a:effectRef idx="0">
            <a:schemeClr val="accent1"/>
          </a:effectRef>
          <a:fontRef idx="minor">
            <a:schemeClr val="tx1"/>
          </a:fontRef>
        </p:style>
      </p:cxnSp>
      <p:cxnSp>
        <p:nvCxnSpPr>
          <p:cNvPr id="66" name="直線矢印コネクタ 65">
            <a:extLst>
              <a:ext uri="{FF2B5EF4-FFF2-40B4-BE49-F238E27FC236}">
                <a16:creationId xmlns:a16="http://schemas.microsoft.com/office/drawing/2014/main" id="{BEBE69DB-78E0-9EF1-C91B-620447949C32}"/>
              </a:ext>
            </a:extLst>
          </p:cNvPr>
          <p:cNvCxnSpPr>
            <a:cxnSpLocks/>
          </p:cNvCxnSpPr>
          <p:nvPr/>
        </p:nvCxnSpPr>
        <p:spPr>
          <a:xfrm>
            <a:off x="477085" y="2595190"/>
            <a:ext cx="395731" cy="1115372"/>
          </a:xfrm>
          <a:prstGeom prst="straightConnector1">
            <a:avLst/>
          </a:prstGeom>
          <a:ln>
            <a:solidFill>
              <a:srgbClr val="FFFF00"/>
            </a:solidFill>
            <a:prstDash val="dash"/>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68" name="正方形/長方形 67">
            <a:extLst>
              <a:ext uri="{FF2B5EF4-FFF2-40B4-BE49-F238E27FC236}">
                <a16:creationId xmlns:a16="http://schemas.microsoft.com/office/drawing/2014/main" id="{C7536D6A-59D2-0E62-18AB-FB621C4E0A60}"/>
              </a:ext>
            </a:extLst>
          </p:cNvPr>
          <p:cNvSpPr/>
          <p:nvPr/>
        </p:nvSpPr>
        <p:spPr>
          <a:xfrm>
            <a:off x="351427" y="2850174"/>
            <a:ext cx="869280" cy="4345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100" dirty="0">
                <a:solidFill>
                  <a:srgbClr val="FFFF00"/>
                </a:solidFill>
                <a:latin typeface="UD デジタル 教科書体 NK-B" panose="02020700000000000000" pitchFamily="18" charset="-128"/>
                <a:ea typeface="UD デジタル 教科書体 NK-B" panose="02020700000000000000" pitchFamily="18" charset="-128"/>
              </a:rPr>
              <a:t>フェリー</a:t>
            </a:r>
            <a:endParaRPr kumimoji="1" lang="en-US" altLang="ja-JP" sz="1100" dirty="0">
              <a:solidFill>
                <a:srgbClr val="FFFF00"/>
              </a:solidFill>
              <a:latin typeface="UD デジタル 教科書体 NK-B" panose="02020700000000000000" pitchFamily="18" charset="-128"/>
              <a:ea typeface="UD デジタル 教科書体 NK-B" panose="02020700000000000000" pitchFamily="18" charset="-128"/>
            </a:endParaRPr>
          </a:p>
          <a:p>
            <a:r>
              <a:rPr kumimoji="1" lang="en-US" altLang="ja-JP" sz="1100" dirty="0">
                <a:solidFill>
                  <a:srgbClr val="FFFF00"/>
                </a:solidFill>
                <a:latin typeface="UD デジタル 教科書体 NK-B" panose="02020700000000000000" pitchFamily="18" charset="-128"/>
                <a:ea typeface="UD デジタル 教科書体 NK-B" panose="02020700000000000000" pitchFamily="18" charset="-128"/>
              </a:rPr>
              <a:t>1</a:t>
            </a:r>
            <a:r>
              <a:rPr kumimoji="1" lang="ja-JP" altLang="en-US" sz="1100" dirty="0">
                <a:solidFill>
                  <a:srgbClr val="FFFF00"/>
                </a:solidFill>
                <a:latin typeface="UD デジタル 教科書体 NK-B" panose="02020700000000000000" pitchFamily="18" charset="-128"/>
                <a:ea typeface="UD デジタル 教科書体 NK-B" panose="02020700000000000000" pitchFamily="18" charset="-128"/>
              </a:rPr>
              <a:t>時間</a:t>
            </a:r>
            <a:r>
              <a:rPr kumimoji="1" lang="en-US" altLang="ja-JP" sz="1100" dirty="0">
                <a:solidFill>
                  <a:srgbClr val="FFFF00"/>
                </a:solidFill>
                <a:latin typeface="UD デジタル 教科書体 NK-B" panose="02020700000000000000" pitchFamily="18" charset="-128"/>
                <a:ea typeface="UD デジタル 教科書体 NK-B" panose="02020700000000000000" pitchFamily="18" charset="-128"/>
              </a:rPr>
              <a:t>15</a:t>
            </a:r>
            <a:r>
              <a:rPr kumimoji="1" lang="ja-JP" altLang="en-US" sz="1100" dirty="0">
                <a:solidFill>
                  <a:srgbClr val="FFFF00"/>
                </a:solidFill>
                <a:latin typeface="UD デジタル 教科書体 NK-B" panose="02020700000000000000" pitchFamily="18" charset="-128"/>
                <a:ea typeface="UD デジタル 教科書体 NK-B" panose="02020700000000000000" pitchFamily="18" charset="-128"/>
              </a:rPr>
              <a:t>分</a:t>
            </a:r>
          </a:p>
        </p:txBody>
      </p:sp>
      <p:sp>
        <p:nvSpPr>
          <p:cNvPr id="5" name="吹き出し: 下矢印 4">
            <a:extLst>
              <a:ext uri="{FF2B5EF4-FFF2-40B4-BE49-F238E27FC236}">
                <a16:creationId xmlns:a16="http://schemas.microsoft.com/office/drawing/2014/main" id="{C31367BD-0CA1-B652-390B-0171212FD542}"/>
              </a:ext>
            </a:extLst>
          </p:cNvPr>
          <p:cNvSpPr/>
          <p:nvPr/>
        </p:nvSpPr>
        <p:spPr>
          <a:xfrm>
            <a:off x="1424730" y="3181822"/>
            <a:ext cx="968787" cy="350107"/>
          </a:xfrm>
          <a:prstGeom prst="downArrowCallout">
            <a:avLst>
              <a:gd name="adj1" fmla="val 52796"/>
              <a:gd name="adj2" fmla="val 9119"/>
              <a:gd name="adj3" fmla="val 35080"/>
              <a:gd name="adj4" fmla="val 64977"/>
            </a:avLst>
          </a:prstGeom>
          <a:solidFill>
            <a:srgbClr val="11C115"/>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000"/>
              </a:lnSpc>
            </a:pPr>
            <a:r>
              <a:rPr kumimoji="1" lang="ja-JP" altLang="en-US" sz="1000" dirty="0">
                <a:solidFill>
                  <a:srgbClr val="FFFF00"/>
                </a:solidFill>
                <a:latin typeface="UD デジタル 教科書体 NK-B" panose="02020700000000000000" pitchFamily="18" charset="-128"/>
                <a:ea typeface="UD デジタル 教科書体 NK-B" panose="02020700000000000000" pitchFamily="18" charset="-128"/>
              </a:rPr>
              <a:t>八幡クリニック</a:t>
            </a:r>
          </a:p>
        </p:txBody>
      </p:sp>
      <p:sp>
        <p:nvSpPr>
          <p:cNvPr id="6" name="吹き出し: 下矢印 5">
            <a:extLst>
              <a:ext uri="{FF2B5EF4-FFF2-40B4-BE49-F238E27FC236}">
                <a16:creationId xmlns:a16="http://schemas.microsoft.com/office/drawing/2014/main" id="{408B0B3D-9DE3-E84E-8533-196BAA3FEAF4}"/>
              </a:ext>
            </a:extLst>
          </p:cNvPr>
          <p:cNvSpPr/>
          <p:nvPr/>
        </p:nvSpPr>
        <p:spPr>
          <a:xfrm>
            <a:off x="1842843" y="4713943"/>
            <a:ext cx="936000" cy="288000"/>
          </a:xfrm>
          <a:prstGeom prst="downArrowCallout">
            <a:avLst>
              <a:gd name="adj1" fmla="val 52796"/>
              <a:gd name="adj2" fmla="val 26398"/>
              <a:gd name="adj3" fmla="val 35080"/>
              <a:gd name="adj4" fmla="val 6497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000" dirty="0">
                <a:latin typeface="UD デジタル 教科書体 NK-B" panose="02020700000000000000" pitchFamily="18" charset="-128"/>
                <a:ea typeface="UD デジタル 教科書体 NK-B" panose="02020700000000000000" pitchFamily="18" charset="-128"/>
              </a:rPr>
              <a:t>松山診療所</a:t>
            </a:r>
          </a:p>
        </p:txBody>
      </p:sp>
      <p:sp>
        <p:nvSpPr>
          <p:cNvPr id="71" name="正方形/長方形 70">
            <a:extLst>
              <a:ext uri="{FF2B5EF4-FFF2-40B4-BE49-F238E27FC236}">
                <a16:creationId xmlns:a16="http://schemas.microsoft.com/office/drawing/2014/main" id="{AF3A2966-C535-B259-8B8E-6DFCD9BEC030}"/>
              </a:ext>
            </a:extLst>
          </p:cNvPr>
          <p:cNvSpPr/>
          <p:nvPr/>
        </p:nvSpPr>
        <p:spPr>
          <a:xfrm>
            <a:off x="194672" y="2343027"/>
            <a:ext cx="4063631" cy="3566919"/>
          </a:xfrm>
          <a:prstGeom prst="rect">
            <a:avLst/>
          </a:prstGeom>
          <a:noFill/>
          <a:effectLst>
            <a:glow rad="63500">
              <a:schemeClr val="accent5">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楕円 39">
            <a:extLst>
              <a:ext uri="{FF2B5EF4-FFF2-40B4-BE49-F238E27FC236}">
                <a16:creationId xmlns:a16="http://schemas.microsoft.com/office/drawing/2014/main" id="{7FB4B682-1133-050F-07FA-7A27A94B751C}"/>
              </a:ext>
            </a:extLst>
          </p:cNvPr>
          <p:cNvSpPr/>
          <p:nvPr/>
        </p:nvSpPr>
        <p:spPr>
          <a:xfrm>
            <a:off x="1036536" y="2666179"/>
            <a:ext cx="1685352" cy="1646949"/>
          </a:xfrm>
          <a:prstGeom prst="ellipse">
            <a:avLst/>
          </a:prstGeom>
          <a:noFill/>
          <a:ln w="222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a:extLst>
              <a:ext uri="{FF2B5EF4-FFF2-40B4-BE49-F238E27FC236}">
                <a16:creationId xmlns:a16="http://schemas.microsoft.com/office/drawing/2014/main" id="{BAF0FC02-3D04-7226-3BF8-5974411E5B2E}"/>
              </a:ext>
            </a:extLst>
          </p:cNvPr>
          <p:cNvGrpSpPr/>
          <p:nvPr/>
        </p:nvGrpSpPr>
        <p:grpSpPr>
          <a:xfrm>
            <a:off x="144418" y="5895298"/>
            <a:ext cx="8997417" cy="480732"/>
            <a:chOff x="55840" y="4653097"/>
            <a:chExt cx="8997417" cy="480732"/>
          </a:xfrm>
        </p:grpSpPr>
        <p:sp>
          <p:nvSpPr>
            <p:cNvPr id="15" name="正方形/長方形 14">
              <a:extLst>
                <a:ext uri="{FF2B5EF4-FFF2-40B4-BE49-F238E27FC236}">
                  <a16:creationId xmlns:a16="http://schemas.microsoft.com/office/drawing/2014/main" id="{6262B281-6C99-ADBE-0C63-67A284B6DC8C}"/>
                </a:ext>
              </a:extLst>
            </p:cNvPr>
            <p:cNvSpPr/>
            <p:nvPr/>
          </p:nvSpPr>
          <p:spPr>
            <a:xfrm>
              <a:off x="55840" y="4653097"/>
              <a:ext cx="8997417" cy="4807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44" name="正方形/長方形 43">
              <a:extLst>
                <a:ext uri="{FF2B5EF4-FFF2-40B4-BE49-F238E27FC236}">
                  <a16:creationId xmlns:a16="http://schemas.microsoft.com/office/drawing/2014/main" id="{3BF5A205-246B-9B92-388F-807939F09D59}"/>
                </a:ext>
              </a:extLst>
            </p:cNvPr>
            <p:cNvSpPr/>
            <p:nvPr/>
          </p:nvSpPr>
          <p:spPr>
            <a:xfrm>
              <a:off x="106332" y="4714010"/>
              <a:ext cx="8915400" cy="3122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kumimoji="1" lang="ja-JP" altLang="en-US" sz="1600" dirty="0">
                <a:solidFill>
                  <a:schemeClr val="tx1"/>
                </a:solidFill>
                <a:latin typeface="UD デジタル 教科書体 NK-B" panose="02020700000000000000" pitchFamily="18" charset="-128"/>
                <a:ea typeface="UD デジタル 教科書体 NK-B" panose="02020700000000000000" pitchFamily="18" charset="-128"/>
              </a:endParaRPr>
            </a:p>
          </p:txBody>
        </p:sp>
      </p:grpSp>
      <p:sp>
        <p:nvSpPr>
          <p:cNvPr id="10" name="吹き出し: 下矢印 9">
            <a:extLst>
              <a:ext uri="{FF2B5EF4-FFF2-40B4-BE49-F238E27FC236}">
                <a16:creationId xmlns:a16="http://schemas.microsoft.com/office/drawing/2014/main" id="{17A60E30-3ED1-1E3B-5CBC-23893C22B02D}"/>
              </a:ext>
            </a:extLst>
          </p:cNvPr>
          <p:cNvSpPr/>
          <p:nvPr/>
        </p:nvSpPr>
        <p:spPr>
          <a:xfrm>
            <a:off x="788532" y="4192220"/>
            <a:ext cx="1045661" cy="324000"/>
          </a:xfrm>
          <a:prstGeom prst="downArrowCallout">
            <a:avLst>
              <a:gd name="adj1" fmla="val 52796"/>
              <a:gd name="adj2" fmla="val 26398"/>
              <a:gd name="adj3" fmla="val 35080"/>
              <a:gd name="adj4" fmla="val 649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000" dirty="0">
                <a:solidFill>
                  <a:schemeClr val="tx1"/>
                </a:solidFill>
                <a:latin typeface="UD デジタル 教科書体 NK-B" panose="02020700000000000000" pitchFamily="18" charset="-128"/>
                <a:ea typeface="UD デジタル 教科書体 NK-B" panose="02020700000000000000" pitchFamily="18" charset="-128"/>
              </a:rPr>
              <a:t>日本海総合病院</a:t>
            </a:r>
          </a:p>
        </p:txBody>
      </p:sp>
      <p:sp>
        <p:nvSpPr>
          <p:cNvPr id="7" name="吹き出し: 下矢印 6">
            <a:extLst>
              <a:ext uri="{FF2B5EF4-FFF2-40B4-BE49-F238E27FC236}">
                <a16:creationId xmlns:a16="http://schemas.microsoft.com/office/drawing/2014/main" id="{3698C239-C1DF-340F-B17B-C65E4110CE6F}"/>
              </a:ext>
            </a:extLst>
          </p:cNvPr>
          <p:cNvSpPr/>
          <p:nvPr/>
        </p:nvSpPr>
        <p:spPr>
          <a:xfrm>
            <a:off x="2611952" y="3264968"/>
            <a:ext cx="936000" cy="288000"/>
          </a:xfrm>
          <a:prstGeom prst="downArrowCallout">
            <a:avLst>
              <a:gd name="adj1" fmla="val 52796"/>
              <a:gd name="adj2" fmla="val 26398"/>
              <a:gd name="adj3" fmla="val 35080"/>
              <a:gd name="adj4" fmla="val 6497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000" dirty="0">
                <a:solidFill>
                  <a:schemeClr val="bg1"/>
                </a:solidFill>
                <a:latin typeface="UD デジタル 教科書体 NK-B" panose="02020700000000000000" pitchFamily="18" charset="-128"/>
                <a:ea typeface="UD デジタル 教科書体 NK-B" panose="02020700000000000000" pitchFamily="18" charset="-128"/>
              </a:rPr>
              <a:t>青沢診療所</a:t>
            </a:r>
          </a:p>
        </p:txBody>
      </p:sp>
      <p:sp>
        <p:nvSpPr>
          <p:cNvPr id="8" name="吹き出し: 下矢印 7">
            <a:extLst>
              <a:ext uri="{FF2B5EF4-FFF2-40B4-BE49-F238E27FC236}">
                <a16:creationId xmlns:a16="http://schemas.microsoft.com/office/drawing/2014/main" id="{2EE6C1B3-F95C-7677-19BE-06CD9F4C8689}"/>
              </a:ext>
            </a:extLst>
          </p:cNvPr>
          <p:cNvSpPr/>
          <p:nvPr/>
        </p:nvSpPr>
        <p:spPr>
          <a:xfrm>
            <a:off x="2260947" y="2928555"/>
            <a:ext cx="936000" cy="288000"/>
          </a:xfrm>
          <a:prstGeom prst="downArrowCallout">
            <a:avLst>
              <a:gd name="adj1" fmla="val 52796"/>
              <a:gd name="adj2" fmla="val 26398"/>
              <a:gd name="adj3" fmla="val 35080"/>
              <a:gd name="adj4" fmla="val 6497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000" dirty="0">
                <a:solidFill>
                  <a:schemeClr val="bg1"/>
                </a:solidFill>
                <a:latin typeface="UD デジタル 教科書体 NK-B" panose="02020700000000000000" pitchFamily="18" charset="-128"/>
                <a:ea typeface="UD デジタル 教科書体 NK-B" panose="02020700000000000000" pitchFamily="18" charset="-128"/>
              </a:rPr>
              <a:t>升田診療所</a:t>
            </a:r>
          </a:p>
        </p:txBody>
      </p:sp>
      <p:sp>
        <p:nvSpPr>
          <p:cNvPr id="55" name="正方形/長方形 54">
            <a:extLst>
              <a:ext uri="{FF2B5EF4-FFF2-40B4-BE49-F238E27FC236}">
                <a16:creationId xmlns:a16="http://schemas.microsoft.com/office/drawing/2014/main" id="{C4F52257-8EA2-02B7-098D-75F73D478F0E}"/>
              </a:ext>
            </a:extLst>
          </p:cNvPr>
          <p:cNvSpPr/>
          <p:nvPr/>
        </p:nvSpPr>
        <p:spPr>
          <a:xfrm>
            <a:off x="2242795" y="2664170"/>
            <a:ext cx="1597324" cy="3122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100" dirty="0">
                <a:solidFill>
                  <a:srgbClr val="FFFF00"/>
                </a:solidFill>
                <a:latin typeface="UD デジタル 教科書体 NK-B" panose="02020700000000000000" pitchFamily="18" charset="-128"/>
                <a:ea typeface="UD デジタル 教科書体 NK-B" panose="02020700000000000000" pitchFamily="18" charset="-128"/>
              </a:rPr>
              <a:t>約</a:t>
            </a:r>
            <a:r>
              <a:rPr kumimoji="1" lang="en-US" altLang="ja-JP" sz="1100" dirty="0">
                <a:solidFill>
                  <a:srgbClr val="FFFF00"/>
                </a:solidFill>
                <a:latin typeface="UD デジタル 教科書体 NK-B" panose="02020700000000000000" pitchFamily="18" charset="-128"/>
                <a:ea typeface="UD デジタル 教科書体 NK-B" panose="02020700000000000000" pitchFamily="18" charset="-128"/>
              </a:rPr>
              <a:t>11km</a:t>
            </a:r>
            <a:r>
              <a:rPr kumimoji="1" lang="ja-JP" altLang="en-US" sz="1100" dirty="0">
                <a:solidFill>
                  <a:srgbClr val="FFFF00"/>
                </a:solidFill>
                <a:latin typeface="UD デジタル 教科書体 NK-B" panose="02020700000000000000" pitchFamily="18" charset="-128"/>
                <a:ea typeface="UD デジタル 教科書体 NK-B" panose="02020700000000000000" pitchFamily="18" charset="-128"/>
              </a:rPr>
              <a:t>（約</a:t>
            </a:r>
            <a:r>
              <a:rPr kumimoji="1" lang="en-US" altLang="ja-JP" sz="1100" dirty="0">
                <a:solidFill>
                  <a:srgbClr val="FFFF00"/>
                </a:solidFill>
                <a:latin typeface="UD デジタル 教科書体 NK-B" panose="02020700000000000000" pitchFamily="18" charset="-128"/>
                <a:ea typeface="UD デジタル 教科書体 NK-B" panose="02020700000000000000" pitchFamily="18" charset="-128"/>
              </a:rPr>
              <a:t>15</a:t>
            </a:r>
            <a:r>
              <a:rPr kumimoji="1" lang="ja-JP" altLang="en-US" sz="1100" dirty="0">
                <a:solidFill>
                  <a:srgbClr val="FFFF00"/>
                </a:solidFill>
                <a:latin typeface="UD デジタル 教科書体 NK-B" panose="02020700000000000000" pitchFamily="18" charset="-128"/>
                <a:ea typeface="UD デジタル 教科書体 NK-B" panose="02020700000000000000" pitchFamily="18" charset="-128"/>
              </a:rPr>
              <a:t>分）</a:t>
            </a:r>
          </a:p>
        </p:txBody>
      </p:sp>
      <p:sp>
        <p:nvSpPr>
          <p:cNvPr id="2" name="正方形/長方形 1">
            <a:extLst>
              <a:ext uri="{FF2B5EF4-FFF2-40B4-BE49-F238E27FC236}">
                <a16:creationId xmlns:a16="http://schemas.microsoft.com/office/drawing/2014/main" id="{75E26EFA-9366-D20E-9E2D-0607CA2AD837}"/>
              </a:ext>
            </a:extLst>
          </p:cNvPr>
          <p:cNvSpPr/>
          <p:nvPr/>
        </p:nvSpPr>
        <p:spPr>
          <a:xfrm>
            <a:off x="2964723" y="3539039"/>
            <a:ext cx="1597324" cy="3122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100" dirty="0">
                <a:solidFill>
                  <a:srgbClr val="FFFF00"/>
                </a:solidFill>
                <a:latin typeface="UD デジタル 教科書体 NK-B" panose="02020700000000000000" pitchFamily="18" charset="-128"/>
                <a:ea typeface="UD デジタル 教科書体 NK-B" panose="02020700000000000000" pitchFamily="18" charset="-128"/>
              </a:rPr>
              <a:t>約</a:t>
            </a:r>
            <a:r>
              <a:rPr kumimoji="1" lang="en-US" altLang="ja-JP" sz="1100" dirty="0">
                <a:solidFill>
                  <a:srgbClr val="FFFF00"/>
                </a:solidFill>
                <a:latin typeface="UD デジタル 教科書体 NK-B" panose="02020700000000000000" pitchFamily="18" charset="-128"/>
                <a:ea typeface="UD デジタル 教科書体 NK-B" panose="02020700000000000000" pitchFamily="18" charset="-128"/>
              </a:rPr>
              <a:t>15km</a:t>
            </a:r>
            <a:r>
              <a:rPr kumimoji="1" lang="ja-JP" altLang="en-US" sz="1100" dirty="0">
                <a:solidFill>
                  <a:srgbClr val="FFFF00"/>
                </a:solidFill>
                <a:latin typeface="UD デジタル 教科書体 NK-B" panose="02020700000000000000" pitchFamily="18" charset="-128"/>
                <a:ea typeface="UD デジタル 教科書体 NK-B" panose="02020700000000000000" pitchFamily="18" charset="-128"/>
              </a:rPr>
              <a:t>（約</a:t>
            </a:r>
            <a:r>
              <a:rPr kumimoji="1" lang="en-US" altLang="ja-JP" sz="1100" dirty="0">
                <a:solidFill>
                  <a:srgbClr val="FFFF00"/>
                </a:solidFill>
                <a:latin typeface="UD デジタル 教科書体 NK-B" panose="02020700000000000000" pitchFamily="18" charset="-128"/>
                <a:ea typeface="UD デジタル 教科書体 NK-B" panose="02020700000000000000" pitchFamily="18" charset="-128"/>
              </a:rPr>
              <a:t>20</a:t>
            </a:r>
            <a:r>
              <a:rPr kumimoji="1" lang="ja-JP" altLang="en-US" sz="1100" dirty="0">
                <a:solidFill>
                  <a:srgbClr val="FFFF00"/>
                </a:solidFill>
                <a:latin typeface="UD デジタル 教科書体 NK-B" panose="02020700000000000000" pitchFamily="18" charset="-128"/>
                <a:ea typeface="UD デジタル 教科書体 NK-B" panose="02020700000000000000" pitchFamily="18" charset="-128"/>
              </a:rPr>
              <a:t>分）</a:t>
            </a:r>
          </a:p>
        </p:txBody>
      </p:sp>
      <p:pic>
        <p:nvPicPr>
          <p:cNvPr id="11" name="図 10">
            <a:extLst>
              <a:ext uri="{FF2B5EF4-FFF2-40B4-BE49-F238E27FC236}">
                <a16:creationId xmlns:a16="http://schemas.microsoft.com/office/drawing/2014/main" id="{B0A93889-3220-DEC9-392D-64BF77CA65CE}"/>
              </a:ext>
            </a:extLst>
          </p:cNvPr>
          <p:cNvPicPr>
            <a:picLocks noChangeAspect="1"/>
          </p:cNvPicPr>
          <p:nvPr/>
        </p:nvPicPr>
        <p:blipFill>
          <a:blip r:embed="rId5"/>
          <a:stretch>
            <a:fillRect/>
          </a:stretch>
        </p:blipFill>
        <p:spPr>
          <a:xfrm>
            <a:off x="4469938" y="2332219"/>
            <a:ext cx="4491455" cy="3575261"/>
          </a:xfrm>
          <a:prstGeom prst="rect">
            <a:avLst/>
          </a:prstGeom>
        </p:spPr>
      </p:pic>
      <p:sp>
        <p:nvSpPr>
          <p:cNvPr id="47" name="正方形/長方形 46">
            <a:extLst>
              <a:ext uri="{FF2B5EF4-FFF2-40B4-BE49-F238E27FC236}">
                <a16:creationId xmlns:a16="http://schemas.microsoft.com/office/drawing/2014/main" id="{64181BCF-2943-423E-A097-DB937BD543C6}"/>
              </a:ext>
            </a:extLst>
          </p:cNvPr>
          <p:cNvSpPr/>
          <p:nvPr/>
        </p:nvSpPr>
        <p:spPr>
          <a:xfrm>
            <a:off x="-3268" y="6709835"/>
            <a:ext cx="9156792" cy="1617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73532EBE-6C0E-F451-06DF-AB72F159849B}"/>
              </a:ext>
            </a:extLst>
          </p:cNvPr>
          <p:cNvSpPr/>
          <p:nvPr/>
        </p:nvSpPr>
        <p:spPr>
          <a:xfrm>
            <a:off x="144971" y="5910555"/>
            <a:ext cx="8825469" cy="8157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2000" dirty="0">
                <a:solidFill>
                  <a:srgbClr val="FF5050"/>
                </a:solidFill>
                <a:effectLst>
                  <a:glow rad="127000">
                    <a:schemeClr val="bg1"/>
                  </a:glow>
                </a:effectLst>
                <a:latin typeface="UD デジタル 教科書体 NK-B" panose="02020700000000000000" pitchFamily="18" charset="-128"/>
                <a:ea typeface="UD デジタル 教科書体 NK-B" panose="02020700000000000000" pitchFamily="18" charset="-128"/>
              </a:rPr>
              <a:t>酒田市（八幡地区）における医療</a:t>
            </a:r>
            <a:r>
              <a:rPr kumimoji="1" lang="en-US" altLang="ja-JP" sz="2000" dirty="0" err="1">
                <a:solidFill>
                  <a:srgbClr val="FF5050"/>
                </a:solidFill>
                <a:effectLst>
                  <a:glow rad="127000">
                    <a:schemeClr val="bg1"/>
                  </a:glow>
                </a:effectLst>
                <a:latin typeface="UD デジタル 教科書体 NK-B" panose="02020700000000000000" pitchFamily="18" charset="-128"/>
                <a:ea typeface="UD デジタル 教科書体 NK-B" panose="02020700000000000000" pitchFamily="18" charset="-128"/>
              </a:rPr>
              <a:t>MaaS</a:t>
            </a:r>
            <a:r>
              <a:rPr kumimoji="1" lang="ja-JP" altLang="en-US" sz="2000" dirty="0">
                <a:solidFill>
                  <a:srgbClr val="FF5050"/>
                </a:solidFill>
                <a:effectLst>
                  <a:glow rad="127000">
                    <a:schemeClr val="bg1"/>
                  </a:glow>
                </a:effectLst>
                <a:latin typeface="UD デジタル 教科書体 NK-B" panose="02020700000000000000" pitchFamily="18" charset="-128"/>
                <a:ea typeface="UD デジタル 教科書体 NK-B" panose="02020700000000000000" pitchFamily="18" charset="-128"/>
              </a:rPr>
              <a:t>事業の運用を踏まえて</a:t>
            </a:r>
            <a:endParaRPr kumimoji="1" lang="en-US" altLang="ja-JP" sz="2000" dirty="0">
              <a:solidFill>
                <a:srgbClr val="FF5050"/>
              </a:solidFill>
              <a:effectLst>
                <a:glow rad="127000">
                  <a:schemeClr val="bg1"/>
                </a:glow>
              </a:effectLst>
              <a:latin typeface="UD デジタル 教科書体 NK-B" panose="02020700000000000000" pitchFamily="18" charset="-128"/>
              <a:ea typeface="UD デジタル 教科書体 NK-B" panose="02020700000000000000" pitchFamily="18" charset="-128"/>
            </a:endParaRPr>
          </a:p>
          <a:p>
            <a:pPr algn="ctr"/>
            <a:r>
              <a:rPr kumimoji="1" lang="ja-JP" altLang="en-US" sz="2000" dirty="0">
                <a:solidFill>
                  <a:srgbClr val="FF5050"/>
                </a:solidFill>
                <a:effectLst>
                  <a:glow rad="127000">
                    <a:schemeClr val="bg1"/>
                  </a:glow>
                </a:effectLst>
                <a:latin typeface="UD デジタル 教科書体 NK-B" panose="02020700000000000000" pitchFamily="18" charset="-128"/>
                <a:ea typeface="UD デジタル 教科書体 NK-B" panose="02020700000000000000" pitchFamily="18" charset="-128"/>
              </a:rPr>
              <a:t>中山間地域における医療</a:t>
            </a:r>
            <a:r>
              <a:rPr kumimoji="1" lang="en-US" altLang="ja-JP" sz="2000" dirty="0" err="1">
                <a:solidFill>
                  <a:srgbClr val="FF5050"/>
                </a:solidFill>
                <a:effectLst>
                  <a:glow rad="127000">
                    <a:schemeClr val="bg1"/>
                  </a:glow>
                </a:effectLst>
                <a:latin typeface="UD デジタル 教科書体 NK-B" panose="02020700000000000000" pitchFamily="18" charset="-128"/>
                <a:ea typeface="UD デジタル 教科書体 NK-B" panose="02020700000000000000" pitchFamily="18" charset="-128"/>
              </a:rPr>
              <a:t>MaaS</a:t>
            </a:r>
            <a:r>
              <a:rPr kumimoji="1" lang="ja-JP" altLang="en-US" sz="2000" dirty="0">
                <a:solidFill>
                  <a:srgbClr val="FF5050"/>
                </a:solidFill>
                <a:effectLst>
                  <a:glow rad="127000">
                    <a:schemeClr val="bg1"/>
                  </a:glow>
                </a:effectLst>
                <a:latin typeface="UD デジタル 教科書体 NK-B" panose="02020700000000000000" pitchFamily="18" charset="-128"/>
                <a:ea typeface="UD デジタル 教科書体 NK-B" panose="02020700000000000000" pitchFamily="18" charset="-128"/>
              </a:rPr>
              <a:t>事業の有効性について考察していく。</a:t>
            </a:r>
            <a:endParaRPr kumimoji="1" lang="en-US" altLang="ja-JP" sz="2000" dirty="0">
              <a:solidFill>
                <a:srgbClr val="FF5050"/>
              </a:solidFill>
              <a:effectLst>
                <a:glow rad="127000">
                  <a:schemeClr val="bg1"/>
                </a:glow>
              </a:effectLst>
              <a:latin typeface="UD デジタル 教科書体 NK-B" panose="02020700000000000000" pitchFamily="18" charset="-128"/>
              <a:ea typeface="UD デジタル 教科書体 NK-B" panose="02020700000000000000" pitchFamily="18" charset="-128"/>
            </a:endParaRPr>
          </a:p>
        </p:txBody>
      </p:sp>
      <p:sp>
        <p:nvSpPr>
          <p:cNvPr id="18" name="正方形/長方形 17">
            <a:extLst>
              <a:ext uri="{FF2B5EF4-FFF2-40B4-BE49-F238E27FC236}">
                <a16:creationId xmlns:a16="http://schemas.microsoft.com/office/drawing/2014/main" id="{B71CD836-348A-291A-1D7B-1F02CC6FFB31}"/>
              </a:ext>
            </a:extLst>
          </p:cNvPr>
          <p:cNvSpPr/>
          <p:nvPr/>
        </p:nvSpPr>
        <p:spPr>
          <a:xfrm>
            <a:off x="342962" y="867728"/>
            <a:ext cx="8825471" cy="15348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　八幡地区では</a:t>
            </a:r>
            <a:r>
              <a:rPr kumimoji="1" lang="en-US" altLang="ja-JP"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a:t>
            </a:r>
            <a:r>
              <a:rPr kumimoji="1" lang="ja-JP" altLang="en-US"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日本海八幡クリニック</a:t>
            </a:r>
            <a:r>
              <a:rPr kumimoji="1" lang="en-US" altLang="ja-JP"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a:t>
            </a:r>
            <a:r>
              <a:rPr kumimoji="1" lang="ja-JP" altLang="en-US"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が医療提供の中心を担っているが</a:t>
            </a:r>
            <a:endParaRPr kumimoji="1" lang="en-US" altLang="ja-JP"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　　路線バスの廃線などにより</a:t>
            </a:r>
            <a:r>
              <a:rPr kumimoji="1" lang="ja-JP" altLang="en-US" u="sng" dirty="0">
                <a:solidFill>
                  <a:srgbClr val="FF5050"/>
                </a:solidFill>
                <a:latin typeface="UD デジタル 教科書体 NK-B" panose="02020700000000000000" pitchFamily="18" charset="-128"/>
                <a:ea typeface="UD デジタル 教科書体 NK-B" panose="02020700000000000000" pitchFamily="18" charset="-128"/>
              </a:rPr>
              <a:t>通院が困難な患者が出てきている。</a:t>
            </a:r>
            <a:endParaRPr kumimoji="1" lang="en-US" altLang="ja-JP" u="sng" dirty="0">
              <a:solidFill>
                <a:srgbClr val="FF5050"/>
              </a:solidFill>
              <a:latin typeface="UD デジタル 教科書体 NK-B" panose="02020700000000000000" pitchFamily="18" charset="-128"/>
              <a:ea typeface="UD デジタル 教科書体 NK-B" panose="02020700000000000000" pitchFamily="18" charset="-128"/>
            </a:endParaRPr>
          </a:p>
          <a:p>
            <a:pPr>
              <a:lnSpc>
                <a:spcPts val="300"/>
              </a:lnSpc>
            </a:pPr>
            <a:endParaRPr kumimoji="1" lang="en-US" altLang="ja-JP" u="sng"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　その他の中山間地域にも通院患者がいるが、その都度医師が診療所に移動して</a:t>
            </a:r>
            <a:endParaRPr kumimoji="1" lang="en-US" altLang="ja-JP"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　　診療にあたっている。</a:t>
            </a:r>
            <a:r>
              <a:rPr kumimoji="1" lang="ja-JP" altLang="en-US" u="sng" dirty="0">
                <a:solidFill>
                  <a:srgbClr val="FF5050"/>
                </a:solidFill>
                <a:latin typeface="UD デジタル 教科書体 NK-B" panose="02020700000000000000" pitchFamily="18" charset="-128"/>
                <a:ea typeface="UD デジタル 教科書体 NK-B" panose="02020700000000000000" pitchFamily="18" charset="-128"/>
              </a:rPr>
              <a:t>（医師の移動負担）</a:t>
            </a:r>
            <a:endParaRPr kumimoji="1" lang="en-US" altLang="ja-JP" u="sng" dirty="0">
              <a:solidFill>
                <a:srgbClr val="FF5050"/>
              </a:solidFill>
              <a:latin typeface="UD デジタル 教科書体 NK-B" panose="02020700000000000000" pitchFamily="18" charset="-128"/>
              <a:ea typeface="UD デジタル 教科書体 NK-B" panose="02020700000000000000" pitchFamily="18" charset="-128"/>
            </a:endParaRPr>
          </a:p>
        </p:txBody>
      </p:sp>
      <p:pic>
        <p:nvPicPr>
          <p:cNvPr id="13" name="図 12">
            <a:extLst>
              <a:ext uri="{FF2B5EF4-FFF2-40B4-BE49-F238E27FC236}">
                <a16:creationId xmlns:a16="http://schemas.microsoft.com/office/drawing/2014/main" id="{CAA01296-DAA4-E069-178B-7F65F550879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419" y="57546"/>
            <a:ext cx="649087" cy="700171"/>
          </a:xfrm>
          <a:prstGeom prst="rect">
            <a:avLst/>
          </a:prstGeom>
        </p:spPr>
      </p:pic>
    </p:spTree>
    <p:extLst>
      <p:ext uri="{BB962C8B-B14F-4D97-AF65-F5344CB8AC3E}">
        <p14:creationId xmlns:p14="http://schemas.microsoft.com/office/powerpoint/2010/main" val="39658294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正方形/長方形 49">
            <a:extLst>
              <a:ext uri="{FF2B5EF4-FFF2-40B4-BE49-F238E27FC236}">
                <a16:creationId xmlns:a16="http://schemas.microsoft.com/office/drawing/2014/main" id="{F9D62261-1C67-479A-9943-03F8CD265566}"/>
              </a:ext>
            </a:extLst>
          </p:cNvPr>
          <p:cNvSpPr/>
          <p:nvPr/>
        </p:nvSpPr>
        <p:spPr>
          <a:xfrm>
            <a:off x="-3268" y="884664"/>
            <a:ext cx="9144000" cy="85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1" name="直線コネクタ 50">
            <a:extLst>
              <a:ext uri="{FF2B5EF4-FFF2-40B4-BE49-F238E27FC236}">
                <a16:creationId xmlns:a16="http://schemas.microsoft.com/office/drawing/2014/main" id="{9112E75C-9D5D-4DA3-B9E0-7F795909DEA4}"/>
              </a:ext>
            </a:extLst>
          </p:cNvPr>
          <p:cNvCxnSpPr/>
          <p:nvPr/>
        </p:nvCxnSpPr>
        <p:spPr>
          <a:xfrm>
            <a:off x="0" y="840880"/>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7" name="正方形/長方形 46">
            <a:extLst>
              <a:ext uri="{FF2B5EF4-FFF2-40B4-BE49-F238E27FC236}">
                <a16:creationId xmlns:a16="http://schemas.microsoft.com/office/drawing/2014/main" id="{64181BCF-2943-423E-A097-DB937BD543C6}"/>
              </a:ext>
            </a:extLst>
          </p:cNvPr>
          <p:cNvSpPr/>
          <p:nvPr/>
        </p:nvSpPr>
        <p:spPr>
          <a:xfrm>
            <a:off x="-3268" y="6709835"/>
            <a:ext cx="9156792" cy="1617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正方形/長方形 88">
            <a:extLst>
              <a:ext uri="{FF2B5EF4-FFF2-40B4-BE49-F238E27FC236}">
                <a16:creationId xmlns:a16="http://schemas.microsoft.com/office/drawing/2014/main" id="{7331018F-258C-4E10-90FA-0AC6E8565A0A}"/>
              </a:ext>
            </a:extLst>
          </p:cNvPr>
          <p:cNvSpPr/>
          <p:nvPr/>
        </p:nvSpPr>
        <p:spPr>
          <a:xfrm>
            <a:off x="44504" y="176382"/>
            <a:ext cx="9054995" cy="609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3200" dirty="0">
                <a:solidFill>
                  <a:schemeClr val="tx1"/>
                </a:solidFill>
                <a:latin typeface="UD デジタル 教科書体 NK-B" panose="02020700000000000000" pitchFamily="18" charset="-128"/>
                <a:ea typeface="UD デジタル 教科書体 NK-B" panose="02020700000000000000" pitchFamily="18" charset="-128"/>
              </a:rPr>
              <a:t>医療</a:t>
            </a:r>
            <a:r>
              <a:rPr kumimoji="1" lang="en-US" altLang="ja-JP" sz="3200" dirty="0" err="1">
                <a:solidFill>
                  <a:schemeClr val="tx1"/>
                </a:solidFill>
                <a:latin typeface="UD デジタル 教科書体 NK-B" panose="02020700000000000000" pitchFamily="18" charset="-128"/>
                <a:ea typeface="UD デジタル 教科書体 NK-B" panose="02020700000000000000" pitchFamily="18" charset="-128"/>
              </a:rPr>
              <a:t>MaaS</a:t>
            </a:r>
            <a:r>
              <a:rPr kumimoji="1" lang="ja-JP" altLang="en-US" sz="3200" dirty="0">
                <a:solidFill>
                  <a:schemeClr val="tx1"/>
                </a:solidFill>
                <a:latin typeface="UD デジタル 教科書体 NK-B" panose="02020700000000000000" pitchFamily="18" charset="-128"/>
                <a:ea typeface="UD デジタル 教科書体 NK-B" panose="02020700000000000000" pitchFamily="18" charset="-128"/>
              </a:rPr>
              <a:t>の</a:t>
            </a:r>
            <a:r>
              <a:rPr kumimoji="1" lang="en-US" altLang="ja-JP" sz="3200" dirty="0">
                <a:solidFill>
                  <a:schemeClr val="tx1"/>
                </a:solidFill>
                <a:latin typeface="UD デジタル 教科書体 NK-B" panose="02020700000000000000" pitchFamily="18" charset="-128"/>
                <a:ea typeface="UD デジタル 教科書体 NK-B" panose="02020700000000000000" pitchFamily="18" charset="-128"/>
              </a:rPr>
              <a:t>『</a:t>
            </a:r>
            <a:r>
              <a:rPr kumimoji="1" lang="ja-JP" altLang="en-US" sz="3200" dirty="0">
                <a:solidFill>
                  <a:schemeClr val="tx1"/>
                </a:solidFill>
                <a:latin typeface="UD デジタル 教科書体 NK-B" panose="02020700000000000000" pitchFamily="18" charset="-128"/>
                <a:ea typeface="UD デジタル 教科書体 NK-B" panose="02020700000000000000" pitchFamily="18" charset="-128"/>
              </a:rPr>
              <a:t>診療体制</a:t>
            </a:r>
            <a:r>
              <a:rPr kumimoji="1" lang="en-US" altLang="ja-JP" sz="3200" dirty="0">
                <a:solidFill>
                  <a:schemeClr val="tx1"/>
                </a:solidFill>
                <a:latin typeface="UD デジタル 教科書体 NK-B" panose="02020700000000000000" pitchFamily="18" charset="-128"/>
                <a:ea typeface="UD デジタル 教科書体 NK-B" panose="02020700000000000000" pitchFamily="18" charset="-128"/>
              </a:rPr>
              <a:t>』</a:t>
            </a:r>
            <a:endParaRPr kumimoji="1" lang="ja-JP" altLang="en-US" sz="3200" dirty="0">
              <a:solidFill>
                <a:schemeClr val="tx1"/>
              </a:solidFill>
              <a:latin typeface="UD デジタル 教科書体 NK-B" panose="02020700000000000000" pitchFamily="18" charset="-128"/>
              <a:ea typeface="UD デジタル 教科書体 NK-B" panose="02020700000000000000" pitchFamily="18" charset="-128"/>
            </a:endParaRPr>
          </a:p>
        </p:txBody>
      </p:sp>
      <p:pic>
        <p:nvPicPr>
          <p:cNvPr id="6" name="図 5">
            <a:extLst>
              <a:ext uri="{FF2B5EF4-FFF2-40B4-BE49-F238E27FC236}">
                <a16:creationId xmlns:a16="http://schemas.microsoft.com/office/drawing/2014/main" id="{3AE8A136-F936-E887-F6E2-26FEF4482690}"/>
              </a:ext>
            </a:extLst>
          </p:cNvPr>
          <p:cNvPicPr>
            <a:picLocks noChangeAspect="1"/>
          </p:cNvPicPr>
          <p:nvPr/>
        </p:nvPicPr>
        <p:blipFill>
          <a:blip r:embed="rId3"/>
          <a:stretch>
            <a:fillRect/>
          </a:stretch>
        </p:blipFill>
        <p:spPr>
          <a:xfrm>
            <a:off x="240300" y="2400651"/>
            <a:ext cx="8482307" cy="2805852"/>
          </a:xfrm>
          <a:prstGeom prst="rect">
            <a:avLst/>
          </a:prstGeom>
        </p:spPr>
      </p:pic>
      <p:pic>
        <p:nvPicPr>
          <p:cNvPr id="32" name="図 31" descr="トラックの荷台にあるバン&#10;&#10;中程度の精度で自動的に生成された説明">
            <a:extLst>
              <a:ext uri="{FF2B5EF4-FFF2-40B4-BE49-F238E27FC236}">
                <a16:creationId xmlns:a16="http://schemas.microsoft.com/office/drawing/2014/main" id="{15BE5266-A327-26F8-8325-5A04860B1E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31354" y="2548067"/>
            <a:ext cx="2416111" cy="2089639"/>
          </a:xfrm>
          <a:prstGeom prst="rect">
            <a:avLst/>
          </a:prstGeom>
        </p:spPr>
      </p:pic>
      <p:sp>
        <p:nvSpPr>
          <p:cNvPr id="7" name="正方形/長方形 6">
            <a:extLst>
              <a:ext uri="{FF2B5EF4-FFF2-40B4-BE49-F238E27FC236}">
                <a16:creationId xmlns:a16="http://schemas.microsoft.com/office/drawing/2014/main" id="{03A8118D-0CBF-BC55-3163-C9A2119165AD}"/>
              </a:ext>
            </a:extLst>
          </p:cNvPr>
          <p:cNvSpPr/>
          <p:nvPr/>
        </p:nvSpPr>
        <p:spPr>
          <a:xfrm>
            <a:off x="247654" y="5211537"/>
            <a:ext cx="2065867" cy="61479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en-US" altLang="ja-JP" sz="2000" dirty="0">
                <a:solidFill>
                  <a:schemeClr val="accent1"/>
                </a:solidFill>
                <a:latin typeface="UD デジタル 教科書体 NK-B" panose="02020700000000000000" pitchFamily="18" charset="-128"/>
                <a:ea typeface="UD デジタル 教科書体 NK-B" panose="02020700000000000000" pitchFamily="18" charset="-128"/>
              </a:rPr>
              <a:t>【</a:t>
            </a:r>
            <a:r>
              <a:rPr kumimoji="1" lang="ja-JP" altLang="en-US" sz="2000" dirty="0">
                <a:solidFill>
                  <a:schemeClr val="accent1"/>
                </a:solidFill>
                <a:latin typeface="UD デジタル 教科書体 NK-B" panose="02020700000000000000" pitchFamily="18" charset="-128"/>
                <a:ea typeface="UD デジタル 教科書体 NK-B" panose="02020700000000000000" pitchFamily="18" charset="-128"/>
              </a:rPr>
              <a:t>対象患者</a:t>
            </a:r>
            <a:r>
              <a:rPr kumimoji="1" lang="en-US" altLang="ja-JP" sz="2000" dirty="0">
                <a:solidFill>
                  <a:schemeClr val="accent1"/>
                </a:solidFill>
                <a:latin typeface="UD デジタル 教科書体 NK-B" panose="02020700000000000000" pitchFamily="18" charset="-128"/>
                <a:ea typeface="UD デジタル 教科書体 NK-B" panose="02020700000000000000" pitchFamily="18" charset="-128"/>
              </a:rPr>
              <a:t>】</a:t>
            </a:r>
          </a:p>
        </p:txBody>
      </p:sp>
      <p:sp>
        <p:nvSpPr>
          <p:cNvPr id="8" name="正方形/長方形 7">
            <a:extLst>
              <a:ext uri="{FF2B5EF4-FFF2-40B4-BE49-F238E27FC236}">
                <a16:creationId xmlns:a16="http://schemas.microsoft.com/office/drawing/2014/main" id="{40F57DDF-78D9-9A31-1686-D9A5BD4CCEED}"/>
              </a:ext>
            </a:extLst>
          </p:cNvPr>
          <p:cNvSpPr/>
          <p:nvPr/>
        </p:nvSpPr>
        <p:spPr>
          <a:xfrm>
            <a:off x="1654957" y="5102083"/>
            <a:ext cx="7486876" cy="10660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900" dirty="0">
                <a:solidFill>
                  <a:schemeClr val="tx1"/>
                </a:solidFill>
                <a:latin typeface="UD デジタル 教科書体 NK-B" panose="02020700000000000000" pitchFamily="18" charset="-128"/>
                <a:ea typeface="UD デジタル 教科書体 NK-B" panose="02020700000000000000" pitchFamily="18" charset="-128"/>
              </a:rPr>
              <a:t>　八幡クリニック定期通院中の患者であり、</a:t>
            </a:r>
            <a:r>
              <a:rPr kumimoji="1" lang="ja-JP" altLang="en-US" sz="1900" u="sng" dirty="0">
                <a:solidFill>
                  <a:schemeClr val="accent1"/>
                </a:solidFill>
                <a:latin typeface="UD デジタル 教科書体 NK-B" panose="02020700000000000000" pitchFamily="18" charset="-128"/>
                <a:ea typeface="UD デジタル 教科書体 NK-B" panose="02020700000000000000" pitchFamily="18" charset="-128"/>
              </a:rPr>
              <a:t>医師が医療</a:t>
            </a:r>
            <a:r>
              <a:rPr kumimoji="1" lang="en-US" altLang="ja-JP" sz="1900" u="sng" dirty="0" err="1">
                <a:solidFill>
                  <a:schemeClr val="accent1"/>
                </a:solidFill>
                <a:latin typeface="UD デジタル 教科書体 NK-B" panose="02020700000000000000" pitchFamily="18" charset="-128"/>
                <a:ea typeface="UD デジタル 教科書体 NK-B" panose="02020700000000000000" pitchFamily="18" charset="-128"/>
              </a:rPr>
              <a:t>MaaS</a:t>
            </a:r>
            <a:r>
              <a:rPr kumimoji="1" lang="ja-JP" altLang="en-US" sz="1900" u="sng" dirty="0">
                <a:solidFill>
                  <a:schemeClr val="accent1"/>
                </a:solidFill>
                <a:latin typeface="UD デジタル 教科書体 NK-B" panose="02020700000000000000" pitchFamily="18" charset="-128"/>
                <a:ea typeface="UD デジタル 教科書体 NK-B" panose="02020700000000000000" pitchFamily="18" charset="-128"/>
              </a:rPr>
              <a:t>適用</a:t>
            </a:r>
            <a:endParaRPr kumimoji="1" lang="en-US" altLang="ja-JP" sz="1900" u="sng" dirty="0">
              <a:solidFill>
                <a:schemeClr val="accent1"/>
              </a:solidFill>
              <a:latin typeface="UD デジタル 教科書体 NK-B" panose="02020700000000000000" pitchFamily="18" charset="-128"/>
              <a:ea typeface="UD デジタル 教科書体 NK-B" panose="02020700000000000000" pitchFamily="18" charset="-128"/>
            </a:endParaRPr>
          </a:p>
          <a:p>
            <a:r>
              <a:rPr kumimoji="1" lang="ja-JP" altLang="en-US" sz="1900" dirty="0">
                <a:solidFill>
                  <a:schemeClr val="accent1"/>
                </a:solidFill>
                <a:latin typeface="UD デジタル 教科書体 NK-B" panose="02020700000000000000" pitchFamily="18" charset="-128"/>
                <a:ea typeface="UD デジタル 教科書体 NK-B" panose="02020700000000000000" pitchFamily="18" charset="-128"/>
              </a:rPr>
              <a:t>　</a:t>
            </a:r>
            <a:r>
              <a:rPr kumimoji="1" lang="ja-JP" altLang="en-US" sz="1900" u="sng" dirty="0">
                <a:solidFill>
                  <a:schemeClr val="accent1"/>
                </a:solidFill>
                <a:latin typeface="UD デジタル 教科書体 NK-B" panose="02020700000000000000" pitchFamily="18" charset="-128"/>
                <a:ea typeface="UD デジタル 教科書体 NK-B" panose="02020700000000000000" pitchFamily="18" charset="-128"/>
              </a:rPr>
              <a:t>可能と判断した患者</a:t>
            </a:r>
            <a:r>
              <a:rPr kumimoji="1" lang="ja-JP" altLang="en-US" sz="1900" dirty="0">
                <a:solidFill>
                  <a:schemeClr val="tx1"/>
                </a:solidFill>
                <a:latin typeface="UD デジタル 教科書体 NK-B" panose="02020700000000000000" pitchFamily="18" charset="-128"/>
                <a:ea typeface="UD デジタル 教科書体 NK-B" panose="02020700000000000000" pitchFamily="18" charset="-128"/>
              </a:rPr>
              <a:t>（目安：医療処置が無い、会話が可能、通院困難）</a:t>
            </a:r>
          </a:p>
        </p:txBody>
      </p:sp>
      <p:sp>
        <p:nvSpPr>
          <p:cNvPr id="10" name="正方形/長方形 9">
            <a:extLst>
              <a:ext uri="{FF2B5EF4-FFF2-40B4-BE49-F238E27FC236}">
                <a16:creationId xmlns:a16="http://schemas.microsoft.com/office/drawing/2014/main" id="{03BD6DDE-24E2-3145-B89E-E283886A0110}"/>
              </a:ext>
            </a:extLst>
          </p:cNvPr>
          <p:cNvSpPr/>
          <p:nvPr/>
        </p:nvSpPr>
        <p:spPr>
          <a:xfrm>
            <a:off x="289163" y="5871319"/>
            <a:ext cx="1382728" cy="61479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en-US" altLang="ja-JP" sz="2000" dirty="0">
                <a:solidFill>
                  <a:schemeClr val="accent1"/>
                </a:solidFill>
                <a:latin typeface="UD デジタル 教科書体 NK-B" panose="02020700000000000000" pitchFamily="18" charset="-128"/>
                <a:ea typeface="UD デジタル 教科書体 NK-B" panose="02020700000000000000" pitchFamily="18" charset="-128"/>
              </a:rPr>
              <a:t>【</a:t>
            </a:r>
            <a:r>
              <a:rPr kumimoji="1" lang="ja-JP" altLang="en-US" sz="2000" dirty="0">
                <a:solidFill>
                  <a:schemeClr val="accent1"/>
                </a:solidFill>
                <a:latin typeface="UD デジタル 教科書体 NK-B" panose="02020700000000000000" pitchFamily="18" charset="-128"/>
                <a:ea typeface="UD デジタル 教科書体 NK-B" panose="02020700000000000000" pitchFamily="18" charset="-128"/>
              </a:rPr>
              <a:t> 対応者 </a:t>
            </a:r>
            <a:r>
              <a:rPr kumimoji="1" lang="en-US" altLang="ja-JP" sz="2000" dirty="0">
                <a:solidFill>
                  <a:schemeClr val="accent1"/>
                </a:solidFill>
                <a:latin typeface="UD デジタル 教科書体 NK-B" panose="02020700000000000000" pitchFamily="18" charset="-128"/>
                <a:ea typeface="UD デジタル 教科書体 NK-B" panose="02020700000000000000" pitchFamily="18" charset="-128"/>
              </a:rPr>
              <a:t>】</a:t>
            </a:r>
          </a:p>
        </p:txBody>
      </p:sp>
      <p:sp>
        <p:nvSpPr>
          <p:cNvPr id="11" name="正方形/長方形 10">
            <a:extLst>
              <a:ext uri="{FF2B5EF4-FFF2-40B4-BE49-F238E27FC236}">
                <a16:creationId xmlns:a16="http://schemas.microsoft.com/office/drawing/2014/main" id="{EE7AE69B-66AC-C8FC-53BC-2DFAC0694809}"/>
              </a:ext>
            </a:extLst>
          </p:cNvPr>
          <p:cNvSpPr/>
          <p:nvPr/>
        </p:nvSpPr>
        <p:spPr>
          <a:xfrm>
            <a:off x="1654956" y="5906879"/>
            <a:ext cx="7278016" cy="8157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900" dirty="0">
                <a:solidFill>
                  <a:schemeClr val="tx1"/>
                </a:solidFill>
                <a:effectLst>
                  <a:glow rad="127000">
                    <a:schemeClr val="bg1"/>
                  </a:glow>
                </a:effectLst>
                <a:latin typeface="UD デジタル 教科書体 NK-B" panose="02020700000000000000" pitchFamily="18" charset="-128"/>
                <a:ea typeface="UD デジタル 教科書体 NK-B" panose="02020700000000000000" pitchFamily="18" charset="-128"/>
              </a:rPr>
              <a:t>　◪ 医師は２名体制で対応（月曜日と木曜日を別々の医師が担当）</a:t>
            </a:r>
            <a:endParaRPr kumimoji="1" lang="en-US" altLang="ja-JP" sz="1900" dirty="0">
              <a:solidFill>
                <a:schemeClr val="tx1"/>
              </a:solidFill>
              <a:effectLst>
                <a:glow rad="127000">
                  <a:schemeClr val="bg1"/>
                </a:glow>
              </a:effectLst>
              <a:latin typeface="UD デジタル 教科書体 NK-B" panose="02020700000000000000" pitchFamily="18" charset="-128"/>
              <a:ea typeface="UD デジタル 教科書体 NK-B" panose="02020700000000000000" pitchFamily="18" charset="-128"/>
            </a:endParaRPr>
          </a:p>
          <a:p>
            <a:r>
              <a:rPr kumimoji="1" lang="ja-JP" altLang="en-US" sz="1900" dirty="0">
                <a:solidFill>
                  <a:schemeClr val="tx1"/>
                </a:solidFill>
                <a:effectLst>
                  <a:glow rad="127000">
                    <a:schemeClr val="bg1"/>
                  </a:glow>
                </a:effectLst>
                <a:latin typeface="UD デジタル 教科書体 NK-B" panose="02020700000000000000" pitchFamily="18" charset="-128"/>
                <a:ea typeface="UD デジタル 教科書体 NK-B" panose="02020700000000000000" pitchFamily="18" charset="-128"/>
              </a:rPr>
              <a:t>　◪ 看護師は交代で対応</a:t>
            </a:r>
            <a:endParaRPr kumimoji="1" lang="en-US" altLang="ja-JP" sz="1900" dirty="0">
              <a:solidFill>
                <a:schemeClr val="tx1"/>
              </a:solidFill>
              <a:effectLst>
                <a:glow rad="127000">
                  <a:schemeClr val="bg1"/>
                </a:glow>
              </a:effectLst>
              <a:latin typeface="UD デジタル 教科書体 NK-B" panose="02020700000000000000" pitchFamily="18" charset="-128"/>
              <a:ea typeface="UD デジタル 教科書体 NK-B" panose="02020700000000000000" pitchFamily="18" charset="-128"/>
            </a:endParaRPr>
          </a:p>
        </p:txBody>
      </p:sp>
      <p:sp>
        <p:nvSpPr>
          <p:cNvPr id="22" name="正方形/長方形 21">
            <a:extLst>
              <a:ext uri="{FF2B5EF4-FFF2-40B4-BE49-F238E27FC236}">
                <a16:creationId xmlns:a16="http://schemas.microsoft.com/office/drawing/2014/main" id="{4951DB0A-DD62-C6AE-7E9B-BB08C2922490}"/>
              </a:ext>
            </a:extLst>
          </p:cNvPr>
          <p:cNvSpPr/>
          <p:nvPr/>
        </p:nvSpPr>
        <p:spPr>
          <a:xfrm>
            <a:off x="146519" y="1065791"/>
            <a:ext cx="8850964" cy="1229872"/>
          </a:xfrm>
          <a:prstGeom prst="rect">
            <a:avLst/>
          </a:prstGeom>
          <a:noFill/>
          <a:ln w="38100" cmpd="dbl">
            <a:solidFill>
              <a:schemeClr val="accent1">
                <a:lumMod val="40000"/>
                <a:lumOff val="60000"/>
              </a:schemeClr>
            </a:solidFill>
          </a:ln>
          <a:effectLst>
            <a:glow rad="254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kumimoji="1" lang="en-US" altLang="ja-JP" sz="20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p:txBody>
      </p:sp>
      <p:sp>
        <p:nvSpPr>
          <p:cNvPr id="23" name="四角形: 角を丸くする 22">
            <a:extLst>
              <a:ext uri="{FF2B5EF4-FFF2-40B4-BE49-F238E27FC236}">
                <a16:creationId xmlns:a16="http://schemas.microsoft.com/office/drawing/2014/main" id="{815F1E17-E8EF-FFB9-35C6-804F365D99E6}"/>
              </a:ext>
            </a:extLst>
          </p:cNvPr>
          <p:cNvSpPr/>
          <p:nvPr/>
        </p:nvSpPr>
        <p:spPr>
          <a:xfrm>
            <a:off x="298919" y="1215094"/>
            <a:ext cx="8559800" cy="347684"/>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dirty="0">
                <a:solidFill>
                  <a:schemeClr val="bg1"/>
                </a:solidFill>
                <a:latin typeface="UD デジタル 教科書体 NK-B" panose="02020700000000000000" pitchFamily="18" charset="-128"/>
                <a:ea typeface="UD デジタル 教科書体 NK-B" panose="02020700000000000000" pitchFamily="18" charset="-128"/>
              </a:rPr>
              <a:t>八幡クリニック　：　</a:t>
            </a:r>
            <a:r>
              <a:rPr kumimoji="1" lang="en-US" altLang="ja-JP" dirty="0">
                <a:solidFill>
                  <a:schemeClr val="bg1"/>
                </a:solidFill>
                <a:latin typeface="UD デジタル 教科書体 NK-B" panose="02020700000000000000" pitchFamily="18" charset="-128"/>
                <a:ea typeface="UD デジタル 教科書体 NK-B" panose="02020700000000000000" pitchFamily="18" charset="-128"/>
              </a:rPr>
              <a:t>D to P with N </a:t>
            </a:r>
            <a:r>
              <a:rPr kumimoji="1" lang="ja-JP" altLang="en-US" dirty="0">
                <a:solidFill>
                  <a:schemeClr val="bg1"/>
                </a:solidFill>
                <a:latin typeface="UD デジタル 教科書体 NK-B" panose="02020700000000000000" pitchFamily="18" charset="-128"/>
                <a:ea typeface="UD デジタル 教科書体 NK-B" panose="02020700000000000000" pitchFamily="18" charset="-128"/>
              </a:rPr>
              <a:t>（ 患者宅 ＆</a:t>
            </a:r>
            <a:r>
              <a:rPr kumimoji="1" lang="en-US" altLang="ja-JP" dirty="0">
                <a:solidFill>
                  <a:schemeClr val="bg1"/>
                </a:solidFill>
                <a:latin typeface="UD デジタル 教科書体 NK-B" panose="02020700000000000000" pitchFamily="18" charset="-128"/>
                <a:ea typeface="UD デジタル 教科書体 NK-B" panose="02020700000000000000" pitchFamily="18" charset="-128"/>
              </a:rPr>
              <a:t> </a:t>
            </a:r>
            <a:r>
              <a:rPr kumimoji="1" lang="ja-JP" altLang="en-US" dirty="0">
                <a:solidFill>
                  <a:schemeClr val="bg1"/>
                </a:solidFill>
                <a:latin typeface="UD デジタル 教科書体 NK-B" panose="02020700000000000000" pitchFamily="18" charset="-128"/>
                <a:ea typeface="UD デジタル 教科書体 NK-B" panose="02020700000000000000" pitchFamily="18" charset="-128"/>
              </a:rPr>
              <a:t>青沢診療所 ） </a:t>
            </a:r>
            <a:r>
              <a:rPr kumimoji="1" lang="en-US" altLang="ja-JP" dirty="0">
                <a:solidFill>
                  <a:schemeClr val="bg1"/>
                </a:solidFill>
                <a:latin typeface="UD デジタル 教科書体 NK-B" panose="02020700000000000000" pitchFamily="18" charset="-128"/>
                <a:ea typeface="UD デジタル 教科書体 NK-B" panose="02020700000000000000" pitchFamily="18" charset="-128"/>
              </a:rPr>
              <a:t>※</a:t>
            </a:r>
            <a:r>
              <a:rPr kumimoji="1" lang="ja-JP" altLang="en-US" dirty="0">
                <a:solidFill>
                  <a:schemeClr val="bg1"/>
                </a:solidFill>
                <a:latin typeface="UD デジタル 教科書体 NK-B" panose="02020700000000000000" pitchFamily="18" charset="-128"/>
                <a:ea typeface="UD デジタル 教科書体 NK-B" panose="02020700000000000000" pitchFamily="18" charset="-128"/>
              </a:rPr>
              <a:t>医療</a:t>
            </a:r>
            <a:r>
              <a:rPr kumimoji="1" lang="en-US" altLang="ja-JP" dirty="0" err="1">
                <a:solidFill>
                  <a:schemeClr val="bg1"/>
                </a:solidFill>
                <a:latin typeface="UD デジタル 教科書体 NK-B" panose="02020700000000000000" pitchFamily="18" charset="-128"/>
                <a:ea typeface="UD デジタル 教科書体 NK-B" panose="02020700000000000000" pitchFamily="18" charset="-128"/>
              </a:rPr>
              <a:t>MaaS</a:t>
            </a:r>
            <a:endParaRPr kumimoji="1" lang="en-US" altLang="ja-JP"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24" name="正方形/長方形 23">
            <a:extLst>
              <a:ext uri="{FF2B5EF4-FFF2-40B4-BE49-F238E27FC236}">
                <a16:creationId xmlns:a16="http://schemas.microsoft.com/office/drawing/2014/main" id="{788D86ED-E28F-9F64-2ACF-4F375F7291F9}"/>
              </a:ext>
            </a:extLst>
          </p:cNvPr>
          <p:cNvSpPr/>
          <p:nvPr/>
        </p:nvSpPr>
        <p:spPr>
          <a:xfrm>
            <a:off x="104187" y="1351788"/>
            <a:ext cx="8754535" cy="9235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kumimoji="1" lang="ja-JP" altLang="en-US" sz="1900" dirty="0">
                <a:solidFill>
                  <a:schemeClr val="tx1"/>
                </a:solidFill>
                <a:latin typeface="UD デジタル 教科書体 NK-B" panose="02020700000000000000" pitchFamily="18" charset="-128"/>
                <a:ea typeface="UD デジタル 教科書体 NK-B" panose="02020700000000000000" pitchFamily="18" charset="-128"/>
              </a:rPr>
              <a:t>　　　</a:t>
            </a:r>
            <a:endParaRPr kumimoji="1" lang="en-US" altLang="ja-JP" sz="1900" dirty="0">
              <a:solidFill>
                <a:schemeClr val="tx1"/>
              </a:solidFill>
              <a:latin typeface="UD デジタル 教科書体 NK-B" panose="02020700000000000000" pitchFamily="18" charset="-128"/>
              <a:ea typeface="UD デジタル 教科書体 NK-B" panose="02020700000000000000" pitchFamily="18" charset="-128"/>
            </a:endParaRPr>
          </a:p>
          <a:p>
            <a:r>
              <a:rPr kumimoji="1" lang="ja-JP" altLang="en-US" sz="1900" dirty="0">
                <a:solidFill>
                  <a:schemeClr val="bg1">
                    <a:lumMod val="85000"/>
                  </a:schemeClr>
                </a:solidFill>
                <a:latin typeface="UD デジタル 教科書体 NK-B" panose="02020700000000000000" pitchFamily="18" charset="-128"/>
                <a:ea typeface="UD デジタル 教科書体 NK-B" panose="02020700000000000000" pitchFamily="18" charset="-128"/>
              </a:rPr>
              <a:t>　　</a:t>
            </a:r>
            <a:r>
              <a:rPr kumimoji="1" lang="ja-JP" altLang="en-US" sz="1900" dirty="0">
                <a:solidFill>
                  <a:schemeClr val="tx1"/>
                </a:solidFill>
                <a:latin typeface="UD デジタル 教科書体 NK-B" panose="02020700000000000000" pitchFamily="18" charset="-128"/>
                <a:ea typeface="UD デジタル 教科書体 NK-B" panose="02020700000000000000" pitchFamily="18" charset="-128"/>
              </a:rPr>
              <a:t>👉 八幡クリニックの看護師と事務員が患者さん宅（又は青沢診療所）を訪問して</a:t>
            </a:r>
            <a:endParaRPr kumimoji="1" lang="en-US" altLang="ja-JP" sz="1900" dirty="0">
              <a:solidFill>
                <a:schemeClr val="tx1"/>
              </a:solidFill>
              <a:latin typeface="UD デジタル 教科書体 NK-B" panose="02020700000000000000" pitchFamily="18" charset="-128"/>
              <a:ea typeface="UD デジタル 教科書体 NK-B" panose="02020700000000000000" pitchFamily="18" charset="-128"/>
            </a:endParaRPr>
          </a:p>
          <a:p>
            <a:r>
              <a:rPr kumimoji="1" lang="ja-JP" altLang="en-US" sz="1900" dirty="0">
                <a:solidFill>
                  <a:schemeClr val="tx1"/>
                </a:solidFill>
                <a:latin typeface="UD デジタル 教科書体 NK-B" panose="02020700000000000000" pitchFamily="18" charset="-128"/>
                <a:ea typeface="UD デジタル 教科書体 NK-B" panose="02020700000000000000" pitchFamily="18" charset="-128"/>
              </a:rPr>
              <a:t>　　　　　八幡クリニックの医師と</a:t>
            </a:r>
            <a:r>
              <a:rPr kumimoji="1" lang="en-US" altLang="ja-JP" sz="1900" dirty="0">
                <a:solidFill>
                  <a:schemeClr val="tx1"/>
                </a:solidFill>
                <a:latin typeface="UD デジタル 教科書体 NK-B" panose="02020700000000000000" pitchFamily="18" charset="-128"/>
                <a:ea typeface="UD デジタル 教科書体 NK-B" panose="02020700000000000000" pitchFamily="18" charset="-128"/>
              </a:rPr>
              <a:t>Zoom</a:t>
            </a:r>
            <a:r>
              <a:rPr kumimoji="1" lang="ja-JP" altLang="en-US" sz="1900" dirty="0">
                <a:solidFill>
                  <a:schemeClr val="tx1"/>
                </a:solidFill>
                <a:latin typeface="UD デジタル 教科書体 NK-B" panose="02020700000000000000" pitchFamily="18" charset="-128"/>
                <a:ea typeface="UD デジタル 教科書体 NK-B" panose="02020700000000000000" pitchFamily="18" charset="-128"/>
              </a:rPr>
              <a:t>で繋いでオンライン診療を実施</a:t>
            </a:r>
            <a:endParaRPr kumimoji="1" lang="en-US" altLang="ja-JP" sz="1900" dirty="0">
              <a:solidFill>
                <a:schemeClr val="tx1"/>
              </a:solidFill>
              <a:latin typeface="UD デジタル 教科書体 NK-B" panose="02020700000000000000" pitchFamily="18" charset="-128"/>
              <a:ea typeface="UD デジタル 教科書体 NK-B" panose="02020700000000000000" pitchFamily="18" charset="-128"/>
            </a:endParaRPr>
          </a:p>
          <a:p>
            <a:pPr>
              <a:lnSpc>
                <a:spcPts val="300"/>
              </a:lnSpc>
            </a:pPr>
            <a:r>
              <a:rPr kumimoji="1" lang="ja-JP" altLang="en-US" sz="1900" dirty="0">
                <a:solidFill>
                  <a:schemeClr val="tx1"/>
                </a:solidFill>
                <a:latin typeface="UD デジタル 教科書体 NK-B" panose="02020700000000000000" pitchFamily="18" charset="-128"/>
                <a:ea typeface="UD デジタル 教科書体 NK-B" panose="02020700000000000000" pitchFamily="18" charset="-128"/>
              </a:rPr>
              <a:t>　　　　　　　</a:t>
            </a:r>
            <a:endParaRPr kumimoji="1" lang="en-US" altLang="ja-JP" sz="1900"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26" name="正方形/長方形 25">
            <a:extLst>
              <a:ext uri="{FF2B5EF4-FFF2-40B4-BE49-F238E27FC236}">
                <a16:creationId xmlns:a16="http://schemas.microsoft.com/office/drawing/2014/main" id="{3149F3A3-CE05-7656-84AA-F5EEB7EACB5E}"/>
              </a:ext>
            </a:extLst>
          </p:cNvPr>
          <p:cNvSpPr/>
          <p:nvPr/>
        </p:nvSpPr>
        <p:spPr>
          <a:xfrm rot="13598213">
            <a:off x="8028215" y="1866335"/>
            <a:ext cx="1038492" cy="923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r>
              <a:rPr kumimoji="1" lang="ja-JP" altLang="en-US" sz="6000" dirty="0">
                <a:solidFill>
                  <a:schemeClr val="tx1"/>
                </a:solidFill>
                <a:latin typeface="UD デジタル 教科書体 NK-B" panose="02020700000000000000" pitchFamily="18" charset="-128"/>
                <a:ea typeface="UD デジタル 教科書体 NK-B" panose="02020700000000000000" pitchFamily="18" charset="-128"/>
              </a:rPr>
              <a:t>👉</a:t>
            </a:r>
            <a:endParaRPr kumimoji="1" lang="ja-JP" altLang="en-US" sz="6000" dirty="0">
              <a:solidFill>
                <a:schemeClr val="bg1">
                  <a:lumMod val="85000"/>
                </a:schemeClr>
              </a:solidFill>
              <a:latin typeface="UD デジタル 教科書体 NK-B" panose="02020700000000000000" pitchFamily="18" charset="-128"/>
              <a:ea typeface="UD デジタル 教科書体 NK-B" panose="02020700000000000000" pitchFamily="18" charset="-128"/>
            </a:endParaRPr>
          </a:p>
        </p:txBody>
      </p:sp>
      <p:pic>
        <p:nvPicPr>
          <p:cNvPr id="3" name="図 2">
            <a:extLst>
              <a:ext uri="{FF2B5EF4-FFF2-40B4-BE49-F238E27FC236}">
                <a16:creationId xmlns:a16="http://schemas.microsoft.com/office/drawing/2014/main" id="{28E24ADA-CB1B-FA9C-3B4C-598ECEAABB9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419" y="57546"/>
            <a:ext cx="649087" cy="700171"/>
          </a:xfrm>
          <a:prstGeom prst="rect">
            <a:avLst/>
          </a:prstGeom>
        </p:spPr>
      </p:pic>
      <p:sp>
        <p:nvSpPr>
          <p:cNvPr id="2" name="テキスト ボックス 90">
            <a:extLst>
              <a:ext uri="{FF2B5EF4-FFF2-40B4-BE49-F238E27FC236}">
                <a16:creationId xmlns:a16="http://schemas.microsoft.com/office/drawing/2014/main" id="{3FE3B398-15B4-3533-06B0-73EC03E1F5D8}"/>
              </a:ext>
            </a:extLst>
          </p:cNvPr>
          <p:cNvSpPr txBox="1"/>
          <p:nvPr/>
        </p:nvSpPr>
        <p:spPr>
          <a:xfrm>
            <a:off x="5109058" y="4156887"/>
            <a:ext cx="940560" cy="646331"/>
          </a:xfrm>
          <a:prstGeom prst="rect">
            <a:avLst/>
          </a:prstGeom>
          <a:noFill/>
        </p:spPr>
        <p:txBody>
          <a:bodyPr wrap="square" rtlCol="0">
            <a:spAutoFit/>
          </a:bodyPr>
          <a:lstStyle/>
          <a:p>
            <a:pPr>
              <a:defRPr/>
            </a:pPr>
            <a:r>
              <a:rPr lang="ja-JP" altLang="en-US" sz="2000" b="1" dirty="0">
                <a:solidFill>
                  <a:srgbClr val="FF0000"/>
                </a:solidFill>
                <a:latin typeface="UD デジタル 教科書体 NK-B" panose="02020700000000000000" pitchFamily="18" charset="-128"/>
                <a:ea typeface="UD デジタル 教科書体 NK-B" panose="02020700000000000000" pitchFamily="18" charset="-128"/>
              </a:rPr>
              <a:t>＋</a:t>
            </a:r>
            <a:r>
              <a:rPr lang="en-US" altLang="ja-JP" sz="3600" b="1" dirty="0">
                <a:solidFill>
                  <a:srgbClr val="FF0000"/>
                </a:solidFill>
                <a:latin typeface="UD デジタル 教科書体 NK-B" panose="02020700000000000000" pitchFamily="18" charset="-128"/>
                <a:ea typeface="UD デジタル 教科書体 NK-B" panose="02020700000000000000" pitchFamily="18" charset="-128"/>
              </a:rPr>
              <a:t>α</a:t>
            </a:r>
            <a:endParaRPr lang="en-US" altLang="ja-JP" sz="1100" b="1" dirty="0">
              <a:solidFill>
                <a:srgbClr val="FF0000"/>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313128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二等辺三角形 33">
            <a:extLst>
              <a:ext uri="{FF2B5EF4-FFF2-40B4-BE49-F238E27FC236}">
                <a16:creationId xmlns:a16="http://schemas.microsoft.com/office/drawing/2014/main" id="{12562C06-2A1E-1B9D-2A61-53E51FD1C421}"/>
              </a:ext>
            </a:extLst>
          </p:cNvPr>
          <p:cNvSpPr/>
          <p:nvPr/>
        </p:nvSpPr>
        <p:spPr>
          <a:xfrm>
            <a:off x="7465663" y="5103274"/>
            <a:ext cx="1434172" cy="1155955"/>
          </a:xfrm>
          <a:prstGeom prst="triangle">
            <a:avLst/>
          </a:prstGeom>
          <a:noFill/>
          <a:ln w="190500">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正方形/長方形 74">
            <a:extLst>
              <a:ext uri="{FF2B5EF4-FFF2-40B4-BE49-F238E27FC236}">
                <a16:creationId xmlns:a16="http://schemas.microsoft.com/office/drawing/2014/main" id="{75977224-F3E2-4A3F-B4C1-5AA5718A7228}"/>
              </a:ext>
            </a:extLst>
          </p:cNvPr>
          <p:cNvSpPr/>
          <p:nvPr/>
        </p:nvSpPr>
        <p:spPr>
          <a:xfrm>
            <a:off x="1248743" y="4280567"/>
            <a:ext cx="5298673" cy="5729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100" dirty="0">
                <a:solidFill>
                  <a:schemeClr val="tx1"/>
                </a:solidFill>
                <a:latin typeface="UD デジタル 教科書体 NK-B" panose="02020700000000000000" pitchFamily="18" charset="-128"/>
                <a:ea typeface="UD デジタル 教科書体 NK-B" panose="02020700000000000000" pitchFamily="18" charset="-128"/>
              </a:rPr>
              <a:t>①郵送</a:t>
            </a:r>
            <a:endParaRPr kumimoji="1" lang="en-US" altLang="ja-JP" sz="1100" dirty="0">
              <a:solidFill>
                <a:schemeClr val="tx1"/>
              </a:solidFill>
              <a:latin typeface="UD デジタル 教科書体 NK-B" panose="02020700000000000000" pitchFamily="18" charset="-128"/>
              <a:ea typeface="UD デジタル 教科書体 NK-B" panose="02020700000000000000" pitchFamily="18" charset="-128"/>
            </a:endParaRPr>
          </a:p>
          <a:p>
            <a:r>
              <a:rPr kumimoji="1" lang="ja-JP" altLang="en-US" sz="1100" dirty="0">
                <a:solidFill>
                  <a:schemeClr val="tx1"/>
                </a:solidFill>
                <a:latin typeface="UD デジタル 教科書体 NK-B" panose="02020700000000000000" pitchFamily="18" charset="-128"/>
                <a:ea typeface="UD デジタル 教科書体 NK-B" panose="02020700000000000000" pitchFamily="18" charset="-128"/>
              </a:rPr>
              <a:t>②</a:t>
            </a:r>
            <a:r>
              <a:rPr kumimoji="1" lang="en-US" altLang="ja-JP" sz="1100" dirty="0">
                <a:solidFill>
                  <a:schemeClr val="tx1"/>
                </a:solidFill>
                <a:latin typeface="UD デジタル 教科書体 NK-B" panose="02020700000000000000" pitchFamily="18" charset="-128"/>
                <a:ea typeface="UD デジタル 教科書体 NK-B" panose="02020700000000000000" pitchFamily="18" charset="-128"/>
              </a:rPr>
              <a:t>FAX</a:t>
            </a:r>
            <a:r>
              <a:rPr kumimoji="1" lang="ja-JP" altLang="en-US" sz="1051" dirty="0">
                <a:solidFill>
                  <a:schemeClr val="tx1"/>
                </a:solidFill>
                <a:latin typeface="UD デジタル 教科書体 NK-B" panose="02020700000000000000" pitchFamily="18" charset="-128"/>
                <a:ea typeface="UD デジタル 教科書体 NK-B" panose="02020700000000000000" pitchFamily="18" charset="-128"/>
              </a:rPr>
              <a:t>（ 補足：「オンライン服薬指導」と署名）</a:t>
            </a:r>
            <a:endParaRPr kumimoji="1" lang="en-US" altLang="ja-JP" sz="1100" dirty="0">
              <a:solidFill>
                <a:schemeClr val="tx1"/>
              </a:solidFill>
              <a:latin typeface="UD デジタル 教科書体 NK-B" panose="02020700000000000000" pitchFamily="18" charset="-128"/>
              <a:ea typeface="UD デジタル 教科書体 NK-B" panose="02020700000000000000" pitchFamily="18" charset="-128"/>
            </a:endParaRPr>
          </a:p>
          <a:p>
            <a:r>
              <a:rPr kumimoji="1" lang="ja-JP" altLang="en-US" sz="1100" u="sng" dirty="0">
                <a:solidFill>
                  <a:schemeClr val="tx1"/>
                </a:solidFill>
                <a:latin typeface="UD デジタル 教科書体 NK-B" panose="02020700000000000000" pitchFamily="18" charset="-128"/>
                <a:ea typeface="UD デジタル 教科書体 NK-B" panose="02020700000000000000" pitchFamily="18" charset="-128"/>
              </a:rPr>
              <a:t>③電子処方箋</a:t>
            </a:r>
            <a:endParaRPr kumimoji="1" lang="en-US" altLang="ja-JP" sz="1100" u="sng"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8" name="正方形/長方形 7">
            <a:extLst>
              <a:ext uri="{FF2B5EF4-FFF2-40B4-BE49-F238E27FC236}">
                <a16:creationId xmlns:a16="http://schemas.microsoft.com/office/drawing/2014/main" id="{A099B69B-5693-51FB-2C9E-04A0BBFBBB19}"/>
              </a:ext>
            </a:extLst>
          </p:cNvPr>
          <p:cNvSpPr/>
          <p:nvPr/>
        </p:nvSpPr>
        <p:spPr>
          <a:xfrm>
            <a:off x="601783" y="3098902"/>
            <a:ext cx="6592591" cy="3363187"/>
          </a:xfrm>
          <a:prstGeom prst="rect">
            <a:avLst/>
          </a:prstGeom>
          <a:noFill/>
          <a:ln w="38100">
            <a:solidFill>
              <a:schemeClr val="accent5">
                <a:lumMod val="40000"/>
                <a:lumOff val="6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楕円 2">
            <a:extLst>
              <a:ext uri="{FF2B5EF4-FFF2-40B4-BE49-F238E27FC236}">
                <a16:creationId xmlns:a16="http://schemas.microsoft.com/office/drawing/2014/main" id="{D7832804-0B36-453B-A3B0-370285BDDE8B}"/>
              </a:ext>
            </a:extLst>
          </p:cNvPr>
          <p:cNvSpPr/>
          <p:nvPr/>
        </p:nvSpPr>
        <p:spPr>
          <a:xfrm>
            <a:off x="5638253" y="1769510"/>
            <a:ext cx="1461576" cy="737961"/>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Picture 6" descr="家のイラスト1">
            <a:extLst>
              <a:ext uri="{FF2B5EF4-FFF2-40B4-BE49-F238E27FC236}">
                <a16:creationId xmlns:a16="http://schemas.microsoft.com/office/drawing/2014/main" id="{64129501-D1F5-46A2-B104-BCA068A4B27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02820" y="1359273"/>
            <a:ext cx="1030819" cy="953508"/>
          </a:xfrm>
          <a:prstGeom prst="rect">
            <a:avLst/>
          </a:prstGeom>
          <a:noFill/>
          <a:extLst>
            <a:ext uri="{909E8E84-426E-40DD-AFC4-6F175D3DCCD1}">
              <a14:hiddenFill xmlns:a14="http://schemas.microsoft.com/office/drawing/2010/main">
                <a:solidFill>
                  <a:srgbClr val="FFFFFF"/>
                </a:solidFill>
              </a14:hiddenFill>
            </a:ext>
          </a:extLst>
        </p:spPr>
      </p:pic>
      <p:sp>
        <p:nvSpPr>
          <p:cNvPr id="30" name="矢印: 右 29">
            <a:extLst>
              <a:ext uri="{FF2B5EF4-FFF2-40B4-BE49-F238E27FC236}">
                <a16:creationId xmlns:a16="http://schemas.microsoft.com/office/drawing/2014/main" id="{D6E80EAD-6FF9-46B4-9487-DA50EDD3979B}"/>
              </a:ext>
            </a:extLst>
          </p:cNvPr>
          <p:cNvSpPr/>
          <p:nvPr/>
        </p:nvSpPr>
        <p:spPr>
          <a:xfrm>
            <a:off x="2344129" y="2024062"/>
            <a:ext cx="3338645" cy="279395"/>
          </a:xfrm>
          <a:prstGeom prst="rightArrow">
            <a:avLst>
              <a:gd name="adj1" fmla="val 31165"/>
              <a:gd name="adj2" fmla="val 79343"/>
            </a:avLst>
          </a:prstGeom>
          <a:solidFill>
            <a:srgbClr val="FF999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0" name="正方形/長方形 49">
            <a:extLst>
              <a:ext uri="{FF2B5EF4-FFF2-40B4-BE49-F238E27FC236}">
                <a16:creationId xmlns:a16="http://schemas.microsoft.com/office/drawing/2014/main" id="{F9D62261-1C67-479A-9943-03F8CD265566}"/>
              </a:ext>
            </a:extLst>
          </p:cNvPr>
          <p:cNvSpPr/>
          <p:nvPr/>
        </p:nvSpPr>
        <p:spPr>
          <a:xfrm>
            <a:off x="-3268" y="884664"/>
            <a:ext cx="9144000" cy="85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1" name="直線コネクタ 50">
            <a:extLst>
              <a:ext uri="{FF2B5EF4-FFF2-40B4-BE49-F238E27FC236}">
                <a16:creationId xmlns:a16="http://schemas.microsoft.com/office/drawing/2014/main" id="{9112E75C-9D5D-4DA3-B9E0-7F795909DEA4}"/>
              </a:ext>
            </a:extLst>
          </p:cNvPr>
          <p:cNvCxnSpPr/>
          <p:nvPr/>
        </p:nvCxnSpPr>
        <p:spPr>
          <a:xfrm>
            <a:off x="0" y="840880"/>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4" name="Picture 6" descr="http://www.nihonkai-hos.jp/main/wp-content/uploads/2018/03/yawata-220x165.jpg">
            <a:extLst>
              <a:ext uri="{FF2B5EF4-FFF2-40B4-BE49-F238E27FC236}">
                <a16:creationId xmlns:a16="http://schemas.microsoft.com/office/drawing/2014/main" id="{C92ED492-31AC-4748-AF06-79F469BA289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784718" y="1345894"/>
            <a:ext cx="1554919" cy="1296809"/>
          </a:xfrm>
          <a:prstGeom prst="rect">
            <a:avLst/>
          </a:prstGeom>
          <a:noFill/>
          <a:effectLst>
            <a:glow rad="1397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
        <p:nvSpPr>
          <p:cNvPr id="31" name="正方形/長方形 30">
            <a:extLst>
              <a:ext uri="{FF2B5EF4-FFF2-40B4-BE49-F238E27FC236}">
                <a16:creationId xmlns:a16="http://schemas.microsoft.com/office/drawing/2014/main" id="{6C8CB2E9-244B-4A18-BE78-8B26F695681A}"/>
              </a:ext>
            </a:extLst>
          </p:cNvPr>
          <p:cNvSpPr/>
          <p:nvPr/>
        </p:nvSpPr>
        <p:spPr>
          <a:xfrm>
            <a:off x="705600" y="1281043"/>
            <a:ext cx="734923" cy="435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rgbClr val="00B050"/>
                </a:solidFill>
                <a:latin typeface="UD デジタル 教科書体 NK-B" panose="02020700000000000000" pitchFamily="18" charset="-128"/>
                <a:ea typeface="UD デジタル 教科書体 NK-B" panose="02020700000000000000" pitchFamily="18" charset="-128"/>
              </a:rPr>
              <a:t>八幡</a:t>
            </a:r>
            <a:r>
              <a:rPr kumimoji="1" lang="en-US" altLang="ja-JP" sz="1400" dirty="0">
                <a:solidFill>
                  <a:srgbClr val="00B050"/>
                </a:solidFill>
                <a:latin typeface="UD デジタル 教科書体 NK-B" panose="02020700000000000000" pitchFamily="18" charset="-128"/>
                <a:ea typeface="UD デジタル 教科書体 NK-B" panose="02020700000000000000" pitchFamily="18" charset="-128"/>
              </a:rPr>
              <a:t>C</a:t>
            </a:r>
          </a:p>
        </p:txBody>
      </p:sp>
      <p:sp>
        <p:nvSpPr>
          <p:cNvPr id="47" name="正方形/長方形 46">
            <a:extLst>
              <a:ext uri="{FF2B5EF4-FFF2-40B4-BE49-F238E27FC236}">
                <a16:creationId xmlns:a16="http://schemas.microsoft.com/office/drawing/2014/main" id="{64181BCF-2943-423E-A097-DB937BD543C6}"/>
              </a:ext>
            </a:extLst>
          </p:cNvPr>
          <p:cNvSpPr/>
          <p:nvPr/>
        </p:nvSpPr>
        <p:spPr>
          <a:xfrm>
            <a:off x="-3268" y="6709835"/>
            <a:ext cx="9156792" cy="1617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D6902AD6-133F-4B38-AE75-74D7DB3D0BB3}"/>
              </a:ext>
            </a:extLst>
          </p:cNvPr>
          <p:cNvSpPr/>
          <p:nvPr/>
        </p:nvSpPr>
        <p:spPr>
          <a:xfrm>
            <a:off x="2434071" y="2275028"/>
            <a:ext cx="3423280" cy="3300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2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  医療</a:t>
            </a:r>
            <a:r>
              <a:rPr kumimoji="1" lang="en-US" altLang="ja-JP" sz="1200" dirty="0" err="1">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MaaS</a:t>
            </a:r>
            <a:r>
              <a:rPr kumimoji="1" lang="ja-JP" altLang="en-US" sz="12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を搭載した車で</a:t>
            </a:r>
            <a:r>
              <a:rPr kumimoji="1" lang="ja-JP" altLang="en-US" sz="1200" u="sng" dirty="0">
                <a:solidFill>
                  <a:srgbClr val="FF0000"/>
                </a:solidFill>
                <a:latin typeface="UD デジタル 教科書体 NK-B" panose="02020700000000000000" pitchFamily="18" charset="-128"/>
                <a:ea typeface="UD デジタル 教科書体 NK-B" panose="02020700000000000000" pitchFamily="18" charset="-128"/>
              </a:rPr>
              <a:t>患者宅</a:t>
            </a:r>
            <a:r>
              <a:rPr kumimoji="1" lang="ja-JP" altLang="en-US" sz="12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を訪問</a:t>
            </a:r>
            <a:endParaRPr kumimoji="1" lang="en-US" altLang="ja-JP" sz="12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sz="12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　（ 患者宅にてオンライン診療を実施 ）</a:t>
            </a:r>
            <a:endParaRPr kumimoji="1" lang="en-US" altLang="ja-JP" sz="12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endParaRPr>
          </a:p>
        </p:txBody>
      </p:sp>
      <p:cxnSp>
        <p:nvCxnSpPr>
          <p:cNvPr id="67" name="直線矢印コネクタ 66">
            <a:extLst>
              <a:ext uri="{FF2B5EF4-FFF2-40B4-BE49-F238E27FC236}">
                <a16:creationId xmlns:a16="http://schemas.microsoft.com/office/drawing/2014/main" id="{446AA8CC-833E-4A00-9589-133B9648F898}"/>
              </a:ext>
            </a:extLst>
          </p:cNvPr>
          <p:cNvCxnSpPr>
            <a:cxnSpLocks/>
          </p:cNvCxnSpPr>
          <p:nvPr/>
        </p:nvCxnSpPr>
        <p:spPr>
          <a:xfrm flipV="1">
            <a:off x="1174659" y="4280568"/>
            <a:ext cx="0" cy="819423"/>
          </a:xfrm>
          <a:prstGeom prst="straightConnector1">
            <a:avLst/>
          </a:prstGeom>
          <a:ln w="38100">
            <a:solidFill>
              <a:schemeClr val="tx1">
                <a:lumMod val="50000"/>
                <a:lumOff val="50000"/>
              </a:schemeClr>
            </a:solidFill>
            <a:prstDash val="sysDot"/>
            <a:headEnd type="triangle" w="lg" len="med"/>
            <a:tailEnd type="none" w="lg" len="med"/>
          </a:ln>
        </p:spPr>
        <p:style>
          <a:lnRef idx="1">
            <a:schemeClr val="accent1"/>
          </a:lnRef>
          <a:fillRef idx="0">
            <a:schemeClr val="accent1"/>
          </a:fillRef>
          <a:effectRef idx="0">
            <a:schemeClr val="accent1"/>
          </a:effectRef>
          <a:fontRef idx="minor">
            <a:schemeClr val="tx1"/>
          </a:fontRef>
        </p:style>
      </p:cxnSp>
      <p:pic>
        <p:nvPicPr>
          <p:cNvPr id="1036" name="Picture 12" descr="処方箋のイラスト">
            <a:extLst>
              <a:ext uri="{FF2B5EF4-FFF2-40B4-BE49-F238E27FC236}">
                <a16:creationId xmlns:a16="http://schemas.microsoft.com/office/drawing/2014/main" id="{11E6CD71-8095-4830-A696-1029071EB7E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67770" y="4310682"/>
            <a:ext cx="454739" cy="4547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電波発信機のイラスト">
            <a:extLst>
              <a:ext uri="{FF2B5EF4-FFF2-40B4-BE49-F238E27FC236}">
                <a16:creationId xmlns:a16="http://schemas.microsoft.com/office/drawing/2014/main" id="{E95DFD4E-EE06-4E3E-9B64-AD9F6A6B8D4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310714" y="3260909"/>
            <a:ext cx="396859" cy="3968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遠隔医療のイラスト（医師視点・男性医師） | かわいいフリー ...">
            <a:extLst>
              <a:ext uri="{FF2B5EF4-FFF2-40B4-BE49-F238E27FC236}">
                <a16:creationId xmlns:a16="http://schemas.microsoft.com/office/drawing/2014/main" id="{2000D22C-75AA-47D3-B9E0-BCD65734BCBD}"/>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05600" y="3170007"/>
            <a:ext cx="1326791" cy="1212296"/>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遠隔医療のイラスト（男性医師） | かわいいフリー素材集 いらすとや">
            <a:extLst>
              <a:ext uri="{FF2B5EF4-FFF2-40B4-BE49-F238E27FC236}">
                <a16:creationId xmlns:a16="http://schemas.microsoft.com/office/drawing/2014/main" id="{265A410A-BE52-4B82-9F7E-C3F19AC239DC}"/>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682774" y="3227879"/>
            <a:ext cx="1232081" cy="1096552"/>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直線矢印コネクタ 15">
            <a:extLst>
              <a:ext uri="{FF2B5EF4-FFF2-40B4-BE49-F238E27FC236}">
                <a16:creationId xmlns:a16="http://schemas.microsoft.com/office/drawing/2014/main" id="{17C685E8-82FF-49DF-B003-09239993826A}"/>
              </a:ext>
            </a:extLst>
          </p:cNvPr>
          <p:cNvCxnSpPr>
            <a:cxnSpLocks/>
          </p:cNvCxnSpPr>
          <p:nvPr/>
        </p:nvCxnSpPr>
        <p:spPr>
          <a:xfrm>
            <a:off x="2103577" y="4060699"/>
            <a:ext cx="3564997" cy="10968"/>
          </a:xfrm>
          <a:prstGeom prst="straightConnector1">
            <a:avLst/>
          </a:prstGeom>
          <a:ln w="38100">
            <a:solidFill>
              <a:schemeClr val="tx1">
                <a:lumMod val="50000"/>
                <a:lumOff val="50000"/>
              </a:schemeClr>
            </a:solidFill>
            <a:prstDash val="sysDot"/>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60" name="正方形/長方形 59">
            <a:extLst>
              <a:ext uri="{FF2B5EF4-FFF2-40B4-BE49-F238E27FC236}">
                <a16:creationId xmlns:a16="http://schemas.microsoft.com/office/drawing/2014/main" id="{F2712B36-78F9-4E01-BF5D-ABBA93F64CE2}"/>
              </a:ext>
            </a:extLst>
          </p:cNvPr>
          <p:cNvSpPr/>
          <p:nvPr/>
        </p:nvSpPr>
        <p:spPr>
          <a:xfrm>
            <a:off x="2256211" y="3452311"/>
            <a:ext cx="3756309" cy="5049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1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オンライン診療</a:t>
            </a:r>
            <a:endParaRPr kumimoji="1" lang="en-US" altLang="ja-JP" sz="11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sz="11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  訪問先で</a:t>
            </a:r>
            <a:r>
              <a:rPr kumimoji="1" lang="en-US" altLang="ja-JP" sz="11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a:t>
            </a:r>
            <a:r>
              <a:rPr kumimoji="1" lang="ja-JP" altLang="en-US" sz="11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患者さん（</a:t>
            </a:r>
            <a:r>
              <a:rPr kumimoji="1" lang="en-US" altLang="ja-JP" sz="11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P</a:t>
            </a:r>
            <a:r>
              <a:rPr kumimoji="1" lang="ja-JP" altLang="en-US" sz="11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 ＋ 看護師（</a:t>
            </a:r>
            <a:r>
              <a:rPr kumimoji="1" lang="en-US" altLang="ja-JP" sz="11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N</a:t>
            </a:r>
            <a:r>
              <a:rPr kumimoji="1" lang="ja-JP" altLang="en-US" sz="11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a:t>
            </a:r>
            <a:r>
              <a:rPr kumimoji="1" lang="en-US" altLang="ja-JP" sz="11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a:t>
            </a:r>
            <a:r>
              <a:rPr kumimoji="1" lang="ja-JP" altLang="en-US" sz="11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 と</a:t>
            </a:r>
            <a:endParaRPr kumimoji="1" lang="en-US" altLang="ja-JP" sz="11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endParaRPr>
          </a:p>
          <a:p>
            <a:r>
              <a:rPr kumimoji="1" lang="en-US" altLang="ja-JP" sz="11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 【</a:t>
            </a:r>
            <a:r>
              <a:rPr kumimoji="1" lang="ja-JP" altLang="en-US" sz="11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医師（</a:t>
            </a:r>
            <a:r>
              <a:rPr kumimoji="1" lang="en-US" altLang="ja-JP" sz="11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D</a:t>
            </a:r>
            <a:r>
              <a:rPr kumimoji="1" lang="ja-JP" altLang="en-US" sz="11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a:t>
            </a:r>
            <a:r>
              <a:rPr kumimoji="1" lang="en-US" altLang="ja-JP" sz="11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a:t>
            </a:r>
            <a:r>
              <a:rPr kumimoji="1" lang="ja-JP" altLang="en-US" sz="11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を遠隔で繋ぐ</a:t>
            </a:r>
            <a:r>
              <a:rPr kumimoji="1" lang="ja-JP" altLang="en-US" sz="1100" u="sng" dirty="0">
                <a:solidFill>
                  <a:schemeClr val="accent1"/>
                </a:solidFill>
                <a:latin typeface="UD デジタル 教科書体 NK-B" panose="02020700000000000000" pitchFamily="18" charset="-128"/>
                <a:ea typeface="UD デジタル 教科書体 NK-B" panose="02020700000000000000" pitchFamily="18" charset="-128"/>
              </a:rPr>
              <a:t>［ </a:t>
            </a:r>
            <a:r>
              <a:rPr kumimoji="1" lang="en-US" altLang="ja-JP" sz="1100" u="sng" dirty="0">
                <a:solidFill>
                  <a:schemeClr val="accent1"/>
                </a:solidFill>
                <a:latin typeface="UD デジタル 教科書体 NK-B" panose="02020700000000000000" pitchFamily="18" charset="-128"/>
                <a:ea typeface="UD デジタル 教科書体 NK-B" panose="02020700000000000000" pitchFamily="18" charset="-128"/>
              </a:rPr>
              <a:t>D</a:t>
            </a:r>
            <a:r>
              <a:rPr kumimoji="1" lang="ja-JP" altLang="en-US" sz="1100" u="sng" dirty="0">
                <a:solidFill>
                  <a:schemeClr val="accent1"/>
                </a:solidFill>
                <a:latin typeface="UD デジタル 教科書体 NK-B" panose="02020700000000000000" pitchFamily="18" charset="-128"/>
                <a:ea typeface="UD デジタル 教科書体 NK-B" panose="02020700000000000000" pitchFamily="18" charset="-128"/>
              </a:rPr>
              <a:t> </a:t>
            </a:r>
            <a:r>
              <a:rPr kumimoji="1" lang="en-US" altLang="ja-JP" sz="1100" u="sng" dirty="0">
                <a:solidFill>
                  <a:schemeClr val="accent1"/>
                </a:solidFill>
                <a:latin typeface="UD デジタル 教科書体 NK-B" panose="02020700000000000000" pitchFamily="18" charset="-128"/>
                <a:ea typeface="UD デジタル 教科書体 NK-B" panose="02020700000000000000" pitchFamily="18" charset="-128"/>
              </a:rPr>
              <a:t>to</a:t>
            </a:r>
            <a:r>
              <a:rPr kumimoji="1" lang="ja-JP" altLang="en-US" sz="1100" u="sng" dirty="0">
                <a:solidFill>
                  <a:schemeClr val="accent1"/>
                </a:solidFill>
                <a:latin typeface="UD デジタル 教科書体 NK-B" panose="02020700000000000000" pitchFamily="18" charset="-128"/>
                <a:ea typeface="UD デジタル 教科書体 NK-B" panose="02020700000000000000" pitchFamily="18" charset="-128"/>
              </a:rPr>
              <a:t> </a:t>
            </a:r>
            <a:r>
              <a:rPr kumimoji="1" lang="en-US" altLang="ja-JP" sz="1100" u="sng" dirty="0">
                <a:solidFill>
                  <a:schemeClr val="accent1"/>
                </a:solidFill>
                <a:latin typeface="UD デジタル 教科書体 NK-B" panose="02020700000000000000" pitchFamily="18" charset="-128"/>
                <a:ea typeface="UD デジタル 教科書体 NK-B" panose="02020700000000000000" pitchFamily="18" charset="-128"/>
              </a:rPr>
              <a:t>P</a:t>
            </a:r>
            <a:r>
              <a:rPr kumimoji="1" lang="ja-JP" altLang="en-US" sz="1100" u="sng" dirty="0">
                <a:solidFill>
                  <a:schemeClr val="accent1"/>
                </a:solidFill>
                <a:latin typeface="UD デジタル 教科書体 NK-B" panose="02020700000000000000" pitchFamily="18" charset="-128"/>
                <a:ea typeface="UD デジタル 教科書体 NK-B" panose="02020700000000000000" pitchFamily="18" charset="-128"/>
              </a:rPr>
              <a:t> </a:t>
            </a:r>
            <a:r>
              <a:rPr kumimoji="1" lang="en-US" altLang="ja-JP" sz="1100" u="sng" dirty="0">
                <a:solidFill>
                  <a:schemeClr val="accent1"/>
                </a:solidFill>
                <a:latin typeface="UD デジタル 教科書体 NK-B" panose="02020700000000000000" pitchFamily="18" charset="-128"/>
                <a:ea typeface="UD デジタル 教科書体 NK-B" panose="02020700000000000000" pitchFamily="18" charset="-128"/>
              </a:rPr>
              <a:t>with</a:t>
            </a:r>
            <a:r>
              <a:rPr kumimoji="1" lang="ja-JP" altLang="en-US" sz="1100" u="sng" dirty="0">
                <a:solidFill>
                  <a:schemeClr val="accent1"/>
                </a:solidFill>
                <a:latin typeface="UD デジタル 教科書体 NK-B" panose="02020700000000000000" pitchFamily="18" charset="-128"/>
                <a:ea typeface="UD デジタル 教科書体 NK-B" panose="02020700000000000000" pitchFamily="18" charset="-128"/>
              </a:rPr>
              <a:t> </a:t>
            </a:r>
            <a:r>
              <a:rPr kumimoji="1" lang="en-US" altLang="ja-JP" sz="1100" u="sng" dirty="0">
                <a:solidFill>
                  <a:schemeClr val="accent1"/>
                </a:solidFill>
                <a:latin typeface="UD デジタル 教科書体 NK-B" panose="02020700000000000000" pitchFamily="18" charset="-128"/>
                <a:ea typeface="UD デジタル 教科書体 NK-B" panose="02020700000000000000" pitchFamily="18" charset="-128"/>
              </a:rPr>
              <a:t>N</a:t>
            </a:r>
            <a:r>
              <a:rPr kumimoji="1" lang="ja-JP" altLang="en-US" sz="1100" u="sng" dirty="0">
                <a:solidFill>
                  <a:schemeClr val="accent1"/>
                </a:solidFill>
                <a:latin typeface="UD デジタル 教科書体 NK-B" panose="02020700000000000000" pitchFamily="18" charset="-128"/>
                <a:ea typeface="UD デジタル 教科書体 NK-B" panose="02020700000000000000" pitchFamily="18" charset="-128"/>
              </a:rPr>
              <a:t> のかたち ］</a:t>
            </a:r>
            <a:endParaRPr kumimoji="1" lang="en-US" altLang="ja-JP" sz="1100" u="sng" dirty="0">
              <a:solidFill>
                <a:schemeClr val="accent1"/>
              </a:solidFill>
              <a:latin typeface="UD デジタル 教科書体 NK-B" panose="02020700000000000000" pitchFamily="18" charset="-128"/>
              <a:ea typeface="UD デジタル 教科書体 NK-B" panose="02020700000000000000" pitchFamily="18" charset="-128"/>
            </a:endParaRPr>
          </a:p>
        </p:txBody>
      </p:sp>
      <p:sp>
        <p:nvSpPr>
          <p:cNvPr id="89" name="正方形/長方形 88">
            <a:extLst>
              <a:ext uri="{FF2B5EF4-FFF2-40B4-BE49-F238E27FC236}">
                <a16:creationId xmlns:a16="http://schemas.microsoft.com/office/drawing/2014/main" id="{7331018F-258C-4E10-90FA-0AC6E8565A0A}"/>
              </a:ext>
            </a:extLst>
          </p:cNvPr>
          <p:cNvSpPr/>
          <p:nvPr/>
        </p:nvSpPr>
        <p:spPr>
          <a:xfrm>
            <a:off x="44504" y="176382"/>
            <a:ext cx="9054995" cy="609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3200" dirty="0">
                <a:solidFill>
                  <a:schemeClr val="tx1"/>
                </a:solidFill>
                <a:latin typeface="UD デジタル 教科書体 NK-B" panose="02020700000000000000" pitchFamily="18" charset="-128"/>
                <a:ea typeface="UD デジタル 教科書体 NK-B" panose="02020700000000000000" pitchFamily="18" charset="-128"/>
              </a:rPr>
              <a:t>医療</a:t>
            </a:r>
            <a:r>
              <a:rPr kumimoji="1" lang="en-US" altLang="ja-JP" sz="3200" dirty="0" err="1">
                <a:solidFill>
                  <a:schemeClr val="tx1"/>
                </a:solidFill>
                <a:latin typeface="UD デジタル 教科書体 NK-B" panose="02020700000000000000" pitchFamily="18" charset="-128"/>
                <a:ea typeface="UD デジタル 教科書体 NK-B" panose="02020700000000000000" pitchFamily="18" charset="-128"/>
              </a:rPr>
              <a:t>MaaS</a:t>
            </a:r>
            <a:r>
              <a:rPr kumimoji="1" lang="ja-JP" altLang="en-US" sz="3200" dirty="0">
                <a:solidFill>
                  <a:schemeClr val="tx1"/>
                </a:solidFill>
                <a:latin typeface="UD デジタル 教科書体 NK-B" panose="02020700000000000000" pitchFamily="18" charset="-128"/>
                <a:ea typeface="UD デジタル 教科書体 NK-B" panose="02020700000000000000" pitchFamily="18" charset="-128"/>
              </a:rPr>
              <a:t>の運用フロー</a:t>
            </a:r>
          </a:p>
        </p:txBody>
      </p:sp>
      <p:pic>
        <p:nvPicPr>
          <p:cNvPr id="1038" name="Picture 14" descr="光る電球のイラスト">
            <a:extLst>
              <a:ext uri="{FF2B5EF4-FFF2-40B4-BE49-F238E27FC236}">
                <a16:creationId xmlns:a16="http://schemas.microsoft.com/office/drawing/2014/main" id="{FC8924E1-85D9-427B-88B6-33C4A5F6E6E1}"/>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318272" y="5707897"/>
            <a:ext cx="299331" cy="2993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受付をする薬剤師のイラスト（男性）">
            <a:extLst>
              <a:ext uri="{FF2B5EF4-FFF2-40B4-BE49-F238E27FC236}">
                <a16:creationId xmlns:a16="http://schemas.microsoft.com/office/drawing/2014/main" id="{331BE2C2-34CF-4572-9E90-E8117767F1C4}"/>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47328" y="5152459"/>
            <a:ext cx="1199093" cy="1088175"/>
          </a:xfrm>
          <a:prstGeom prst="rect">
            <a:avLst/>
          </a:prstGeom>
          <a:noFill/>
          <a:extLst>
            <a:ext uri="{909E8E84-426E-40DD-AFC4-6F175D3DCCD1}">
              <a14:hiddenFill xmlns:a14="http://schemas.microsoft.com/office/drawing/2010/main">
                <a:solidFill>
                  <a:srgbClr val="FFFFFF"/>
                </a:solidFill>
              </a14:hiddenFill>
            </a:ext>
          </a:extLst>
        </p:spPr>
      </p:pic>
      <p:grpSp>
        <p:nvGrpSpPr>
          <p:cNvPr id="63" name="グループ化 62">
            <a:extLst>
              <a:ext uri="{FF2B5EF4-FFF2-40B4-BE49-F238E27FC236}">
                <a16:creationId xmlns:a16="http://schemas.microsoft.com/office/drawing/2014/main" id="{C5B61315-1E26-4505-BA95-75DE1363D452}"/>
              </a:ext>
            </a:extLst>
          </p:cNvPr>
          <p:cNvGrpSpPr/>
          <p:nvPr/>
        </p:nvGrpSpPr>
        <p:grpSpPr>
          <a:xfrm>
            <a:off x="1980562" y="4184609"/>
            <a:ext cx="4824927" cy="1602712"/>
            <a:chOff x="1410509" y="4340783"/>
            <a:chExt cx="4824927" cy="1602712"/>
          </a:xfrm>
        </p:grpSpPr>
        <p:sp>
          <p:nvSpPr>
            <p:cNvPr id="72" name="矢印: 右 71">
              <a:extLst>
                <a:ext uri="{FF2B5EF4-FFF2-40B4-BE49-F238E27FC236}">
                  <a16:creationId xmlns:a16="http://schemas.microsoft.com/office/drawing/2014/main" id="{5E30B85D-C6DD-4A96-A393-408E8EE11724}"/>
                </a:ext>
              </a:extLst>
            </p:cNvPr>
            <p:cNvSpPr/>
            <p:nvPr/>
          </p:nvSpPr>
          <p:spPr>
            <a:xfrm flipH="1">
              <a:off x="1410509" y="5664100"/>
              <a:ext cx="4733115" cy="279395"/>
            </a:xfrm>
            <a:prstGeom prst="rightArrow">
              <a:avLst>
                <a:gd name="adj1" fmla="val 31165"/>
                <a:gd name="adj2" fmla="val 79343"/>
              </a:avLst>
            </a:prstGeom>
            <a:solidFill>
              <a:srgbClr val="FF999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3" name="矢印: 右 72">
              <a:extLst>
                <a:ext uri="{FF2B5EF4-FFF2-40B4-BE49-F238E27FC236}">
                  <a16:creationId xmlns:a16="http://schemas.microsoft.com/office/drawing/2014/main" id="{514199A5-5050-4C93-BFB5-F9EBC2316D3F}"/>
                </a:ext>
              </a:extLst>
            </p:cNvPr>
            <p:cNvSpPr/>
            <p:nvPr/>
          </p:nvSpPr>
          <p:spPr>
            <a:xfrm rot="5400000" flipH="1">
              <a:off x="5347418" y="4949406"/>
              <a:ext cx="1496642" cy="279395"/>
            </a:xfrm>
            <a:prstGeom prst="rightArrow">
              <a:avLst>
                <a:gd name="adj1" fmla="val 31165"/>
                <a:gd name="adj2" fmla="val 79343"/>
              </a:avLst>
            </a:prstGeom>
            <a:solidFill>
              <a:srgbClr val="FF999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76" name="正方形/長方形 75">
            <a:extLst>
              <a:ext uri="{FF2B5EF4-FFF2-40B4-BE49-F238E27FC236}">
                <a16:creationId xmlns:a16="http://schemas.microsoft.com/office/drawing/2014/main" id="{2B598985-C88D-47BF-83CE-8F012160E91A}"/>
              </a:ext>
            </a:extLst>
          </p:cNvPr>
          <p:cNvSpPr/>
          <p:nvPr/>
        </p:nvSpPr>
        <p:spPr>
          <a:xfrm>
            <a:off x="2269506" y="4913622"/>
            <a:ext cx="4019467" cy="5729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en-US" altLang="ja-JP" sz="11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a:t>
            </a:r>
            <a:r>
              <a:rPr kumimoji="1" lang="ja-JP" altLang="en-US" sz="11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服薬指導・処方</a:t>
            </a:r>
            <a:r>
              <a:rPr kumimoji="1" lang="en-US" altLang="ja-JP" sz="11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a:t>
            </a:r>
          </a:p>
          <a:p>
            <a:r>
              <a:rPr kumimoji="1" lang="en-US" altLang="ja-JP" sz="11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A</a:t>
            </a:r>
            <a:r>
              <a:rPr kumimoji="1" lang="ja-JP" altLang="en-US" sz="11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：患者さん（又は家族）が調剤薬局等に受け取りに行く</a:t>
            </a:r>
            <a:endParaRPr kumimoji="1" lang="en-US" altLang="ja-JP" sz="11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endParaRPr>
          </a:p>
          <a:p>
            <a:r>
              <a:rPr kumimoji="1" lang="en-US" altLang="ja-JP" sz="11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B</a:t>
            </a:r>
            <a:r>
              <a:rPr kumimoji="1" lang="ja-JP" altLang="en-US" sz="11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：調剤薬局が患者宅へ配達する　　　　　　　　　👉　  どちらでも可能</a:t>
            </a:r>
            <a:endParaRPr kumimoji="1" lang="en-US" altLang="ja-JP" sz="11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sz="11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　　（ 又は薬剤師が患者宅に訪問して指導 ）</a:t>
            </a:r>
            <a:endParaRPr kumimoji="1" lang="en-US" altLang="ja-JP" sz="11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endParaRPr>
          </a:p>
        </p:txBody>
      </p:sp>
      <p:sp>
        <p:nvSpPr>
          <p:cNvPr id="77" name="正方形/長方形 76">
            <a:extLst>
              <a:ext uri="{FF2B5EF4-FFF2-40B4-BE49-F238E27FC236}">
                <a16:creationId xmlns:a16="http://schemas.microsoft.com/office/drawing/2014/main" id="{49640597-86F0-4477-B931-7F9FA78A130B}"/>
              </a:ext>
            </a:extLst>
          </p:cNvPr>
          <p:cNvSpPr/>
          <p:nvPr/>
        </p:nvSpPr>
        <p:spPr>
          <a:xfrm>
            <a:off x="2660769" y="5586862"/>
            <a:ext cx="3882709" cy="8669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en-US" altLang="ja-JP" sz="11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a:t>
            </a:r>
            <a:r>
              <a:rPr kumimoji="1" lang="ja-JP" altLang="en-US" sz="11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薬の受け取り方</a:t>
            </a:r>
            <a:r>
              <a:rPr kumimoji="1" lang="en-US" altLang="ja-JP" sz="11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a:t>
            </a:r>
            <a:r>
              <a:rPr kumimoji="1" lang="ja-JP" altLang="en-US" sz="11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については</a:t>
            </a:r>
            <a:endParaRPr kumimoji="1" lang="en-US" altLang="ja-JP" sz="11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sz="11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　患者の事情等に合わせて個別に選択可能</a:t>
            </a:r>
            <a:endParaRPr kumimoji="1" lang="en-US" altLang="ja-JP" sz="11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endParaRPr>
          </a:p>
          <a:p>
            <a:r>
              <a:rPr kumimoji="1" lang="en-US" altLang="ja-JP" sz="11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  </a:t>
            </a:r>
            <a:r>
              <a:rPr kumimoji="1" lang="ja-JP" altLang="en-US" sz="11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　　👉 ①コスト　</a:t>
            </a:r>
            <a:r>
              <a:rPr kumimoji="1" lang="en-US" altLang="ja-JP" sz="11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or</a:t>
            </a:r>
            <a:r>
              <a:rPr kumimoji="1" lang="ja-JP" altLang="en-US" sz="11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 ②利便性  の両面から患者が  選択可能</a:t>
            </a:r>
            <a:endParaRPr kumimoji="1" lang="en-US" altLang="ja-JP" sz="11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endParaRPr>
          </a:p>
        </p:txBody>
      </p:sp>
      <p:sp>
        <p:nvSpPr>
          <p:cNvPr id="86" name="四角形: 角を丸くする 85">
            <a:extLst>
              <a:ext uri="{FF2B5EF4-FFF2-40B4-BE49-F238E27FC236}">
                <a16:creationId xmlns:a16="http://schemas.microsoft.com/office/drawing/2014/main" id="{ED63CAC6-D30E-4065-AE3C-30D9B9729374}"/>
              </a:ext>
            </a:extLst>
          </p:cNvPr>
          <p:cNvSpPr/>
          <p:nvPr/>
        </p:nvSpPr>
        <p:spPr>
          <a:xfrm>
            <a:off x="5183136" y="5176432"/>
            <a:ext cx="1080000" cy="216000"/>
          </a:xfrm>
          <a:prstGeom prst="roundRect">
            <a:avLst/>
          </a:prstGeom>
          <a:noFill/>
          <a:ln>
            <a:solidFill>
              <a:srgbClr val="FFCCCC"/>
            </a:solidFill>
          </a:ln>
          <a:effectLst>
            <a:glow rad="25400">
              <a:srgbClr val="FF9999">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四角形: 角を丸くする 110">
            <a:extLst>
              <a:ext uri="{FF2B5EF4-FFF2-40B4-BE49-F238E27FC236}">
                <a16:creationId xmlns:a16="http://schemas.microsoft.com/office/drawing/2014/main" id="{A6D8E58C-286B-4C8D-BDE5-892FF04BC9CF}"/>
              </a:ext>
            </a:extLst>
          </p:cNvPr>
          <p:cNvSpPr/>
          <p:nvPr/>
        </p:nvSpPr>
        <p:spPr>
          <a:xfrm>
            <a:off x="5642469" y="6080831"/>
            <a:ext cx="684259" cy="216000"/>
          </a:xfrm>
          <a:prstGeom prst="roundRect">
            <a:avLst/>
          </a:prstGeom>
          <a:noFill/>
          <a:ln>
            <a:solidFill>
              <a:srgbClr val="FFCCCC"/>
            </a:solidFill>
          </a:ln>
          <a:effectLst>
            <a:glow rad="25400">
              <a:srgbClr val="FF9999">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8" name="図 27" descr="https://2.bp.blogspot.com/-tKBAolbLnQg/VSufVYImiiI/AAAAAAAAs6Q/tfRGUMktKH8/s800/nurse1_1_smile.png">
            <a:extLst>
              <a:ext uri="{FF2B5EF4-FFF2-40B4-BE49-F238E27FC236}">
                <a16:creationId xmlns:a16="http://schemas.microsoft.com/office/drawing/2014/main" id="{B5B8AC84-965C-4123-A400-45B556F6985F}"/>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024810" y="1264094"/>
            <a:ext cx="417279" cy="497121"/>
          </a:xfrm>
          <a:prstGeom prst="rect">
            <a:avLst/>
          </a:prstGeom>
          <a:noFill/>
          <a:ln w="0" cmpd="sng">
            <a:noFill/>
          </a:ln>
          <a:effectLst>
            <a:glow rad="50800">
              <a:srgbClr val="FF9999">
                <a:alpha val="40000"/>
              </a:srgbClr>
            </a:glow>
          </a:effectLst>
          <a:extLst>
            <a:ext uri="{909E8E84-426E-40DD-AFC4-6F175D3DCCD1}">
              <a14:hiddenFill xmlns:a14="http://schemas.microsoft.com/office/drawing/2010/main">
                <a:solidFill>
                  <a:srgbClr val="FFFFFF"/>
                </a:solidFill>
              </a14:hiddenFill>
            </a:ext>
          </a:extLst>
        </p:spPr>
      </p:pic>
      <p:pic>
        <p:nvPicPr>
          <p:cNvPr id="4" name="図 3" descr="草の上にいるトラック&#10;&#10;自動的に生成された説明">
            <a:extLst>
              <a:ext uri="{FF2B5EF4-FFF2-40B4-BE49-F238E27FC236}">
                <a16:creationId xmlns:a16="http://schemas.microsoft.com/office/drawing/2014/main" id="{F13B6622-96DE-6D0A-19AF-76E67E28DBDC}"/>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l="14092" t="35967" r="24999" b="4605"/>
          <a:stretch/>
        </p:blipFill>
        <p:spPr>
          <a:xfrm>
            <a:off x="3430237" y="1272395"/>
            <a:ext cx="1082760" cy="787820"/>
          </a:xfrm>
          <a:prstGeom prst="ellipse">
            <a:avLst/>
          </a:prstGeom>
        </p:spPr>
      </p:pic>
      <p:pic>
        <p:nvPicPr>
          <p:cNvPr id="44" name="Picture 4" descr="顔色が悪い人のイラスト（男性）">
            <a:extLst>
              <a:ext uri="{FF2B5EF4-FFF2-40B4-BE49-F238E27FC236}">
                <a16:creationId xmlns:a16="http://schemas.microsoft.com/office/drawing/2014/main" id="{C36750F7-90E5-4AE5-85B0-707AEC50BD40}"/>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6424993" y="2038031"/>
            <a:ext cx="559320" cy="604671"/>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a:extLst>
              <a:ext uri="{FF2B5EF4-FFF2-40B4-BE49-F238E27FC236}">
                <a16:creationId xmlns:a16="http://schemas.microsoft.com/office/drawing/2014/main" id="{499A3000-F942-EE81-93FC-D21193D9AA37}"/>
              </a:ext>
            </a:extLst>
          </p:cNvPr>
          <p:cNvSpPr/>
          <p:nvPr/>
        </p:nvSpPr>
        <p:spPr>
          <a:xfrm>
            <a:off x="601783" y="1130622"/>
            <a:ext cx="6592591" cy="1745887"/>
          </a:xfrm>
          <a:prstGeom prst="rect">
            <a:avLst/>
          </a:prstGeom>
          <a:noFill/>
          <a:ln w="38100">
            <a:solidFill>
              <a:schemeClr val="accent5">
                <a:lumMod val="40000"/>
                <a:lumOff val="60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矢印: 下 5">
            <a:extLst>
              <a:ext uri="{FF2B5EF4-FFF2-40B4-BE49-F238E27FC236}">
                <a16:creationId xmlns:a16="http://schemas.microsoft.com/office/drawing/2014/main" id="{7040A60B-0D03-CF70-7265-AB42A3DB2630}"/>
              </a:ext>
            </a:extLst>
          </p:cNvPr>
          <p:cNvSpPr/>
          <p:nvPr/>
        </p:nvSpPr>
        <p:spPr>
          <a:xfrm>
            <a:off x="3373575" y="2715757"/>
            <a:ext cx="973543" cy="621491"/>
          </a:xfrm>
          <a:prstGeom prst="downArrow">
            <a:avLst>
              <a:gd name="adj1" fmla="val 50000"/>
              <a:gd name="adj2" fmla="val 67251"/>
            </a:avLst>
          </a:prstGeom>
          <a:gradFill>
            <a:gsLst>
              <a:gs pos="69000">
                <a:schemeClr val="accent1">
                  <a:lumMod val="45000"/>
                  <a:lumOff val="55000"/>
                </a:schemeClr>
              </a:gs>
              <a:gs pos="100000">
                <a:schemeClr val="accent1">
                  <a:lumMod val="45000"/>
                  <a:lumOff val="55000"/>
                </a:schemeClr>
              </a:gs>
              <a:gs pos="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42E1ABC5-C28B-8F41-D82A-C3EED7E31C54}"/>
              </a:ext>
            </a:extLst>
          </p:cNvPr>
          <p:cNvSpPr/>
          <p:nvPr/>
        </p:nvSpPr>
        <p:spPr>
          <a:xfrm>
            <a:off x="114126" y="1114031"/>
            <a:ext cx="366643" cy="177919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latin typeface="UD デジタル 教科書体 NK-B" panose="02020700000000000000" pitchFamily="18" charset="-128"/>
                <a:ea typeface="UD デジタル 教科書体 NK-B" panose="02020700000000000000" pitchFamily="18" charset="-128"/>
              </a:rPr>
              <a:t>事前準備</a:t>
            </a:r>
          </a:p>
        </p:txBody>
      </p:sp>
      <p:sp>
        <p:nvSpPr>
          <p:cNvPr id="11" name="正方形/長方形 10">
            <a:extLst>
              <a:ext uri="{FF2B5EF4-FFF2-40B4-BE49-F238E27FC236}">
                <a16:creationId xmlns:a16="http://schemas.microsoft.com/office/drawing/2014/main" id="{12EAB5C0-A990-5DE3-7596-D3D95C860F08}"/>
              </a:ext>
            </a:extLst>
          </p:cNvPr>
          <p:cNvSpPr/>
          <p:nvPr/>
        </p:nvSpPr>
        <p:spPr>
          <a:xfrm>
            <a:off x="114126" y="3068751"/>
            <a:ext cx="366643" cy="339333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latin typeface="UD デジタル 教科書体 NK-B" panose="02020700000000000000" pitchFamily="18" charset="-128"/>
                <a:ea typeface="UD デジタル 教科書体 NK-B" panose="02020700000000000000" pitchFamily="18" charset="-128"/>
              </a:rPr>
              <a:t>オンライン診療＋</a:t>
            </a:r>
            <a:endParaRPr kumimoji="1" lang="en-US" altLang="ja-JP" sz="1600" dirty="0">
              <a:latin typeface="UD デジタル 教科書体 NK-B" panose="02020700000000000000" pitchFamily="18" charset="-128"/>
              <a:ea typeface="UD デジタル 教科書体 NK-B" panose="02020700000000000000" pitchFamily="18" charset="-128"/>
            </a:endParaRPr>
          </a:p>
          <a:p>
            <a:pPr algn="ctr"/>
            <a:r>
              <a:rPr kumimoji="1" lang="ja-JP" altLang="en-US" sz="1600" dirty="0">
                <a:latin typeface="UD デジタル 教科書体 NK-B" panose="02020700000000000000" pitchFamily="18" charset="-128"/>
                <a:ea typeface="UD デジタル 教科書体 NK-B" panose="02020700000000000000" pitchFamily="18" charset="-128"/>
              </a:rPr>
              <a:t>処方</a:t>
            </a:r>
          </a:p>
        </p:txBody>
      </p:sp>
      <p:sp>
        <p:nvSpPr>
          <p:cNvPr id="12" name="正方形/長方形 11">
            <a:extLst>
              <a:ext uri="{FF2B5EF4-FFF2-40B4-BE49-F238E27FC236}">
                <a16:creationId xmlns:a16="http://schemas.microsoft.com/office/drawing/2014/main" id="{C24A5653-F6D1-7BA2-2F7C-FB5CA2C5B0CC}"/>
              </a:ext>
            </a:extLst>
          </p:cNvPr>
          <p:cNvSpPr/>
          <p:nvPr/>
        </p:nvSpPr>
        <p:spPr>
          <a:xfrm>
            <a:off x="2248891" y="3365337"/>
            <a:ext cx="1260000" cy="22864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r>
              <a:rPr kumimoji="1" lang="ja-JP" altLang="en-US" sz="1100" dirty="0">
                <a:latin typeface="UD デジタル 教科書体 NK-B" panose="02020700000000000000" pitchFamily="18" charset="-128"/>
                <a:ea typeface="UD デジタル 教科書体 NK-B" panose="02020700000000000000" pitchFamily="18" charset="-128"/>
              </a:rPr>
              <a:t>①：</a:t>
            </a:r>
            <a:r>
              <a:rPr kumimoji="1" lang="ja-JP" altLang="en-US" sz="1100">
                <a:latin typeface="UD デジタル 教科書体 NK-B" panose="02020700000000000000" pitchFamily="18" charset="-128"/>
                <a:ea typeface="UD デジタル 教科書体 NK-B" panose="02020700000000000000" pitchFamily="18" charset="-128"/>
              </a:rPr>
              <a:t>オンライン診療 </a:t>
            </a:r>
            <a:endParaRPr kumimoji="1" lang="ja-JP" altLang="en-US" sz="1100" dirty="0">
              <a:latin typeface="UD デジタル 教科書体 NK-B" panose="02020700000000000000" pitchFamily="18" charset="-128"/>
              <a:ea typeface="UD デジタル 教科書体 NK-B" panose="02020700000000000000" pitchFamily="18" charset="-128"/>
            </a:endParaRPr>
          </a:p>
        </p:txBody>
      </p:sp>
      <p:sp>
        <p:nvSpPr>
          <p:cNvPr id="14" name="正方形/長方形 13">
            <a:extLst>
              <a:ext uri="{FF2B5EF4-FFF2-40B4-BE49-F238E27FC236}">
                <a16:creationId xmlns:a16="http://schemas.microsoft.com/office/drawing/2014/main" id="{DA2C6CA9-8FA7-49F4-2A8C-AE319F5EF9CE}"/>
              </a:ext>
            </a:extLst>
          </p:cNvPr>
          <p:cNvSpPr/>
          <p:nvPr/>
        </p:nvSpPr>
        <p:spPr>
          <a:xfrm>
            <a:off x="2243537" y="4793507"/>
            <a:ext cx="1260000" cy="22864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r>
              <a:rPr kumimoji="1" lang="ja-JP" altLang="en-US" sz="1100" dirty="0">
                <a:latin typeface="UD デジタル 教科書体 NK-B" panose="02020700000000000000" pitchFamily="18" charset="-128"/>
                <a:ea typeface="UD デジタル 教科書体 NK-B" panose="02020700000000000000" pitchFamily="18" charset="-128"/>
              </a:rPr>
              <a:t>②：服薬指導・処方</a:t>
            </a:r>
          </a:p>
        </p:txBody>
      </p:sp>
      <p:sp>
        <p:nvSpPr>
          <p:cNvPr id="17" name="楕円 16">
            <a:extLst>
              <a:ext uri="{FF2B5EF4-FFF2-40B4-BE49-F238E27FC236}">
                <a16:creationId xmlns:a16="http://schemas.microsoft.com/office/drawing/2014/main" id="{54C6FC09-C435-90AD-674C-F47DB40645F1}"/>
              </a:ext>
            </a:extLst>
          </p:cNvPr>
          <p:cNvSpPr/>
          <p:nvPr/>
        </p:nvSpPr>
        <p:spPr>
          <a:xfrm>
            <a:off x="7375794" y="1221305"/>
            <a:ext cx="1613915" cy="1636753"/>
          </a:xfrm>
          <a:prstGeom prst="ellipse">
            <a:avLst/>
          </a:prstGeom>
          <a:gradFill flip="none" rotWithShape="1">
            <a:gsLst>
              <a:gs pos="0">
                <a:schemeClr val="bg1"/>
              </a:gs>
              <a:gs pos="40000">
                <a:schemeClr val="accent2">
                  <a:lumMod val="20000"/>
                  <a:lumOff val="80000"/>
                </a:schemeClr>
              </a:gs>
              <a:gs pos="100000">
                <a:schemeClr val="accent2">
                  <a:lumMod val="40000"/>
                  <a:lumOff val="6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21" name="楕円 20">
            <a:extLst>
              <a:ext uri="{FF2B5EF4-FFF2-40B4-BE49-F238E27FC236}">
                <a16:creationId xmlns:a16="http://schemas.microsoft.com/office/drawing/2014/main" id="{1F2A60AE-6C6D-C0CF-C53F-68AC2E7C2A43}"/>
              </a:ext>
            </a:extLst>
          </p:cNvPr>
          <p:cNvSpPr/>
          <p:nvPr/>
        </p:nvSpPr>
        <p:spPr>
          <a:xfrm>
            <a:off x="7365160" y="3069401"/>
            <a:ext cx="1613915" cy="1636753"/>
          </a:xfrm>
          <a:prstGeom prst="ellipse">
            <a:avLst/>
          </a:prstGeom>
          <a:gradFill flip="none" rotWithShape="1">
            <a:gsLst>
              <a:gs pos="0">
                <a:schemeClr val="bg1"/>
              </a:gs>
              <a:gs pos="40000">
                <a:schemeClr val="accent6">
                  <a:lumMod val="20000"/>
                  <a:lumOff val="80000"/>
                </a:schemeClr>
              </a:gs>
              <a:gs pos="100000">
                <a:schemeClr val="accent6">
                  <a:lumMod val="40000"/>
                  <a:lumOff val="6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ja-JP" altLang="en-US"/>
          </a:p>
        </p:txBody>
      </p:sp>
      <p:pic>
        <p:nvPicPr>
          <p:cNvPr id="38" name="図 37" descr="https://2.bp.blogspot.com/-tKBAolbLnQg/VSufVYImiiI/AAAAAAAAs6Q/tfRGUMktKH8/s800/nurse1_1_smile.png">
            <a:extLst>
              <a:ext uri="{FF2B5EF4-FFF2-40B4-BE49-F238E27FC236}">
                <a16:creationId xmlns:a16="http://schemas.microsoft.com/office/drawing/2014/main" id="{7B4BDB9D-FDEE-4146-83A4-A31C19D8FC04}"/>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6045742" y="3819259"/>
            <a:ext cx="536851" cy="720933"/>
          </a:xfrm>
          <a:prstGeom prst="rect">
            <a:avLst/>
          </a:prstGeom>
          <a:noFill/>
          <a:ln w="0" cmpd="sng">
            <a:noFill/>
          </a:ln>
          <a:effectLst>
            <a:glow rad="50800">
              <a:srgbClr val="FF9999">
                <a:alpha val="40000"/>
              </a:srgbClr>
            </a:glow>
          </a:effectLst>
          <a:extLst>
            <a:ext uri="{909E8E84-426E-40DD-AFC4-6F175D3DCCD1}">
              <a14:hiddenFill xmlns:a14="http://schemas.microsoft.com/office/drawing/2010/main">
                <a:solidFill>
                  <a:srgbClr val="FFFFFF"/>
                </a:solidFill>
              </a14:hiddenFill>
            </a:ext>
          </a:extLst>
        </p:spPr>
      </p:pic>
      <p:sp>
        <p:nvSpPr>
          <p:cNvPr id="22" name="正方形/長方形 21">
            <a:extLst>
              <a:ext uri="{FF2B5EF4-FFF2-40B4-BE49-F238E27FC236}">
                <a16:creationId xmlns:a16="http://schemas.microsoft.com/office/drawing/2014/main" id="{2288B439-067F-C3CB-D4D2-F6E183434DAD}"/>
              </a:ext>
            </a:extLst>
          </p:cNvPr>
          <p:cNvSpPr/>
          <p:nvPr/>
        </p:nvSpPr>
        <p:spPr>
          <a:xfrm>
            <a:off x="7401196" y="1432426"/>
            <a:ext cx="1613915" cy="12100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UD デジタル 教科書体 NK-B" panose="02020700000000000000" pitchFamily="18" charset="-128"/>
                <a:ea typeface="UD デジタル 教科書体 NK-B" panose="02020700000000000000" pitchFamily="18" charset="-128"/>
              </a:rPr>
              <a:t>患者さんの</a:t>
            </a:r>
            <a:endParaRPr kumimoji="1" lang="en-US" altLang="ja-JP" dirty="0">
              <a:solidFill>
                <a:schemeClr val="tx1"/>
              </a:solidFill>
              <a:latin typeface="UD デジタル 教科書体 NK-B" panose="02020700000000000000" pitchFamily="18" charset="-128"/>
              <a:ea typeface="UD デジタル 教科書体 NK-B" panose="02020700000000000000" pitchFamily="18" charset="-128"/>
            </a:endParaRPr>
          </a:p>
          <a:p>
            <a:pPr algn="ctr"/>
            <a:r>
              <a:rPr kumimoji="1" lang="ja-JP" altLang="en-US" dirty="0">
                <a:solidFill>
                  <a:schemeClr val="tx1"/>
                </a:solidFill>
                <a:latin typeface="UD デジタル 教科書体 NK-B" panose="02020700000000000000" pitchFamily="18" charset="-128"/>
                <a:ea typeface="UD デジタル 教科書体 NK-B" panose="02020700000000000000" pitchFamily="18" charset="-128"/>
              </a:rPr>
              <a:t>移動・通院の</a:t>
            </a:r>
            <a:endParaRPr kumimoji="1" lang="en-US" altLang="ja-JP" dirty="0">
              <a:solidFill>
                <a:schemeClr val="tx1"/>
              </a:solidFill>
              <a:latin typeface="UD デジタル 教科書体 NK-B" panose="02020700000000000000" pitchFamily="18" charset="-128"/>
              <a:ea typeface="UD デジタル 教科書体 NK-B" panose="02020700000000000000" pitchFamily="18" charset="-128"/>
            </a:endParaRPr>
          </a:p>
          <a:p>
            <a:pPr algn="ctr"/>
            <a:r>
              <a:rPr kumimoji="1" lang="ja-JP" altLang="en-US" dirty="0">
                <a:solidFill>
                  <a:schemeClr val="tx1"/>
                </a:solidFill>
                <a:latin typeface="UD デジタル 教科書体 NK-B" panose="02020700000000000000" pitchFamily="18" charset="-128"/>
                <a:ea typeface="UD デジタル 教科書体 NK-B" panose="02020700000000000000" pitchFamily="18" charset="-128"/>
              </a:rPr>
              <a:t>負担軽減</a:t>
            </a:r>
          </a:p>
        </p:txBody>
      </p:sp>
      <p:sp>
        <p:nvSpPr>
          <p:cNvPr id="23" name="正方形/長方形 22">
            <a:extLst>
              <a:ext uri="{FF2B5EF4-FFF2-40B4-BE49-F238E27FC236}">
                <a16:creationId xmlns:a16="http://schemas.microsoft.com/office/drawing/2014/main" id="{9428B703-883C-A876-D227-F1A092921228}"/>
              </a:ext>
            </a:extLst>
          </p:cNvPr>
          <p:cNvSpPr/>
          <p:nvPr/>
        </p:nvSpPr>
        <p:spPr>
          <a:xfrm>
            <a:off x="7348176" y="3272986"/>
            <a:ext cx="1613915" cy="12100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UD デジタル 教科書体 NK-B" panose="02020700000000000000" pitchFamily="18" charset="-128"/>
                <a:ea typeface="UD デジタル 教科書体 NK-B" panose="02020700000000000000" pitchFamily="18" charset="-128"/>
              </a:rPr>
              <a:t>医師の</a:t>
            </a:r>
            <a:endParaRPr kumimoji="1" lang="en-US" altLang="ja-JP" dirty="0">
              <a:solidFill>
                <a:schemeClr val="tx1"/>
              </a:solidFill>
              <a:latin typeface="UD デジタル 教科書体 NK-B" panose="02020700000000000000" pitchFamily="18" charset="-128"/>
              <a:ea typeface="UD デジタル 教科書体 NK-B" panose="02020700000000000000" pitchFamily="18" charset="-128"/>
            </a:endParaRPr>
          </a:p>
          <a:p>
            <a:pPr algn="ctr"/>
            <a:r>
              <a:rPr kumimoji="1" lang="ja-JP" altLang="en-US" dirty="0">
                <a:solidFill>
                  <a:schemeClr val="tx1"/>
                </a:solidFill>
                <a:latin typeface="UD デジタル 教科書体 NK-B" panose="02020700000000000000" pitchFamily="18" charset="-128"/>
                <a:ea typeface="UD デジタル 教科書体 NK-B" panose="02020700000000000000" pitchFamily="18" charset="-128"/>
              </a:rPr>
              <a:t>往診に伴う</a:t>
            </a:r>
            <a:endParaRPr kumimoji="1" lang="en-US" altLang="ja-JP" dirty="0">
              <a:solidFill>
                <a:schemeClr val="tx1"/>
              </a:solidFill>
              <a:latin typeface="UD デジタル 教科書体 NK-B" panose="02020700000000000000" pitchFamily="18" charset="-128"/>
              <a:ea typeface="UD デジタル 教科書体 NK-B" panose="02020700000000000000" pitchFamily="18" charset="-128"/>
            </a:endParaRPr>
          </a:p>
          <a:p>
            <a:pPr algn="ctr"/>
            <a:r>
              <a:rPr kumimoji="1" lang="ja-JP" altLang="en-US" dirty="0">
                <a:solidFill>
                  <a:schemeClr val="tx1"/>
                </a:solidFill>
                <a:latin typeface="UD デジタル 教科書体 NK-B" panose="02020700000000000000" pitchFamily="18" charset="-128"/>
                <a:ea typeface="UD デジタル 教科書体 NK-B" panose="02020700000000000000" pitchFamily="18" charset="-128"/>
              </a:rPr>
              <a:t>移動の</a:t>
            </a:r>
            <a:endParaRPr kumimoji="1" lang="en-US" altLang="ja-JP" dirty="0">
              <a:solidFill>
                <a:schemeClr val="tx1"/>
              </a:solidFill>
              <a:latin typeface="UD デジタル 教科書体 NK-B" panose="02020700000000000000" pitchFamily="18" charset="-128"/>
              <a:ea typeface="UD デジタル 教科書体 NK-B" panose="02020700000000000000" pitchFamily="18" charset="-128"/>
            </a:endParaRPr>
          </a:p>
          <a:p>
            <a:pPr algn="ctr"/>
            <a:r>
              <a:rPr kumimoji="1" lang="ja-JP" altLang="en-US" dirty="0">
                <a:solidFill>
                  <a:schemeClr val="tx1"/>
                </a:solidFill>
                <a:latin typeface="UD デジタル 教科書体 NK-B" panose="02020700000000000000" pitchFamily="18" charset="-128"/>
                <a:ea typeface="UD デジタル 教科書体 NK-B" panose="02020700000000000000" pitchFamily="18" charset="-128"/>
              </a:rPr>
              <a:t>負担軽減</a:t>
            </a:r>
          </a:p>
        </p:txBody>
      </p:sp>
      <p:sp>
        <p:nvSpPr>
          <p:cNvPr id="29" name="正方形/長方形 28">
            <a:extLst>
              <a:ext uri="{FF2B5EF4-FFF2-40B4-BE49-F238E27FC236}">
                <a16:creationId xmlns:a16="http://schemas.microsoft.com/office/drawing/2014/main" id="{C4588810-504F-3440-54F3-1A26E66F6665}"/>
              </a:ext>
            </a:extLst>
          </p:cNvPr>
          <p:cNvSpPr/>
          <p:nvPr/>
        </p:nvSpPr>
        <p:spPr>
          <a:xfrm>
            <a:off x="7155551" y="5099387"/>
            <a:ext cx="2016101" cy="121001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UD デジタル 教科書体 NK-B" panose="02020700000000000000" pitchFamily="18" charset="-128"/>
                <a:ea typeface="UD デジタル 教科書体 NK-B" panose="02020700000000000000" pitchFamily="18" charset="-128"/>
              </a:rPr>
              <a:t>今後</a:t>
            </a:r>
            <a:endParaRPr kumimoji="1" lang="en-US" altLang="ja-JP" sz="1400" dirty="0">
              <a:solidFill>
                <a:schemeClr val="tx1"/>
              </a:solidFill>
              <a:latin typeface="UD デジタル 教科書体 NK-B" panose="02020700000000000000" pitchFamily="18" charset="-128"/>
              <a:ea typeface="UD デジタル 教科書体 NK-B" panose="02020700000000000000" pitchFamily="18" charset="-128"/>
            </a:endParaRPr>
          </a:p>
          <a:p>
            <a:pPr algn="ctr"/>
            <a:r>
              <a:rPr kumimoji="1" lang="ja-JP" altLang="en-US" sz="1400" dirty="0">
                <a:solidFill>
                  <a:schemeClr val="tx1"/>
                </a:solidFill>
                <a:latin typeface="UD デジタル 教科書体 NK-B" panose="02020700000000000000" pitchFamily="18" charset="-128"/>
                <a:ea typeface="UD デジタル 教科書体 NK-B" panose="02020700000000000000" pitchFamily="18" charset="-128"/>
              </a:rPr>
              <a:t>コミセン等の</a:t>
            </a:r>
            <a:endParaRPr kumimoji="1" lang="en-US" altLang="ja-JP" sz="1400" dirty="0">
              <a:solidFill>
                <a:schemeClr val="tx1"/>
              </a:solidFill>
              <a:latin typeface="UD デジタル 教科書体 NK-B" panose="02020700000000000000" pitchFamily="18" charset="-128"/>
              <a:ea typeface="UD デジタル 教科書体 NK-B" panose="02020700000000000000" pitchFamily="18" charset="-128"/>
            </a:endParaRPr>
          </a:p>
          <a:p>
            <a:pPr algn="ctr"/>
            <a:r>
              <a:rPr kumimoji="1" lang="ja-JP" altLang="en-US" sz="1400" dirty="0">
                <a:solidFill>
                  <a:schemeClr val="tx1"/>
                </a:solidFill>
                <a:latin typeface="UD デジタル 教科書体 NK-B" panose="02020700000000000000" pitchFamily="18" charset="-128"/>
                <a:ea typeface="UD デジタル 教科書体 NK-B" panose="02020700000000000000" pitchFamily="18" charset="-128"/>
              </a:rPr>
              <a:t>活用についても</a:t>
            </a:r>
            <a:endParaRPr kumimoji="1" lang="en-US" altLang="ja-JP" sz="1400" dirty="0">
              <a:solidFill>
                <a:schemeClr val="tx1"/>
              </a:solidFill>
              <a:latin typeface="UD デジタル 教科書体 NK-B" panose="02020700000000000000" pitchFamily="18" charset="-128"/>
              <a:ea typeface="UD デジタル 教科書体 NK-B" panose="02020700000000000000" pitchFamily="18" charset="-128"/>
            </a:endParaRPr>
          </a:p>
          <a:p>
            <a:pPr algn="ctr"/>
            <a:r>
              <a:rPr kumimoji="1" lang="ja-JP" altLang="en-US" sz="1400" dirty="0">
                <a:solidFill>
                  <a:schemeClr val="tx1"/>
                </a:solidFill>
                <a:latin typeface="UD デジタル 教科書体 NK-B" panose="02020700000000000000" pitchFamily="18" charset="-128"/>
                <a:ea typeface="UD デジタル 教科書体 NK-B" panose="02020700000000000000" pitchFamily="18" charset="-128"/>
              </a:rPr>
              <a:t>準備を進める</a:t>
            </a:r>
          </a:p>
        </p:txBody>
      </p:sp>
      <p:pic>
        <p:nvPicPr>
          <p:cNvPr id="9" name="図 8">
            <a:extLst>
              <a:ext uri="{FF2B5EF4-FFF2-40B4-BE49-F238E27FC236}">
                <a16:creationId xmlns:a16="http://schemas.microsoft.com/office/drawing/2014/main" id="{A3100746-C807-5973-91A1-B2041BA81F65}"/>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8419" y="57546"/>
            <a:ext cx="649087" cy="700171"/>
          </a:xfrm>
          <a:prstGeom prst="rect">
            <a:avLst/>
          </a:prstGeom>
        </p:spPr>
      </p:pic>
    </p:spTree>
    <p:extLst>
      <p:ext uri="{BB962C8B-B14F-4D97-AF65-F5344CB8AC3E}">
        <p14:creationId xmlns:p14="http://schemas.microsoft.com/office/powerpoint/2010/main" val="10758779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CD8ACE7E-B630-4D15-CA84-B618944BBADF}"/>
              </a:ext>
            </a:extLst>
          </p:cNvPr>
          <p:cNvSpPr/>
          <p:nvPr/>
        </p:nvSpPr>
        <p:spPr>
          <a:xfrm>
            <a:off x="-4227" y="6681621"/>
            <a:ext cx="9148228" cy="1763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2" name="正方形/長方形 31">
            <a:extLst>
              <a:ext uri="{FF2B5EF4-FFF2-40B4-BE49-F238E27FC236}">
                <a16:creationId xmlns:a16="http://schemas.microsoft.com/office/drawing/2014/main" id="{EA043C1D-FA92-46E2-B0C3-626CC7D2B808}"/>
              </a:ext>
            </a:extLst>
          </p:cNvPr>
          <p:cNvSpPr/>
          <p:nvPr/>
        </p:nvSpPr>
        <p:spPr>
          <a:xfrm>
            <a:off x="86970" y="1212758"/>
            <a:ext cx="5618507" cy="36744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dirty="0">
                <a:solidFill>
                  <a:schemeClr val="bg1"/>
                </a:solidFill>
                <a:latin typeface="UD デジタル 教科書体 NK-B" panose="02020700000000000000" pitchFamily="18" charset="-128"/>
                <a:ea typeface="UD デジタル 教科書体 NK-B" panose="02020700000000000000" pitchFamily="18" charset="-128"/>
              </a:rPr>
              <a:t>（オンライン）服薬指導のパターン</a:t>
            </a:r>
            <a:endParaRPr kumimoji="1" lang="en-US" altLang="ja-JP"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44" name="正方形/長方形 43">
            <a:extLst>
              <a:ext uri="{FF2B5EF4-FFF2-40B4-BE49-F238E27FC236}">
                <a16:creationId xmlns:a16="http://schemas.microsoft.com/office/drawing/2014/main" id="{CE6181D4-9CF0-446B-A569-2FAF0C44D2FE}"/>
              </a:ext>
            </a:extLst>
          </p:cNvPr>
          <p:cNvSpPr/>
          <p:nvPr/>
        </p:nvSpPr>
        <p:spPr>
          <a:xfrm>
            <a:off x="199525" y="1643339"/>
            <a:ext cx="6090064" cy="449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en-US" altLang="ja-JP" sz="1400" dirty="0">
                <a:solidFill>
                  <a:schemeClr val="accent1"/>
                </a:solidFill>
                <a:latin typeface="UD デジタル 教科書体 NK-B" panose="02020700000000000000" pitchFamily="18" charset="-128"/>
                <a:ea typeface="UD デジタル 教科書体 NK-B" panose="02020700000000000000" pitchFamily="18" charset="-128"/>
              </a:rPr>
              <a:t>【</a:t>
            </a:r>
            <a:r>
              <a:rPr kumimoji="1" lang="ja-JP" altLang="en-US" sz="1400" dirty="0">
                <a:solidFill>
                  <a:schemeClr val="accent1"/>
                </a:solidFill>
                <a:latin typeface="UD デジタル 教科書体 NK-B" panose="02020700000000000000" pitchFamily="18" charset="-128"/>
                <a:ea typeface="UD デジタル 教科書体 NK-B" panose="02020700000000000000" pitchFamily="18" charset="-128"/>
              </a:rPr>
              <a:t>パターン①</a:t>
            </a:r>
            <a:r>
              <a:rPr kumimoji="1" lang="en-US" altLang="ja-JP" sz="1400" dirty="0">
                <a:solidFill>
                  <a:schemeClr val="accent1"/>
                </a:solidFill>
                <a:latin typeface="UD デジタル 教科書体 NK-B" panose="02020700000000000000" pitchFamily="18" charset="-128"/>
                <a:ea typeface="UD デジタル 教科書体 NK-B" panose="02020700000000000000" pitchFamily="18" charset="-128"/>
              </a:rPr>
              <a:t>】</a:t>
            </a:r>
            <a:r>
              <a:rPr kumimoji="1" lang="ja-JP" altLang="en-US" sz="1400" dirty="0">
                <a:solidFill>
                  <a:schemeClr val="accent1"/>
                </a:solidFill>
                <a:latin typeface="UD デジタル 教科書体 NK-B" panose="02020700000000000000" pitchFamily="18" charset="-128"/>
                <a:ea typeface="UD デジタル 教科書体 NK-B" panose="02020700000000000000" pitchFamily="18" charset="-128"/>
              </a:rPr>
              <a:t> 薬局と患者がオンラインで自前の通信機器で服薬指導を行う。</a:t>
            </a:r>
            <a:endParaRPr kumimoji="1" lang="en-US" altLang="ja-JP" sz="1400" dirty="0">
              <a:solidFill>
                <a:schemeClr val="accent1"/>
              </a:solidFill>
              <a:latin typeface="UD デジタル 教科書体 NK-B" panose="02020700000000000000" pitchFamily="18" charset="-128"/>
              <a:ea typeface="UD デジタル 教科書体 NK-B" panose="02020700000000000000" pitchFamily="18" charset="-128"/>
            </a:endParaRPr>
          </a:p>
        </p:txBody>
      </p:sp>
      <p:pic>
        <p:nvPicPr>
          <p:cNvPr id="49" name="Picture 6" descr="大きめの薬局・ドラッグストアのイラスト">
            <a:extLst>
              <a:ext uri="{FF2B5EF4-FFF2-40B4-BE49-F238E27FC236}">
                <a16:creationId xmlns:a16="http://schemas.microsoft.com/office/drawing/2014/main" id="{0D0C654B-44E8-4C37-A735-825528FE142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4157" y="3600911"/>
            <a:ext cx="965457" cy="96545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電波発信機のイラスト">
            <a:extLst>
              <a:ext uri="{FF2B5EF4-FFF2-40B4-BE49-F238E27FC236}">
                <a16:creationId xmlns:a16="http://schemas.microsoft.com/office/drawing/2014/main" id="{650C1265-3FC2-4DC3-9D58-EEEAD649623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638660" y="2342209"/>
            <a:ext cx="396859" cy="3968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遠隔医療のイラスト（医師視点・女性医師）">
            <a:extLst>
              <a:ext uri="{FF2B5EF4-FFF2-40B4-BE49-F238E27FC236}">
                <a16:creationId xmlns:a16="http://schemas.microsoft.com/office/drawing/2014/main" id="{29D3EDA9-4167-4986-99E4-4030F37C1C5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49614" y="3886454"/>
            <a:ext cx="790575" cy="79057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タブレットPCのイラスト">
            <a:extLst>
              <a:ext uri="{FF2B5EF4-FFF2-40B4-BE49-F238E27FC236}">
                <a16:creationId xmlns:a16="http://schemas.microsoft.com/office/drawing/2014/main" id="{2363E7CC-AA53-44FF-931E-8B389BEBB9E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886377" y="3746365"/>
            <a:ext cx="452725" cy="421035"/>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6" descr="大きめの薬局・ドラッグストアのイラスト">
            <a:extLst>
              <a:ext uri="{FF2B5EF4-FFF2-40B4-BE49-F238E27FC236}">
                <a16:creationId xmlns:a16="http://schemas.microsoft.com/office/drawing/2014/main" id="{0E916F8B-953B-46E2-80FA-33C768AB71F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8683" y="2071086"/>
            <a:ext cx="965457" cy="965457"/>
          </a:xfrm>
          <a:prstGeom prst="rect">
            <a:avLst/>
          </a:prstGeom>
          <a:noFill/>
          <a:extLst>
            <a:ext uri="{909E8E84-426E-40DD-AFC4-6F175D3DCCD1}">
              <a14:hiddenFill xmlns:a14="http://schemas.microsoft.com/office/drawing/2010/main">
                <a:solidFill>
                  <a:srgbClr val="FFFFFF"/>
                </a:solidFill>
              </a14:hiddenFill>
            </a:ext>
          </a:extLst>
        </p:spPr>
      </p:pic>
      <p:sp>
        <p:nvSpPr>
          <p:cNvPr id="59" name="矢印: 左右 58">
            <a:extLst>
              <a:ext uri="{FF2B5EF4-FFF2-40B4-BE49-F238E27FC236}">
                <a16:creationId xmlns:a16="http://schemas.microsoft.com/office/drawing/2014/main" id="{3225D90F-4E95-4D6C-B2D5-5DB939B7B778}"/>
              </a:ext>
            </a:extLst>
          </p:cNvPr>
          <p:cNvSpPr/>
          <p:nvPr/>
        </p:nvSpPr>
        <p:spPr>
          <a:xfrm>
            <a:off x="1954712" y="2696078"/>
            <a:ext cx="1692000" cy="279395"/>
          </a:xfrm>
          <a:prstGeom prst="leftRightArrow">
            <a:avLst>
              <a:gd name="adj1" fmla="val 31761"/>
              <a:gd name="adj2" fmla="val 81918"/>
            </a:avLst>
          </a:prstGeom>
          <a:solidFill>
            <a:srgbClr val="FF999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0" name="Picture 6" descr="家のイラスト1">
            <a:extLst>
              <a:ext uri="{FF2B5EF4-FFF2-40B4-BE49-F238E27FC236}">
                <a16:creationId xmlns:a16="http://schemas.microsoft.com/office/drawing/2014/main" id="{5E19D6B0-93F9-4621-A03D-2343EABBCC69}"/>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608805" y="2287354"/>
            <a:ext cx="865373" cy="800471"/>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オンライン診療（遠隔診療）を行っています～電話を用いての診療のご案内～ | 谷本こどもクリニック｜米子市の小児科医院">
            <a:extLst>
              <a:ext uri="{FF2B5EF4-FFF2-40B4-BE49-F238E27FC236}">
                <a16:creationId xmlns:a16="http://schemas.microsoft.com/office/drawing/2014/main" id="{86D8C17A-58BE-4E9F-A350-DF5FB42E029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646713" y="2307765"/>
            <a:ext cx="943716" cy="840621"/>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 descr="遠隔医療のイラスト（医師視点・女性医師）">
            <a:extLst>
              <a:ext uri="{FF2B5EF4-FFF2-40B4-BE49-F238E27FC236}">
                <a16:creationId xmlns:a16="http://schemas.microsoft.com/office/drawing/2014/main" id="{78C0F402-C64E-47E0-B63F-FA7747AD58B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64140" y="2356628"/>
            <a:ext cx="790575" cy="790575"/>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6" descr="家のイラスト1">
            <a:extLst>
              <a:ext uri="{FF2B5EF4-FFF2-40B4-BE49-F238E27FC236}">
                <a16:creationId xmlns:a16="http://schemas.microsoft.com/office/drawing/2014/main" id="{3FE97CCD-E78B-458B-8FED-F94814FD45AC}"/>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75905" y="5511499"/>
            <a:ext cx="865373" cy="800471"/>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https://1.bp.blogspot.com/-xoBDBWA3jsM/XdttjaS8l8I/AAAAAAABWJg/a4eRyryOyEI0pLYCs_3uRCtAdaGiHotIwCNcBGAsYHQ/s1600/medical_oushin_car.png">
            <a:extLst>
              <a:ext uri="{FF2B5EF4-FFF2-40B4-BE49-F238E27FC236}">
                <a16:creationId xmlns:a16="http://schemas.microsoft.com/office/drawing/2014/main" id="{CAEF3346-BB04-49A7-90EF-84F229A10EB5}"/>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flipH="1">
            <a:off x="1910972" y="5603295"/>
            <a:ext cx="849887" cy="456436"/>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14" descr="女医・薬剤師のイラスト（職業）">
            <a:extLst>
              <a:ext uri="{FF2B5EF4-FFF2-40B4-BE49-F238E27FC236}">
                <a16:creationId xmlns:a16="http://schemas.microsoft.com/office/drawing/2014/main" id="{7F9564CB-6946-4237-9468-74DFB1A00A46}"/>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flipH="1">
            <a:off x="3522219" y="5391123"/>
            <a:ext cx="709920" cy="907967"/>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6" descr="大きめの薬局・ドラッグストアのイラスト">
            <a:extLst>
              <a:ext uri="{FF2B5EF4-FFF2-40B4-BE49-F238E27FC236}">
                <a16:creationId xmlns:a16="http://schemas.microsoft.com/office/drawing/2014/main" id="{99A20252-C6F5-4292-A9A0-926F9C348D7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4157" y="5304826"/>
            <a:ext cx="965457" cy="965457"/>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4" descr="遠隔医療のイラスト（医師視点・女性医師）">
            <a:extLst>
              <a:ext uri="{FF2B5EF4-FFF2-40B4-BE49-F238E27FC236}">
                <a16:creationId xmlns:a16="http://schemas.microsoft.com/office/drawing/2014/main" id="{F7615E80-29FE-4AE4-ACD5-48113D05660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49612" y="3887171"/>
            <a:ext cx="790575" cy="790575"/>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6" descr="家のイラスト1">
            <a:extLst>
              <a:ext uri="{FF2B5EF4-FFF2-40B4-BE49-F238E27FC236}">
                <a16:creationId xmlns:a16="http://schemas.microsoft.com/office/drawing/2014/main" id="{6E2C3C1F-82A7-49D5-A2C1-BE796BE01D8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608805" y="3908646"/>
            <a:ext cx="865373" cy="800471"/>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 descr="オンライン診療（遠隔診療）を行っています～電話を用いての診療のご案内～ | 谷本こどもクリニック｜米子市の小児科医院">
            <a:extLst>
              <a:ext uri="{FF2B5EF4-FFF2-40B4-BE49-F238E27FC236}">
                <a16:creationId xmlns:a16="http://schemas.microsoft.com/office/drawing/2014/main" id="{D8EB51D3-E459-4383-A5F2-F826B7057DBD}"/>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623934" y="3945725"/>
            <a:ext cx="943716" cy="840621"/>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8" descr="困る表情のイラスト1（男性）">
            <a:extLst>
              <a:ext uri="{FF2B5EF4-FFF2-40B4-BE49-F238E27FC236}">
                <a16:creationId xmlns:a16="http://schemas.microsoft.com/office/drawing/2014/main" id="{C9FC7140-284D-4E2D-82BC-AC31DB3C3F11}"/>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106844" y="5636414"/>
            <a:ext cx="469061" cy="633867"/>
          </a:xfrm>
          <a:prstGeom prst="rect">
            <a:avLst/>
          </a:prstGeom>
          <a:noFill/>
          <a:extLst>
            <a:ext uri="{909E8E84-426E-40DD-AFC4-6F175D3DCCD1}">
              <a14:hiddenFill xmlns:a14="http://schemas.microsoft.com/office/drawing/2010/main">
                <a:solidFill>
                  <a:srgbClr val="FFFFFF"/>
                </a:solidFill>
              </a14:hiddenFill>
            </a:ext>
          </a:extLst>
        </p:spPr>
      </p:pic>
      <p:sp>
        <p:nvSpPr>
          <p:cNvPr id="83" name="矢印: 右 82">
            <a:extLst>
              <a:ext uri="{FF2B5EF4-FFF2-40B4-BE49-F238E27FC236}">
                <a16:creationId xmlns:a16="http://schemas.microsoft.com/office/drawing/2014/main" id="{F336E45C-E66D-4D17-A0E7-A4708405BCD0}"/>
              </a:ext>
            </a:extLst>
          </p:cNvPr>
          <p:cNvSpPr/>
          <p:nvPr/>
        </p:nvSpPr>
        <p:spPr>
          <a:xfrm>
            <a:off x="1947004" y="4285224"/>
            <a:ext cx="1692000" cy="279395"/>
          </a:xfrm>
          <a:prstGeom prst="rightArrow">
            <a:avLst>
              <a:gd name="adj1" fmla="val 31165"/>
              <a:gd name="adj2" fmla="val 85229"/>
            </a:avLst>
          </a:prstGeom>
          <a:solidFill>
            <a:srgbClr val="FF999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8" name="矢印: 右 87">
            <a:extLst>
              <a:ext uri="{FF2B5EF4-FFF2-40B4-BE49-F238E27FC236}">
                <a16:creationId xmlns:a16="http://schemas.microsoft.com/office/drawing/2014/main" id="{209DC163-6406-4C8C-B63E-BCFA7E27D02A}"/>
              </a:ext>
            </a:extLst>
          </p:cNvPr>
          <p:cNvSpPr/>
          <p:nvPr/>
        </p:nvSpPr>
        <p:spPr>
          <a:xfrm>
            <a:off x="1149610" y="5997418"/>
            <a:ext cx="2489396" cy="279395"/>
          </a:xfrm>
          <a:prstGeom prst="rightArrow">
            <a:avLst>
              <a:gd name="adj1" fmla="val 31165"/>
              <a:gd name="adj2" fmla="val 85229"/>
            </a:avLst>
          </a:prstGeom>
          <a:solidFill>
            <a:srgbClr val="FF999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34" name="Picture 10" descr="営業で外回りをする女性会社員のイラスト">
            <a:extLst>
              <a:ext uri="{FF2B5EF4-FFF2-40B4-BE49-F238E27FC236}">
                <a16:creationId xmlns:a16="http://schemas.microsoft.com/office/drawing/2014/main" id="{A5906792-FEE9-44DA-8AEB-18430C330D07}"/>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298214" y="3713947"/>
            <a:ext cx="773372" cy="840621"/>
          </a:xfrm>
          <a:prstGeom prst="rect">
            <a:avLst/>
          </a:prstGeom>
          <a:noFill/>
          <a:extLst>
            <a:ext uri="{909E8E84-426E-40DD-AFC4-6F175D3DCCD1}">
              <a14:hiddenFill xmlns:a14="http://schemas.microsoft.com/office/drawing/2010/main">
                <a:solidFill>
                  <a:srgbClr val="FFFFFF"/>
                </a:solidFill>
              </a14:hiddenFill>
            </a:ext>
          </a:extLst>
        </p:spPr>
      </p:pic>
      <p:sp>
        <p:nvSpPr>
          <p:cNvPr id="89" name="正方形/長方形 88">
            <a:extLst>
              <a:ext uri="{FF2B5EF4-FFF2-40B4-BE49-F238E27FC236}">
                <a16:creationId xmlns:a16="http://schemas.microsoft.com/office/drawing/2014/main" id="{6C9A8000-C4D8-4165-AAA7-42FD02109301}"/>
              </a:ext>
            </a:extLst>
          </p:cNvPr>
          <p:cNvSpPr/>
          <p:nvPr/>
        </p:nvSpPr>
        <p:spPr>
          <a:xfrm>
            <a:off x="184155" y="3217242"/>
            <a:ext cx="8775695" cy="449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en-US" altLang="ja-JP" sz="1400" dirty="0">
                <a:solidFill>
                  <a:schemeClr val="accent1"/>
                </a:solidFill>
                <a:latin typeface="UD デジタル 教科書体 NK-B" panose="02020700000000000000" pitchFamily="18" charset="-128"/>
                <a:ea typeface="UD デジタル 教科書体 NK-B" panose="02020700000000000000" pitchFamily="18" charset="-128"/>
              </a:rPr>
              <a:t>【</a:t>
            </a:r>
            <a:r>
              <a:rPr kumimoji="1" lang="ja-JP" altLang="en-US" sz="1400" dirty="0">
                <a:solidFill>
                  <a:schemeClr val="accent1"/>
                </a:solidFill>
                <a:latin typeface="UD デジタル 教科書体 NK-B" panose="02020700000000000000" pitchFamily="18" charset="-128"/>
                <a:ea typeface="UD デジタル 教科書体 NK-B" panose="02020700000000000000" pitchFamily="18" charset="-128"/>
              </a:rPr>
              <a:t>パターン②</a:t>
            </a:r>
            <a:r>
              <a:rPr kumimoji="1" lang="en-US" altLang="ja-JP" sz="1400" dirty="0">
                <a:solidFill>
                  <a:schemeClr val="accent1"/>
                </a:solidFill>
                <a:latin typeface="UD デジタル 教科書体 NK-B" panose="02020700000000000000" pitchFamily="18" charset="-128"/>
                <a:ea typeface="UD デジタル 教科書体 NK-B" panose="02020700000000000000" pitchFamily="18" charset="-128"/>
              </a:rPr>
              <a:t>】</a:t>
            </a:r>
            <a:r>
              <a:rPr kumimoji="1" lang="ja-JP" altLang="en-US" sz="1400" dirty="0">
                <a:solidFill>
                  <a:schemeClr val="accent1"/>
                </a:solidFill>
                <a:latin typeface="UD デジタル 教科書体 NK-B" panose="02020700000000000000" pitchFamily="18" charset="-128"/>
                <a:ea typeface="UD デジタル 教科書体 NK-B" panose="02020700000000000000" pitchFamily="18" charset="-128"/>
              </a:rPr>
              <a:t> 薬局の事務員が電子機器を持って患者宅を訪問し、薬局にいる薬剤師とオンラインで繋ぐ</a:t>
            </a:r>
            <a:endParaRPr kumimoji="1" lang="en-US" altLang="ja-JP" sz="1400" dirty="0">
              <a:solidFill>
                <a:schemeClr val="accent1"/>
              </a:solidFill>
              <a:latin typeface="UD デジタル 教科書体 NK-B" panose="02020700000000000000" pitchFamily="18" charset="-128"/>
              <a:ea typeface="UD デジタル 教科書体 NK-B" panose="02020700000000000000" pitchFamily="18" charset="-128"/>
            </a:endParaRPr>
          </a:p>
        </p:txBody>
      </p:sp>
      <p:sp>
        <p:nvSpPr>
          <p:cNvPr id="90" name="正方形/長方形 89">
            <a:extLst>
              <a:ext uri="{FF2B5EF4-FFF2-40B4-BE49-F238E27FC236}">
                <a16:creationId xmlns:a16="http://schemas.microsoft.com/office/drawing/2014/main" id="{2D479690-BFDD-4B81-9A55-9287BC514A7A}"/>
              </a:ext>
            </a:extLst>
          </p:cNvPr>
          <p:cNvSpPr/>
          <p:nvPr/>
        </p:nvSpPr>
        <p:spPr>
          <a:xfrm>
            <a:off x="184154" y="4864195"/>
            <a:ext cx="7683499" cy="449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en-US" altLang="ja-JP" sz="1400" dirty="0">
                <a:solidFill>
                  <a:schemeClr val="accent1"/>
                </a:solidFill>
                <a:latin typeface="UD デジタル 教科書体 NK-B" panose="02020700000000000000" pitchFamily="18" charset="-128"/>
                <a:ea typeface="UD デジタル 教科書体 NK-B" panose="02020700000000000000" pitchFamily="18" charset="-128"/>
              </a:rPr>
              <a:t>【</a:t>
            </a:r>
            <a:r>
              <a:rPr kumimoji="1" lang="ja-JP" altLang="en-US" sz="1400" dirty="0">
                <a:solidFill>
                  <a:schemeClr val="accent1"/>
                </a:solidFill>
                <a:latin typeface="UD デジタル 教科書体 NK-B" panose="02020700000000000000" pitchFamily="18" charset="-128"/>
                <a:ea typeface="UD デジタル 教科書体 NK-B" panose="02020700000000000000" pitchFamily="18" charset="-128"/>
              </a:rPr>
              <a:t>パターン③</a:t>
            </a:r>
            <a:r>
              <a:rPr kumimoji="1" lang="en-US" altLang="ja-JP" sz="1400" dirty="0">
                <a:solidFill>
                  <a:schemeClr val="accent1"/>
                </a:solidFill>
                <a:latin typeface="UD デジタル 教科書体 NK-B" panose="02020700000000000000" pitchFamily="18" charset="-128"/>
                <a:ea typeface="UD デジタル 教科書体 NK-B" panose="02020700000000000000" pitchFamily="18" charset="-128"/>
              </a:rPr>
              <a:t>】</a:t>
            </a:r>
            <a:r>
              <a:rPr kumimoji="1" lang="ja-JP" altLang="en-US" sz="1400" dirty="0">
                <a:solidFill>
                  <a:schemeClr val="accent1"/>
                </a:solidFill>
                <a:latin typeface="UD デジタル 教科書体 NK-B" panose="02020700000000000000" pitchFamily="18" charset="-128"/>
                <a:ea typeface="UD デジタル 教科書体 NK-B" panose="02020700000000000000" pitchFamily="18" charset="-128"/>
              </a:rPr>
              <a:t> 薬剤師が患者宅を訪問して、対面で薬剤指導を行う。（薬の受渡しも同時に実施）</a:t>
            </a:r>
            <a:endParaRPr kumimoji="1" lang="en-US" altLang="ja-JP" sz="1400" dirty="0">
              <a:solidFill>
                <a:schemeClr val="accent1"/>
              </a:solidFill>
              <a:latin typeface="UD デジタル 教科書体 NK-B" panose="02020700000000000000" pitchFamily="18" charset="-128"/>
              <a:ea typeface="UD デジタル 教科書体 NK-B" panose="02020700000000000000" pitchFamily="18" charset="-128"/>
            </a:endParaRPr>
          </a:p>
        </p:txBody>
      </p:sp>
      <p:sp>
        <p:nvSpPr>
          <p:cNvPr id="91" name="正方形/長方形 90">
            <a:extLst>
              <a:ext uri="{FF2B5EF4-FFF2-40B4-BE49-F238E27FC236}">
                <a16:creationId xmlns:a16="http://schemas.microsoft.com/office/drawing/2014/main" id="{3B93ED64-C1A1-498C-B820-1EE253940D64}"/>
              </a:ext>
            </a:extLst>
          </p:cNvPr>
          <p:cNvSpPr/>
          <p:nvPr/>
        </p:nvSpPr>
        <p:spPr>
          <a:xfrm>
            <a:off x="5561855" y="2050854"/>
            <a:ext cx="3271744" cy="1019761"/>
          </a:xfrm>
          <a:prstGeom prst="rect">
            <a:avLst/>
          </a:prstGeom>
          <a:noFill/>
          <a:ln w="57150" cmpd="tri">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2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　 患者が自前の通信機器で薬局とオンライン</a:t>
            </a:r>
            <a:endParaRPr kumimoji="1" lang="en-US" altLang="ja-JP" sz="12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sz="12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　 服薬指導を行う。（薬の配送等は別途）</a:t>
            </a:r>
            <a:endParaRPr kumimoji="1" lang="en-US" altLang="ja-JP" sz="12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sz="12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 　➔ 個人のスマホやタブレットなどで可</a:t>
            </a:r>
            <a:endParaRPr kumimoji="1" lang="en-US" altLang="ja-JP" sz="12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endParaRPr>
          </a:p>
        </p:txBody>
      </p:sp>
      <p:cxnSp>
        <p:nvCxnSpPr>
          <p:cNvPr id="92" name="直線コネクタ 91">
            <a:extLst>
              <a:ext uri="{FF2B5EF4-FFF2-40B4-BE49-F238E27FC236}">
                <a16:creationId xmlns:a16="http://schemas.microsoft.com/office/drawing/2014/main" id="{0E95D9B1-33F7-4C2B-BDD8-AB4FFBCAA8D4}"/>
              </a:ext>
            </a:extLst>
          </p:cNvPr>
          <p:cNvCxnSpPr/>
          <p:nvPr/>
        </p:nvCxnSpPr>
        <p:spPr>
          <a:xfrm>
            <a:off x="239541" y="3188304"/>
            <a:ext cx="856934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4" name="直線コネクタ 93">
            <a:extLst>
              <a:ext uri="{FF2B5EF4-FFF2-40B4-BE49-F238E27FC236}">
                <a16:creationId xmlns:a16="http://schemas.microsoft.com/office/drawing/2014/main" id="{227FCC5D-A549-47F2-96C3-8DCE3816DFA3}"/>
              </a:ext>
            </a:extLst>
          </p:cNvPr>
          <p:cNvCxnSpPr/>
          <p:nvPr/>
        </p:nvCxnSpPr>
        <p:spPr>
          <a:xfrm>
            <a:off x="247149" y="4832699"/>
            <a:ext cx="8569344"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8" name="正方形/長方形 97">
            <a:extLst>
              <a:ext uri="{FF2B5EF4-FFF2-40B4-BE49-F238E27FC236}">
                <a16:creationId xmlns:a16="http://schemas.microsoft.com/office/drawing/2014/main" id="{359866CF-7C2C-4337-AD57-65C044C32636}"/>
              </a:ext>
            </a:extLst>
          </p:cNvPr>
          <p:cNvSpPr/>
          <p:nvPr/>
        </p:nvSpPr>
        <p:spPr>
          <a:xfrm>
            <a:off x="5556031" y="3657495"/>
            <a:ext cx="3271744" cy="1019761"/>
          </a:xfrm>
          <a:prstGeom prst="rect">
            <a:avLst/>
          </a:prstGeom>
          <a:noFill/>
          <a:ln w="57150" cmpd="tri">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2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　 薬局の事務員が患者宅を訪問して薬局にいる</a:t>
            </a:r>
            <a:endParaRPr kumimoji="1" lang="en-US" altLang="ja-JP" sz="12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sz="12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　 薬剤師とオンラインで繋ぎ、服薬指導を行う。</a:t>
            </a:r>
            <a:endParaRPr kumimoji="1" lang="en-US" altLang="ja-JP" sz="12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sz="12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  （ 高齢者の中には通信機器を使いこなせない</a:t>
            </a:r>
            <a:endParaRPr kumimoji="1" lang="en-US" altLang="ja-JP" sz="12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sz="12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     方もいることを想定）</a:t>
            </a:r>
            <a:endParaRPr kumimoji="1" lang="en-US" altLang="ja-JP" sz="12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endParaRPr>
          </a:p>
        </p:txBody>
      </p:sp>
      <p:sp>
        <p:nvSpPr>
          <p:cNvPr id="99" name="正方形/長方形 98">
            <a:extLst>
              <a:ext uri="{FF2B5EF4-FFF2-40B4-BE49-F238E27FC236}">
                <a16:creationId xmlns:a16="http://schemas.microsoft.com/office/drawing/2014/main" id="{8C3871CE-6180-448F-A479-A50CF68F62A4}"/>
              </a:ext>
            </a:extLst>
          </p:cNvPr>
          <p:cNvSpPr/>
          <p:nvPr/>
        </p:nvSpPr>
        <p:spPr>
          <a:xfrm>
            <a:off x="5553199" y="5299689"/>
            <a:ext cx="3271744" cy="1019761"/>
          </a:xfrm>
          <a:prstGeom prst="rect">
            <a:avLst/>
          </a:prstGeom>
          <a:noFill/>
          <a:ln w="57150" cmpd="tri">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2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　薬剤師が患者宅を訪問して対面で服薬指導と</a:t>
            </a:r>
            <a:endParaRPr kumimoji="1" lang="en-US" altLang="ja-JP" sz="12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sz="12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  薬の受渡しを行う。（主に寝たきりの方など）</a:t>
            </a:r>
            <a:endParaRPr kumimoji="1" lang="en-US" altLang="ja-JP" sz="12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sz="12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　➔ 薬局で直接の指導が必要と判断した場合</a:t>
            </a:r>
            <a:endParaRPr kumimoji="1" lang="en-US" altLang="ja-JP" sz="12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endParaRPr>
          </a:p>
        </p:txBody>
      </p:sp>
      <p:pic>
        <p:nvPicPr>
          <p:cNvPr id="1038" name="Picture 14" descr="スマートフォン・スマホのイラスト">
            <a:extLst>
              <a:ext uri="{FF2B5EF4-FFF2-40B4-BE49-F238E27FC236}">
                <a16:creationId xmlns:a16="http://schemas.microsoft.com/office/drawing/2014/main" id="{82DEF43B-FAEE-449C-AB62-B4A8456F284A}"/>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3534088" y="2253725"/>
            <a:ext cx="400613" cy="434269"/>
          </a:xfrm>
          <a:prstGeom prst="rect">
            <a:avLst/>
          </a:prstGeom>
          <a:noFill/>
          <a:extLst>
            <a:ext uri="{909E8E84-426E-40DD-AFC4-6F175D3DCCD1}">
              <a14:hiddenFill xmlns:a14="http://schemas.microsoft.com/office/drawing/2010/main">
                <a:solidFill>
                  <a:srgbClr val="FFFFFF"/>
                </a:solidFill>
              </a14:hiddenFill>
            </a:ext>
          </a:extLst>
        </p:spPr>
      </p:pic>
      <p:sp>
        <p:nvSpPr>
          <p:cNvPr id="104" name="正方形/長方形 103">
            <a:extLst>
              <a:ext uri="{FF2B5EF4-FFF2-40B4-BE49-F238E27FC236}">
                <a16:creationId xmlns:a16="http://schemas.microsoft.com/office/drawing/2014/main" id="{2508C951-8AE7-4517-9241-265F41E600CB}"/>
              </a:ext>
            </a:extLst>
          </p:cNvPr>
          <p:cNvSpPr/>
          <p:nvPr/>
        </p:nvSpPr>
        <p:spPr>
          <a:xfrm>
            <a:off x="5800727" y="1184130"/>
            <a:ext cx="3149119" cy="449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en-US" altLang="ja-JP" sz="1200" dirty="0">
                <a:solidFill>
                  <a:schemeClr val="accent1"/>
                </a:solidFill>
                <a:latin typeface="UD デジタル 教科書体 NK-B" panose="02020700000000000000" pitchFamily="18" charset="-128"/>
                <a:ea typeface="UD デジタル 教科書体 NK-B" panose="02020700000000000000" pitchFamily="18" charset="-128"/>
              </a:rPr>
              <a:t>『</a:t>
            </a:r>
            <a:r>
              <a:rPr kumimoji="1" lang="ja-JP" altLang="en-US" sz="1200" dirty="0">
                <a:solidFill>
                  <a:schemeClr val="accent1"/>
                </a:solidFill>
                <a:latin typeface="UD デジタル 教科書体 NK-B" panose="02020700000000000000" pitchFamily="18" charset="-128"/>
                <a:ea typeface="UD デジタル 教科書体 NK-B" panose="02020700000000000000" pitchFamily="18" charset="-128"/>
              </a:rPr>
              <a:t>院内処方</a:t>
            </a:r>
            <a:r>
              <a:rPr kumimoji="1" lang="en-US" altLang="ja-JP" sz="1200" dirty="0">
                <a:solidFill>
                  <a:schemeClr val="accent1"/>
                </a:solidFill>
                <a:latin typeface="UD デジタル 教科書体 NK-B" panose="02020700000000000000" pitchFamily="18" charset="-128"/>
                <a:ea typeface="UD デジタル 教科書体 NK-B" panose="02020700000000000000" pitchFamily="18" charset="-128"/>
              </a:rPr>
              <a:t>』</a:t>
            </a:r>
            <a:r>
              <a:rPr kumimoji="1" lang="ja-JP" altLang="en-US" sz="1200" dirty="0">
                <a:solidFill>
                  <a:schemeClr val="accent1"/>
                </a:solidFill>
                <a:latin typeface="UD デジタル 教科書体 NK-B" panose="02020700000000000000" pitchFamily="18" charset="-128"/>
                <a:ea typeface="UD デジタル 教科書体 NK-B" panose="02020700000000000000" pitchFamily="18" charset="-128"/>
              </a:rPr>
              <a:t>が難しい場合</a:t>
            </a:r>
            <a:r>
              <a:rPr kumimoji="1" lang="en-US" altLang="ja-JP" sz="1200" dirty="0">
                <a:solidFill>
                  <a:schemeClr val="accent1"/>
                </a:solidFill>
                <a:latin typeface="UD デジタル 教科書体 NK-B" panose="02020700000000000000" pitchFamily="18" charset="-128"/>
                <a:ea typeface="UD デジタル 教科書体 NK-B" panose="02020700000000000000" pitchFamily="18" charset="-128"/>
              </a:rPr>
              <a:t>...</a:t>
            </a:r>
          </a:p>
        </p:txBody>
      </p:sp>
      <p:sp>
        <p:nvSpPr>
          <p:cNvPr id="105" name="正方形/長方形 104">
            <a:extLst>
              <a:ext uri="{FF2B5EF4-FFF2-40B4-BE49-F238E27FC236}">
                <a16:creationId xmlns:a16="http://schemas.microsoft.com/office/drawing/2014/main" id="{E9ECE9EE-689D-46BC-9BC7-7881E58ED9EB}"/>
              </a:ext>
            </a:extLst>
          </p:cNvPr>
          <p:cNvSpPr/>
          <p:nvPr/>
        </p:nvSpPr>
        <p:spPr>
          <a:xfrm>
            <a:off x="6050536" y="1344779"/>
            <a:ext cx="3022119" cy="5675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200" dirty="0">
                <a:solidFill>
                  <a:srgbClr val="FF5050"/>
                </a:solidFill>
                <a:latin typeface="UD デジタル 教科書体 NK-B" panose="02020700000000000000" pitchFamily="18" charset="-128"/>
                <a:ea typeface="UD デジタル 教科書体 NK-B" panose="02020700000000000000" pitchFamily="18" charset="-128"/>
              </a:rPr>
              <a:t>👉 他地域でも</a:t>
            </a:r>
            <a:r>
              <a:rPr kumimoji="1" lang="en-US" altLang="ja-JP" sz="1200" dirty="0">
                <a:solidFill>
                  <a:srgbClr val="FF5050"/>
                </a:solidFill>
                <a:latin typeface="UD デジタル 教科書体 NK-B" panose="02020700000000000000" pitchFamily="18" charset="-128"/>
                <a:ea typeface="UD デジタル 教科書体 NK-B" panose="02020700000000000000" pitchFamily="18" charset="-128"/>
              </a:rPr>
              <a:t>『</a:t>
            </a:r>
            <a:r>
              <a:rPr kumimoji="1" lang="ja-JP" altLang="en-US" sz="1200" dirty="0">
                <a:solidFill>
                  <a:srgbClr val="FF5050"/>
                </a:solidFill>
                <a:latin typeface="UD デジタル 教科書体 NK-B" panose="02020700000000000000" pitchFamily="18" charset="-128"/>
                <a:ea typeface="UD デジタル 教科書体 NK-B" panose="02020700000000000000" pitchFamily="18" charset="-128"/>
              </a:rPr>
              <a:t>処方</a:t>
            </a:r>
            <a:r>
              <a:rPr kumimoji="1" lang="en-US" altLang="ja-JP" sz="1200" dirty="0">
                <a:solidFill>
                  <a:srgbClr val="FF5050"/>
                </a:solidFill>
                <a:latin typeface="UD デジタル 教科書体 NK-B" panose="02020700000000000000" pitchFamily="18" charset="-128"/>
                <a:ea typeface="UD デジタル 教科書体 NK-B" panose="02020700000000000000" pitchFamily="18" charset="-128"/>
              </a:rPr>
              <a:t>』</a:t>
            </a:r>
            <a:r>
              <a:rPr kumimoji="1" lang="ja-JP" altLang="en-US" sz="1200" dirty="0">
                <a:solidFill>
                  <a:srgbClr val="FF5050"/>
                </a:solidFill>
                <a:latin typeface="UD デジタル 教科書体 NK-B" panose="02020700000000000000" pitchFamily="18" charset="-128"/>
                <a:ea typeface="UD デジタル 教科書体 NK-B" panose="02020700000000000000" pitchFamily="18" charset="-128"/>
              </a:rPr>
              <a:t>の方法が課題！！</a:t>
            </a:r>
            <a:endParaRPr kumimoji="1" lang="en-US" altLang="ja-JP" sz="1200" dirty="0">
              <a:solidFill>
                <a:srgbClr val="FF5050"/>
              </a:solidFill>
              <a:latin typeface="UD デジタル 教科書体 NK-B" panose="02020700000000000000" pitchFamily="18" charset="-128"/>
              <a:ea typeface="UD デジタル 教科書体 NK-B" panose="02020700000000000000" pitchFamily="18" charset="-128"/>
            </a:endParaRPr>
          </a:p>
        </p:txBody>
      </p:sp>
      <p:sp>
        <p:nvSpPr>
          <p:cNvPr id="5" name="正方形/長方形 4">
            <a:extLst>
              <a:ext uri="{FF2B5EF4-FFF2-40B4-BE49-F238E27FC236}">
                <a16:creationId xmlns:a16="http://schemas.microsoft.com/office/drawing/2014/main" id="{1E5F2949-92A0-CD37-5E63-15EE2641260D}"/>
              </a:ext>
            </a:extLst>
          </p:cNvPr>
          <p:cNvSpPr/>
          <p:nvPr/>
        </p:nvSpPr>
        <p:spPr>
          <a:xfrm>
            <a:off x="-3268" y="884664"/>
            <a:ext cx="9144000" cy="85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コネクタ 6">
            <a:extLst>
              <a:ext uri="{FF2B5EF4-FFF2-40B4-BE49-F238E27FC236}">
                <a16:creationId xmlns:a16="http://schemas.microsoft.com/office/drawing/2014/main" id="{AD7A824D-92E4-73F1-F421-7E31F28C4EDF}"/>
              </a:ext>
            </a:extLst>
          </p:cNvPr>
          <p:cNvCxnSpPr/>
          <p:nvPr/>
        </p:nvCxnSpPr>
        <p:spPr>
          <a:xfrm>
            <a:off x="0" y="840880"/>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正方形/長方形 7">
            <a:extLst>
              <a:ext uri="{FF2B5EF4-FFF2-40B4-BE49-F238E27FC236}">
                <a16:creationId xmlns:a16="http://schemas.microsoft.com/office/drawing/2014/main" id="{6A8719E3-3CF4-5001-D75F-E84B38685305}"/>
              </a:ext>
            </a:extLst>
          </p:cNvPr>
          <p:cNvSpPr/>
          <p:nvPr/>
        </p:nvSpPr>
        <p:spPr>
          <a:xfrm>
            <a:off x="44504" y="176382"/>
            <a:ext cx="9028151" cy="609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3200" dirty="0">
                <a:solidFill>
                  <a:schemeClr val="tx1"/>
                </a:solidFill>
                <a:latin typeface="UD デジタル 教科書体 NK-B" panose="02020700000000000000" pitchFamily="18" charset="-128"/>
                <a:ea typeface="UD デジタル 教科書体 NK-B" panose="02020700000000000000" pitchFamily="18" charset="-128"/>
              </a:rPr>
              <a:t>医療</a:t>
            </a:r>
            <a:r>
              <a:rPr kumimoji="1" lang="en-US" altLang="ja-JP" sz="3200" dirty="0" err="1">
                <a:solidFill>
                  <a:schemeClr val="tx1"/>
                </a:solidFill>
                <a:latin typeface="UD デジタル 教科書体 NK-B" panose="02020700000000000000" pitchFamily="18" charset="-128"/>
                <a:ea typeface="UD デジタル 教科書体 NK-B" panose="02020700000000000000" pitchFamily="18" charset="-128"/>
              </a:rPr>
              <a:t>MaaS</a:t>
            </a:r>
            <a:r>
              <a:rPr kumimoji="1" lang="ja-JP" altLang="en-US" sz="3200" dirty="0">
                <a:solidFill>
                  <a:schemeClr val="tx1"/>
                </a:solidFill>
                <a:latin typeface="UD デジタル 教科書体 NK-B" panose="02020700000000000000" pitchFamily="18" charset="-128"/>
                <a:ea typeface="UD デジタル 教科書体 NK-B" panose="02020700000000000000" pitchFamily="18" charset="-128"/>
              </a:rPr>
              <a:t>時の処方・服薬指導</a:t>
            </a:r>
          </a:p>
        </p:txBody>
      </p:sp>
      <p:sp>
        <p:nvSpPr>
          <p:cNvPr id="11" name="正方形/長方形 10">
            <a:extLst>
              <a:ext uri="{FF2B5EF4-FFF2-40B4-BE49-F238E27FC236}">
                <a16:creationId xmlns:a16="http://schemas.microsoft.com/office/drawing/2014/main" id="{A5F169EA-452C-1D0F-D3A1-A6639C5C01D0}"/>
              </a:ext>
            </a:extLst>
          </p:cNvPr>
          <p:cNvSpPr/>
          <p:nvPr/>
        </p:nvSpPr>
        <p:spPr>
          <a:xfrm>
            <a:off x="86969" y="4813395"/>
            <a:ext cx="8850964" cy="1681984"/>
          </a:xfrm>
          <a:prstGeom prst="rect">
            <a:avLst/>
          </a:prstGeom>
          <a:noFill/>
          <a:ln w="38100" cmpd="dbl">
            <a:solidFill>
              <a:schemeClr val="accent1">
                <a:lumMod val="40000"/>
                <a:lumOff val="60000"/>
              </a:schemeClr>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kumimoji="1" lang="en-US" altLang="ja-JP" sz="20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p:txBody>
      </p:sp>
      <p:sp>
        <p:nvSpPr>
          <p:cNvPr id="3" name="正方形/長方形 2">
            <a:extLst>
              <a:ext uri="{FF2B5EF4-FFF2-40B4-BE49-F238E27FC236}">
                <a16:creationId xmlns:a16="http://schemas.microsoft.com/office/drawing/2014/main" id="{DC7CF91B-BE7E-58C2-384B-CC95277DB168}"/>
              </a:ext>
            </a:extLst>
          </p:cNvPr>
          <p:cNvSpPr/>
          <p:nvPr/>
        </p:nvSpPr>
        <p:spPr>
          <a:xfrm rot="13598213">
            <a:off x="8148383" y="5988885"/>
            <a:ext cx="1038492" cy="923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r>
              <a:rPr kumimoji="1" lang="ja-JP" altLang="en-US" sz="6000" dirty="0">
                <a:solidFill>
                  <a:schemeClr val="tx1"/>
                </a:solidFill>
                <a:latin typeface="UD デジタル 教科書体 NK-B" panose="02020700000000000000" pitchFamily="18" charset="-128"/>
                <a:ea typeface="UD デジタル 教科書体 NK-B" panose="02020700000000000000" pitchFamily="18" charset="-128"/>
              </a:rPr>
              <a:t>👉</a:t>
            </a:r>
            <a:endParaRPr kumimoji="1" lang="ja-JP" altLang="en-US" sz="6000" dirty="0">
              <a:solidFill>
                <a:schemeClr val="bg1">
                  <a:lumMod val="85000"/>
                </a:schemeClr>
              </a:solidFill>
              <a:latin typeface="UD デジタル 教科書体 NK-B" panose="02020700000000000000" pitchFamily="18" charset="-128"/>
              <a:ea typeface="UD デジタル 教科書体 NK-B" panose="02020700000000000000" pitchFamily="18" charset="-128"/>
            </a:endParaRPr>
          </a:p>
        </p:txBody>
      </p:sp>
      <p:pic>
        <p:nvPicPr>
          <p:cNvPr id="2" name="図 1">
            <a:extLst>
              <a:ext uri="{FF2B5EF4-FFF2-40B4-BE49-F238E27FC236}">
                <a16:creationId xmlns:a16="http://schemas.microsoft.com/office/drawing/2014/main" id="{B31FB039-CFDD-F4C7-41F8-5D830E5D9D25}"/>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8419" y="57546"/>
            <a:ext cx="649087" cy="700171"/>
          </a:xfrm>
          <a:prstGeom prst="rect">
            <a:avLst/>
          </a:prstGeom>
        </p:spPr>
      </p:pic>
    </p:spTree>
    <p:extLst>
      <p:ext uri="{BB962C8B-B14F-4D97-AF65-F5344CB8AC3E}">
        <p14:creationId xmlns:p14="http://schemas.microsoft.com/office/powerpoint/2010/main" val="29849024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76435DAE-9BC9-49E2-8076-2AA105B63E36}"/>
              </a:ext>
            </a:extLst>
          </p:cNvPr>
          <p:cNvGrpSpPr/>
          <p:nvPr/>
        </p:nvGrpSpPr>
        <p:grpSpPr>
          <a:xfrm>
            <a:off x="5553903" y="1551932"/>
            <a:ext cx="3011362" cy="3760949"/>
            <a:chOff x="5912527" y="506628"/>
            <a:chExt cx="3080742" cy="4348758"/>
          </a:xfrm>
        </p:grpSpPr>
        <p:grpSp>
          <p:nvGrpSpPr>
            <p:cNvPr id="2" name="図形グループ 1"/>
            <p:cNvGrpSpPr/>
            <p:nvPr/>
          </p:nvGrpSpPr>
          <p:grpSpPr>
            <a:xfrm>
              <a:off x="5912527" y="506628"/>
              <a:ext cx="3080742" cy="4348758"/>
              <a:chOff x="8051800" y="2095500"/>
              <a:chExt cx="4381500" cy="6184900"/>
            </a:xfrm>
          </p:grpSpPr>
          <p:pic>
            <p:nvPicPr>
              <p:cNvPr id="17411" name="Picture 3"/>
              <p:cNvPicPr>
                <a:picLocks noChangeAspect="1" noChangeArrowheads="1"/>
              </p:cNvPicPr>
              <p:nvPr/>
            </p:nvPicPr>
            <p:blipFill>
              <a:blip r:embed="rId3"/>
              <a:srcRect/>
              <a:stretch>
                <a:fillRect/>
              </a:stretch>
            </p:blipFill>
            <p:spPr bwMode="auto">
              <a:xfrm>
                <a:off x="8051800" y="2095500"/>
                <a:ext cx="4381500" cy="6184900"/>
              </a:xfrm>
              <a:prstGeom prst="rect">
                <a:avLst/>
              </a:prstGeom>
              <a:noFill/>
              <a:ln w="12700">
                <a:noFill/>
                <a:miter lim="800000"/>
                <a:headEnd/>
                <a:tailEnd/>
              </a:ln>
            </p:spPr>
          </p:pic>
          <p:sp>
            <p:nvSpPr>
              <p:cNvPr id="17414" name="Freeform 6"/>
              <p:cNvSpPr>
                <a:spLocks/>
              </p:cNvSpPr>
              <p:nvPr/>
            </p:nvSpPr>
            <p:spPr bwMode="auto">
              <a:xfrm>
                <a:off x="8466138" y="2547938"/>
                <a:ext cx="2027237" cy="3238500"/>
              </a:xfrm>
              <a:custGeom>
                <a:avLst/>
                <a:gdLst>
                  <a:gd name="T0" fmla="*/ 0 w 21600"/>
                  <a:gd name="T1" fmla="*/ 2252107 h 21600"/>
                  <a:gd name="T2" fmla="*/ 304743 w 21600"/>
                  <a:gd name="T3" fmla="*/ 2468007 h 21600"/>
                  <a:gd name="T4" fmla="*/ 512065 w 21600"/>
                  <a:gd name="T5" fmla="*/ 2497693 h 21600"/>
                  <a:gd name="T6" fmla="*/ 520606 w 21600"/>
                  <a:gd name="T7" fmla="*/ 2777014 h 21600"/>
                  <a:gd name="T8" fmla="*/ 495171 w 21600"/>
                  <a:gd name="T9" fmla="*/ 2836386 h 21600"/>
                  <a:gd name="T10" fmla="*/ 672930 w 21600"/>
                  <a:gd name="T11" fmla="*/ 3052286 h 21600"/>
                  <a:gd name="T12" fmla="*/ 850689 w 21600"/>
                  <a:gd name="T13" fmla="*/ 3056484 h 21600"/>
                  <a:gd name="T14" fmla="*/ 1053788 w 21600"/>
                  <a:gd name="T15" fmla="*/ 3238500 h 21600"/>
                  <a:gd name="T16" fmla="*/ 1142667 w 21600"/>
                  <a:gd name="T17" fmla="*/ 3145393 h 21600"/>
                  <a:gd name="T18" fmla="*/ 1227323 w 21600"/>
                  <a:gd name="T19" fmla="*/ 2963377 h 21600"/>
                  <a:gd name="T20" fmla="*/ 1231546 w 21600"/>
                  <a:gd name="T21" fmla="*/ 2848980 h 21600"/>
                  <a:gd name="T22" fmla="*/ 1303532 w 21600"/>
                  <a:gd name="T23" fmla="*/ 2777014 h 21600"/>
                  <a:gd name="T24" fmla="*/ 1261204 w 21600"/>
                  <a:gd name="T25" fmla="*/ 2654371 h 21600"/>
                  <a:gd name="T26" fmla="*/ 1286639 w 21600"/>
                  <a:gd name="T27" fmla="*/ 2484949 h 21600"/>
                  <a:gd name="T28" fmla="*/ 1570170 w 21600"/>
                  <a:gd name="T29" fmla="*/ 2341016 h 21600"/>
                  <a:gd name="T30" fmla="*/ 1599828 w 21600"/>
                  <a:gd name="T31" fmla="*/ 2357958 h 21600"/>
                  <a:gd name="T32" fmla="*/ 1756376 w 21600"/>
                  <a:gd name="T33" fmla="*/ 2324074 h 21600"/>
                  <a:gd name="T34" fmla="*/ 1773269 w 21600"/>
                  <a:gd name="T35" fmla="*/ 2235165 h 21600"/>
                  <a:gd name="T36" fmla="*/ 1896030 w 21600"/>
                  <a:gd name="T37" fmla="*/ 2171744 h 21600"/>
                  <a:gd name="T38" fmla="*/ 1857925 w 21600"/>
                  <a:gd name="T39" fmla="*/ 2120918 h 21600"/>
                  <a:gd name="T40" fmla="*/ 1857925 w 21600"/>
                  <a:gd name="T41" fmla="*/ 2065893 h 21600"/>
                  <a:gd name="T42" fmla="*/ 1891806 w 21600"/>
                  <a:gd name="T43" fmla="*/ 2006671 h 21600"/>
                  <a:gd name="T44" fmla="*/ 1747929 w 21600"/>
                  <a:gd name="T45" fmla="*/ 1951496 h 21600"/>
                  <a:gd name="T46" fmla="*/ 1625168 w 21600"/>
                  <a:gd name="T47" fmla="*/ 1811911 h 21600"/>
                  <a:gd name="T48" fmla="*/ 1646379 w 21600"/>
                  <a:gd name="T49" fmla="*/ 1769480 h 21600"/>
                  <a:gd name="T50" fmla="*/ 1654826 w 21600"/>
                  <a:gd name="T51" fmla="*/ 1710258 h 21600"/>
                  <a:gd name="T52" fmla="*/ 1625168 w 21600"/>
                  <a:gd name="T53" fmla="*/ 1667977 h 21600"/>
                  <a:gd name="T54" fmla="*/ 1697154 w 21600"/>
                  <a:gd name="T55" fmla="*/ 1604407 h 21600"/>
                  <a:gd name="T56" fmla="*/ 1578617 w 21600"/>
                  <a:gd name="T57" fmla="*/ 1413995 h 21600"/>
                  <a:gd name="T58" fmla="*/ 1752152 w 21600"/>
                  <a:gd name="T59" fmla="*/ 1337680 h 21600"/>
                  <a:gd name="T60" fmla="*/ 1798704 w 21600"/>
                  <a:gd name="T61" fmla="*/ 1240375 h 21600"/>
                  <a:gd name="T62" fmla="*/ 1879136 w 21600"/>
                  <a:gd name="T63" fmla="*/ 1240375 h 21600"/>
                  <a:gd name="T64" fmla="*/ 1896030 w 21600"/>
                  <a:gd name="T65" fmla="*/ 1198095 h 21600"/>
                  <a:gd name="T66" fmla="*/ 1841032 w 21600"/>
                  <a:gd name="T67" fmla="*/ 1126128 h 21600"/>
                  <a:gd name="T68" fmla="*/ 1832585 w 21600"/>
                  <a:gd name="T69" fmla="*/ 1028674 h 21600"/>
                  <a:gd name="T70" fmla="*/ 1904477 w 21600"/>
                  <a:gd name="T71" fmla="*/ 1007533 h 21600"/>
                  <a:gd name="T72" fmla="*/ 1912923 w 21600"/>
                  <a:gd name="T73" fmla="*/ 927171 h 21600"/>
                  <a:gd name="T74" fmla="*/ 1980686 w 21600"/>
                  <a:gd name="T75" fmla="*/ 859402 h 21600"/>
                  <a:gd name="T76" fmla="*/ 1925687 w 21600"/>
                  <a:gd name="T77" fmla="*/ 761947 h 21600"/>
                  <a:gd name="T78" fmla="*/ 1959569 w 21600"/>
                  <a:gd name="T79" fmla="*/ 761947 h 21600"/>
                  <a:gd name="T80" fmla="*/ 1959569 w 21600"/>
                  <a:gd name="T81" fmla="*/ 579931 h 21600"/>
                  <a:gd name="T82" fmla="*/ 1904477 w 21600"/>
                  <a:gd name="T83" fmla="*/ 579931 h 21600"/>
                  <a:gd name="T84" fmla="*/ 1874913 w 21600"/>
                  <a:gd name="T85" fmla="*/ 562989 h 21600"/>
                  <a:gd name="T86" fmla="*/ 1912923 w 21600"/>
                  <a:gd name="T87" fmla="*/ 554593 h 21600"/>
                  <a:gd name="T88" fmla="*/ 1917241 w 21600"/>
                  <a:gd name="T89" fmla="*/ 478428 h 21600"/>
                  <a:gd name="T90" fmla="*/ 1870689 w 21600"/>
                  <a:gd name="T91" fmla="*/ 427602 h 21600"/>
                  <a:gd name="T92" fmla="*/ 1934134 w 21600"/>
                  <a:gd name="T93" fmla="*/ 423404 h 21600"/>
                  <a:gd name="T94" fmla="*/ 2027237 w 21600"/>
                  <a:gd name="T95" fmla="*/ 321751 h 21600"/>
                  <a:gd name="T96" fmla="*/ 1887583 w 21600"/>
                  <a:gd name="T97" fmla="*/ 211702 h 21600"/>
                  <a:gd name="T98" fmla="*/ 1735259 w 21600"/>
                  <a:gd name="T99" fmla="*/ 165074 h 21600"/>
                  <a:gd name="T100" fmla="*/ 1688613 w 21600"/>
                  <a:gd name="T101" fmla="*/ 0 h 21600"/>
                  <a:gd name="T102" fmla="*/ 1481291 w 21600"/>
                  <a:gd name="T103" fmla="*/ 46628 h 21600"/>
                  <a:gd name="T104" fmla="*/ 1434739 w 21600"/>
                  <a:gd name="T105" fmla="*/ 122793 h 21600"/>
                  <a:gd name="T106" fmla="*/ 1345860 w 21600"/>
                  <a:gd name="T107" fmla="*/ 50826 h 21600"/>
                  <a:gd name="T108" fmla="*/ 1062329 w 21600"/>
                  <a:gd name="T109" fmla="*/ 84711 h 21600"/>
                  <a:gd name="T110" fmla="*/ 994566 w 21600"/>
                  <a:gd name="T111" fmla="*/ 194760 h 21600"/>
                  <a:gd name="T112" fmla="*/ 1041118 w 21600"/>
                  <a:gd name="T113" fmla="*/ 258180 h 21600"/>
                  <a:gd name="T114" fmla="*/ 651719 w 21600"/>
                  <a:gd name="T115" fmla="*/ 1325086 h 21600"/>
                  <a:gd name="T116" fmla="*/ 228533 w 21600"/>
                  <a:gd name="T117" fmla="*/ 1773828 h 21600"/>
                  <a:gd name="T118" fmla="*/ 126984 w 21600"/>
                  <a:gd name="T119" fmla="*/ 1845795 h 21600"/>
                  <a:gd name="T120" fmla="*/ 0 w 21600"/>
                  <a:gd name="T121" fmla="*/ 2252107 h 21600"/>
                  <a:gd name="T122" fmla="*/ 0 w 21600"/>
                  <a:gd name="T123" fmla="*/ 2252107 h 216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1600" h="21600">
                    <a:moveTo>
                      <a:pt x="0" y="15021"/>
                    </a:moveTo>
                    <a:lnTo>
                      <a:pt x="3247" y="16461"/>
                    </a:lnTo>
                    <a:lnTo>
                      <a:pt x="5456" y="16659"/>
                    </a:lnTo>
                    <a:lnTo>
                      <a:pt x="5547" y="18522"/>
                    </a:lnTo>
                    <a:lnTo>
                      <a:pt x="5276" y="18918"/>
                    </a:lnTo>
                    <a:lnTo>
                      <a:pt x="7170" y="20358"/>
                    </a:lnTo>
                    <a:lnTo>
                      <a:pt x="9064" y="20386"/>
                    </a:lnTo>
                    <a:lnTo>
                      <a:pt x="11228" y="21600"/>
                    </a:lnTo>
                    <a:lnTo>
                      <a:pt x="12175" y="20979"/>
                    </a:lnTo>
                    <a:lnTo>
                      <a:pt x="13077" y="19765"/>
                    </a:lnTo>
                    <a:lnTo>
                      <a:pt x="13122" y="19002"/>
                    </a:lnTo>
                    <a:lnTo>
                      <a:pt x="13889" y="18522"/>
                    </a:lnTo>
                    <a:lnTo>
                      <a:pt x="13438" y="17704"/>
                    </a:lnTo>
                    <a:lnTo>
                      <a:pt x="13709" y="16574"/>
                    </a:lnTo>
                    <a:lnTo>
                      <a:pt x="16730" y="15614"/>
                    </a:lnTo>
                    <a:lnTo>
                      <a:pt x="17046" y="15727"/>
                    </a:lnTo>
                    <a:lnTo>
                      <a:pt x="18714" y="15501"/>
                    </a:lnTo>
                    <a:lnTo>
                      <a:pt x="18894" y="14908"/>
                    </a:lnTo>
                    <a:lnTo>
                      <a:pt x="20202" y="14485"/>
                    </a:lnTo>
                    <a:lnTo>
                      <a:pt x="19796" y="14146"/>
                    </a:lnTo>
                    <a:lnTo>
                      <a:pt x="19796" y="13779"/>
                    </a:lnTo>
                    <a:lnTo>
                      <a:pt x="20157" y="13384"/>
                    </a:lnTo>
                    <a:lnTo>
                      <a:pt x="18624" y="13016"/>
                    </a:lnTo>
                    <a:lnTo>
                      <a:pt x="17316" y="12085"/>
                    </a:lnTo>
                    <a:lnTo>
                      <a:pt x="17542" y="11802"/>
                    </a:lnTo>
                    <a:lnTo>
                      <a:pt x="17632" y="11407"/>
                    </a:lnTo>
                    <a:lnTo>
                      <a:pt x="17316" y="11125"/>
                    </a:lnTo>
                    <a:lnTo>
                      <a:pt x="18083" y="10701"/>
                    </a:lnTo>
                    <a:lnTo>
                      <a:pt x="16820" y="9431"/>
                    </a:lnTo>
                    <a:lnTo>
                      <a:pt x="18669" y="8922"/>
                    </a:lnTo>
                    <a:lnTo>
                      <a:pt x="19165" y="8273"/>
                    </a:lnTo>
                    <a:lnTo>
                      <a:pt x="20022" y="8273"/>
                    </a:lnTo>
                    <a:lnTo>
                      <a:pt x="20202" y="7991"/>
                    </a:lnTo>
                    <a:lnTo>
                      <a:pt x="19616" y="7511"/>
                    </a:lnTo>
                    <a:lnTo>
                      <a:pt x="19526" y="6861"/>
                    </a:lnTo>
                    <a:lnTo>
                      <a:pt x="20292" y="6720"/>
                    </a:lnTo>
                    <a:lnTo>
                      <a:pt x="20382" y="6184"/>
                    </a:lnTo>
                    <a:lnTo>
                      <a:pt x="21104" y="5732"/>
                    </a:lnTo>
                    <a:lnTo>
                      <a:pt x="20518" y="5082"/>
                    </a:lnTo>
                    <a:lnTo>
                      <a:pt x="20879" y="5082"/>
                    </a:lnTo>
                    <a:lnTo>
                      <a:pt x="20879" y="3868"/>
                    </a:lnTo>
                    <a:lnTo>
                      <a:pt x="20292" y="3868"/>
                    </a:lnTo>
                    <a:lnTo>
                      <a:pt x="19977" y="3755"/>
                    </a:lnTo>
                    <a:lnTo>
                      <a:pt x="20382" y="3699"/>
                    </a:lnTo>
                    <a:lnTo>
                      <a:pt x="20428" y="3191"/>
                    </a:lnTo>
                    <a:lnTo>
                      <a:pt x="19932" y="2852"/>
                    </a:lnTo>
                    <a:lnTo>
                      <a:pt x="20608" y="2824"/>
                    </a:lnTo>
                    <a:lnTo>
                      <a:pt x="21600" y="2146"/>
                    </a:lnTo>
                    <a:lnTo>
                      <a:pt x="20112" y="1412"/>
                    </a:lnTo>
                    <a:lnTo>
                      <a:pt x="18489" y="1101"/>
                    </a:lnTo>
                    <a:lnTo>
                      <a:pt x="17992" y="0"/>
                    </a:lnTo>
                    <a:lnTo>
                      <a:pt x="15783" y="311"/>
                    </a:lnTo>
                    <a:lnTo>
                      <a:pt x="15287" y="819"/>
                    </a:lnTo>
                    <a:lnTo>
                      <a:pt x="14340" y="339"/>
                    </a:lnTo>
                    <a:lnTo>
                      <a:pt x="11319" y="565"/>
                    </a:lnTo>
                    <a:lnTo>
                      <a:pt x="10597" y="1299"/>
                    </a:lnTo>
                    <a:lnTo>
                      <a:pt x="11093" y="1722"/>
                    </a:lnTo>
                    <a:lnTo>
                      <a:pt x="6944" y="8838"/>
                    </a:lnTo>
                    <a:lnTo>
                      <a:pt x="2435" y="11831"/>
                    </a:lnTo>
                    <a:lnTo>
                      <a:pt x="1353" y="12311"/>
                    </a:lnTo>
                    <a:lnTo>
                      <a:pt x="0" y="15021"/>
                    </a:lnTo>
                    <a:close/>
                    <a:moveTo>
                      <a:pt x="0" y="15021"/>
                    </a:moveTo>
                  </a:path>
                </a:pathLst>
              </a:custGeom>
              <a:noFill/>
              <a:ln w="88900" cap="flat">
                <a:solidFill>
                  <a:srgbClr val="FF0000"/>
                </a:solidFill>
                <a:prstDash val="solid"/>
                <a:miter lim="800000"/>
                <a:headEnd type="none" w="med" len="med"/>
                <a:tailEnd type="none" w="med" len="med"/>
              </a:ln>
            </p:spPr>
            <p:txBody>
              <a:bodyPr lIns="0" tIns="0" rIns="0" bIns="0"/>
              <a:lstStyle/>
              <a:p>
                <a:pPr>
                  <a:defRPr/>
                </a:pPr>
                <a:endParaRPr lang="ja-JP" altLang="en-US" sz="1350" dirty="0">
                  <a:solidFill>
                    <a:prstClr val="black"/>
                  </a:solidFill>
                  <a:latin typeface="UD デジタル 教科書体 NK-B" panose="02020700000000000000" pitchFamily="18" charset="-128"/>
                  <a:ea typeface="UD デジタル 教科書体 NK-B" panose="02020700000000000000" pitchFamily="18" charset="-128"/>
                </a:endParaRPr>
              </a:p>
            </p:txBody>
          </p:sp>
        </p:grpSp>
        <p:sp>
          <p:nvSpPr>
            <p:cNvPr id="5" name="円/楕円 4"/>
            <p:cNvSpPr/>
            <p:nvPr/>
          </p:nvSpPr>
          <p:spPr>
            <a:xfrm>
              <a:off x="6601930" y="1973793"/>
              <a:ext cx="139727" cy="107512"/>
            </a:xfrm>
            <a:prstGeom prst="ellipse">
              <a:avLst/>
            </a:prstGeom>
            <a:solidFill>
              <a:srgbClr val="FF6600"/>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ja-JP" altLang="en-US" sz="1350" dirty="0">
                <a:solidFill>
                  <a:prstClr val="white"/>
                </a:solidFill>
                <a:latin typeface="UD デジタル 教科書体 NK-B" panose="02020700000000000000" pitchFamily="18" charset="-128"/>
                <a:ea typeface="UD デジタル 教科書体 NK-B" panose="02020700000000000000" pitchFamily="18" charset="-128"/>
              </a:endParaRPr>
            </a:p>
          </p:txBody>
        </p:sp>
        <p:sp>
          <p:nvSpPr>
            <p:cNvPr id="15" name="円/楕円 14"/>
            <p:cNvSpPr/>
            <p:nvPr/>
          </p:nvSpPr>
          <p:spPr>
            <a:xfrm>
              <a:off x="6846694" y="1426514"/>
              <a:ext cx="139727" cy="107512"/>
            </a:xfrm>
            <a:prstGeom prst="ellipse">
              <a:avLst/>
            </a:prstGeom>
            <a:solidFill>
              <a:srgbClr val="FF6600"/>
            </a:solidFill>
            <a:ln>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ja-JP" altLang="en-US" sz="1350" dirty="0">
                <a:solidFill>
                  <a:prstClr val="white"/>
                </a:solidFill>
                <a:latin typeface="UD デジタル 教科書体 NK-B" panose="02020700000000000000" pitchFamily="18" charset="-128"/>
                <a:ea typeface="UD デジタル 教科書体 NK-B" panose="02020700000000000000" pitchFamily="18" charset="-128"/>
              </a:endParaRPr>
            </a:p>
          </p:txBody>
        </p:sp>
      </p:grpSp>
      <p:sp>
        <p:nvSpPr>
          <p:cNvPr id="17410" name="Rectangle 2"/>
          <p:cNvSpPr>
            <a:spLocks/>
          </p:cNvSpPr>
          <p:nvPr/>
        </p:nvSpPr>
        <p:spPr bwMode="auto">
          <a:xfrm>
            <a:off x="156537" y="2618269"/>
            <a:ext cx="4446985" cy="3069851"/>
          </a:xfrm>
          <a:prstGeom prst="rect">
            <a:avLst/>
          </a:prstGeom>
          <a:noFill/>
          <a:ln w="12700">
            <a:noFill/>
            <a:miter lim="800000"/>
            <a:headEnd/>
            <a:tailEnd/>
          </a:ln>
        </p:spPr>
        <p:txBody>
          <a:bodyPr lIns="33485" tIns="33485" rIns="33485" bIns="33485"/>
          <a:lstStyle/>
          <a:p>
            <a:pPr>
              <a:defRPr/>
            </a:pPr>
            <a:r>
              <a:rPr lang="en-US" altLang="ja-JP" sz="2400" u="sng" dirty="0">
                <a:solidFill>
                  <a:srgbClr val="0000FF"/>
                </a:solidFill>
                <a:latin typeface="UD デジタル 教科書体 NK-B" panose="02020700000000000000" pitchFamily="18" charset="-128"/>
                <a:ea typeface="UD デジタル 教科書体 NK-B" panose="02020700000000000000" pitchFamily="18" charset="-128"/>
                <a:sym typeface="Helvetica" charset="0"/>
              </a:rPr>
              <a:t>【</a:t>
            </a:r>
            <a:r>
              <a:rPr lang="ja-JP" altLang="en-US" sz="2400" u="sng" dirty="0">
                <a:solidFill>
                  <a:srgbClr val="0000FF"/>
                </a:solidFill>
                <a:latin typeface="UD デジタル 教科書体 NK-B" panose="02020700000000000000" pitchFamily="18" charset="-128"/>
                <a:ea typeface="UD デジタル 教科書体 NK-B" panose="02020700000000000000" pitchFamily="18" charset="-128"/>
                <a:sym typeface="Helvetica" charset="0"/>
              </a:rPr>
              <a:t>救急告示病院</a:t>
            </a:r>
            <a:r>
              <a:rPr lang="en-US" altLang="ja-JP" sz="2400" u="sng" dirty="0">
                <a:solidFill>
                  <a:srgbClr val="0000FF"/>
                </a:solidFill>
                <a:latin typeface="UD デジタル 教科書体 NK-B" panose="02020700000000000000" pitchFamily="18" charset="-128"/>
                <a:ea typeface="UD デジタル 教科書体 NK-B" panose="02020700000000000000" pitchFamily="18" charset="-128"/>
                <a:sym typeface="Helvetica" charset="0"/>
              </a:rPr>
              <a:t>】</a:t>
            </a:r>
          </a:p>
          <a:p>
            <a:pPr>
              <a:lnSpc>
                <a:spcPts val="500"/>
              </a:lnSpc>
              <a:defRPr/>
            </a:pPr>
            <a:endParaRPr lang="en-US" altLang="ja-JP" dirty="0">
              <a:latin typeface="UD デジタル 教科書体 NK-B" panose="02020700000000000000" pitchFamily="18" charset="-128"/>
              <a:ea typeface="UD デジタル 教科書体 NK-B" panose="02020700000000000000" pitchFamily="18" charset="-128"/>
              <a:sym typeface="Helvetica" charset="0"/>
            </a:endParaRPr>
          </a:p>
          <a:p>
            <a:pPr>
              <a:defRPr/>
            </a:pPr>
            <a:r>
              <a:rPr lang="ja-JP" altLang="en-US" dirty="0">
                <a:latin typeface="UD デジタル 教科書体 NK-B" panose="02020700000000000000" pitchFamily="18" charset="-128"/>
                <a:ea typeface="UD デジタル 教科書体 NK-B" panose="02020700000000000000" pitchFamily="18" charset="-128"/>
                <a:sym typeface="Helvetica" charset="0"/>
              </a:rPr>
              <a:t>　 　　◩ </a:t>
            </a:r>
            <a:r>
              <a:rPr lang="en-US" altLang="ja-JP" dirty="0">
                <a:latin typeface="UD デジタル 教科書体 NK-B" panose="02020700000000000000" pitchFamily="18" charset="-128"/>
                <a:ea typeface="UD デジタル 教科書体 NK-B" panose="02020700000000000000" pitchFamily="18" charset="-128"/>
                <a:sym typeface="Helvetica" charset="0"/>
              </a:rPr>
              <a:t>3</a:t>
            </a:r>
            <a:r>
              <a:rPr lang="ja-JP" altLang="en-US" dirty="0">
                <a:latin typeface="UD デジタル 教科書体 NK-B" panose="02020700000000000000" pitchFamily="18" charset="-128"/>
                <a:ea typeface="UD デジタル 教科書体 NK-B" panose="02020700000000000000" pitchFamily="18" charset="-128"/>
                <a:sym typeface="Helvetica" charset="0"/>
              </a:rPr>
              <a:t>次救急医療機関：</a:t>
            </a:r>
            <a:endParaRPr lang="en-US" altLang="ja-JP" dirty="0">
              <a:latin typeface="UD デジタル 教科書体 NK-B" panose="02020700000000000000" pitchFamily="18" charset="-128"/>
              <a:ea typeface="UD デジタル 教科書体 NK-B" panose="02020700000000000000" pitchFamily="18" charset="-128"/>
              <a:sym typeface="Helvetica" charset="0"/>
            </a:endParaRPr>
          </a:p>
          <a:p>
            <a:pPr>
              <a:defRPr/>
            </a:pPr>
            <a:r>
              <a:rPr lang="ja-JP" altLang="en-US" dirty="0">
                <a:latin typeface="UD デジタル 教科書体 NK-B" panose="02020700000000000000" pitchFamily="18" charset="-128"/>
                <a:ea typeface="UD デジタル 教科書体 NK-B" panose="02020700000000000000" pitchFamily="18" charset="-128"/>
                <a:sym typeface="Helvetica" charset="0"/>
              </a:rPr>
              <a:t>　　　　　　◎</a:t>
            </a:r>
            <a:r>
              <a:rPr lang="ja-JP" altLang="en-US" u="sng" dirty="0">
                <a:latin typeface="UD デジタル 教科書体 NK-B" panose="02020700000000000000" pitchFamily="18" charset="-128"/>
                <a:ea typeface="UD デジタル 教科書体 NK-B" panose="02020700000000000000" pitchFamily="18" charset="-128"/>
                <a:sym typeface="Helvetica" charset="0"/>
              </a:rPr>
              <a:t>日本海総合病院 </a:t>
            </a:r>
            <a:r>
              <a:rPr lang="ja-JP" altLang="en-US" dirty="0">
                <a:latin typeface="UD デジタル 教科書体 NK-B" panose="02020700000000000000" pitchFamily="18" charset="-128"/>
                <a:ea typeface="UD デジタル 教科書体 NK-B" panose="02020700000000000000" pitchFamily="18" charset="-128"/>
                <a:sym typeface="Helvetica" charset="0"/>
              </a:rPr>
              <a:t>（</a:t>
            </a:r>
            <a:r>
              <a:rPr lang="en-US" altLang="ja-JP" dirty="0">
                <a:latin typeface="UD デジタル 教科書体 NK-B" panose="02020700000000000000" pitchFamily="18" charset="-128"/>
                <a:ea typeface="UD デジタル 教科書体 NK-B" panose="02020700000000000000" pitchFamily="18" charset="-128"/>
                <a:sym typeface="Helvetica" charset="0"/>
              </a:rPr>
              <a:t>590</a:t>
            </a:r>
            <a:r>
              <a:rPr lang="ja-JP" altLang="en-US" dirty="0">
                <a:latin typeface="UD デジタル 教科書体 NK-B" panose="02020700000000000000" pitchFamily="18" charset="-128"/>
                <a:ea typeface="UD デジタル 教科書体 NK-B" panose="02020700000000000000" pitchFamily="18" charset="-128"/>
                <a:sym typeface="Helvetica" charset="0"/>
              </a:rPr>
              <a:t>床）</a:t>
            </a:r>
            <a:endParaRPr lang="en-US" altLang="ja-JP" dirty="0">
              <a:latin typeface="UD デジタル 教科書体 NK-B" panose="02020700000000000000" pitchFamily="18" charset="-128"/>
              <a:ea typeface="UD デジタル 教科書体 NK-B" panose="02020700000000000000" pitchFamily="18" charset="-128"/>
              <a:sym typeface="Helvetica" charset="0"/>
            </a:endParaRPr>
          </a:p>
          <a:p>
            <a:pPr>
              <a:lnSpc>
                <a:spcPts val="1500"/>
              </a:lnSpc>
              <a:defRPr/>
            </a:pPr>
            <a:endParaRPr lang="en-US" altLang="ja-JP" dirty="0">
              <a:latin typeface="UD デジタル 教科書体 NK-B" panose="02020700000000000000" pitchFamily="18" charset="-128"/>
              <a:ea typeface="UD デジタル 教科書体 NK-B" panose="02020700000000000000" pitchFamily="18" charset="-128"/>
              <a:sym typeface="Helvetica" charset="0"/>
            </a:endParaRPr>
          </a:p>
          <a:p>
            <a:pPr>
              <a:defRPr/>
            </a:pPr>
            <a:r>
              <a:rPr lang="ja-JP" altLang="en-US" dirty="0">
                <a:latin typeface="UD デジタル 教科書体 NK-B" panose="02020700000000000000" pitchFamily="18" charset="-128"/>
                <a:ea typeface="UD デジタル 教科書体 NK-B" panose="02020700000000000000" pitchFamily="18" charset="-128"/>
                <a:sym typeface="Helvetica" charset="0"/>
              </a:rPr>
              <a:t>　 　　◩ </a:t>
            </a:r>
            <a:r>
              <a:rPr lang="en-US" altLang="ja-JP" dirty="0">
                <a:latin typeface="UD デジタル 教科書体 NK-B" panose="02020700000000000000" pitchFamily="18" charset="-128"/>
                <a:ea typeface="UD デジタル 教科書体 NK-B" panose="02020700000000000000" pitchFamily="18" charset="-128"/>
                <a:sym typeface="Helvetica" charset="0"/>
              </a:rPr>
              <a:t>2</a:t>
            </a:r>
            <a:r>
              <a:rPr lang="ja-JP" altLang="en-US" dirty="0">
                <a:latin typeface="UD デジタル 教科書体 NK-B" panose="02020700000000000000" pitchFamily="18" charset="-128"/>
                <a:ea typeface="UD デジタル 教科書体 NK-B" panose="02020700000000000000" pitchFamily="18" charset="-128"/>
                <a:sym typeface="Helvetica" charset="0"/>
              </a:rPr>
              <a:t>次救急医療機関：</a:t>
            </a:r>
            <a:endParaRPr lang="en-US" altLang="ja-JP" dirty="0">
              <a:latin typeface="UD デジタル 教科書体 NK-B" panose="02020700000000000000" pitchFamily="18" charset="-128"/>
              <a:ea typeface="UD デジタル 教科書体 NK-B" panose="02020700000000000000" pitchFamily="18" charset="-128"/>
              <a:sym typeface="Helvetica" charset="0"/>
            </a:endParaRPr>
          </a:p>
          <a:p>
            <a:pPr>
              <a:defRPr/>
            </a:pPr>
            <a:r>
              <a:rPr lang="ja-JP" altLang="en-US" dirty="0">
                <a:latin typeface="UD デジタル 教科書体 NK-B" panose="02020700000000000000" pitchFamily="18" charset="-128"/>
                <a:ea typeface="UD デジタル 教科書体 NK-B" panose="02020700000000000000" pitchFamily="18" charset="-128"/>
                <a:sym typeface="Helvetica" charset="0"/>
              </a:rPr>
              <a:t>　　　  　　◎ </a:t>
            </a:r>
            <a:r>
              <a:rPr lang="ja-JP" altLang="en-US" u="sng" dirty="0">
                <a:latin typeface="UD デジタル 教科書体 NK-B" panose="02020700000000000000" pitchFamily="18" charset="-128"/>
                <a:ea typeface="UD デジタル 教科書体 NK-B" panose="02020700000000000000" pitchFamily="18" charset="-128"/>
                <a:sym typeface="Helvetica" charset="0"/>
              </a:rPr>
              <a:t>鶴岡市立荘内病院 </a:t>
            </a:r>
            <a:r>
              <a:rPr lang="ja-JP" altLang="en-US" dirty="0">
                <a:latin typeface="UD デジタル 教科書体 NK-B" panose="02020700000000000000" pitchFamily="18" charset="-128"/>
                <a:ea typeface="UD デジタル 教科書体 NK-B" panose="02020700000000000000" pitchFamily="18" charset="-128"/>
                <a:sym typeface="Helvetica" charset="0"/>
              </a:rPr>
              <a:t>（</a:t>
            </a:r>
            <a:r>
              <a:rPr lang="en-US" altLang="ja-JP" dirty="0">
                <a:latin typeface="UD デジタル 教科書体 NK-B" panose="02020700000000000000" pitchFamily="18" charset="-128"/>
                <a:ea typeface="UD デジタル 教科書体 NK-B" panose="02020700000000000000" pitchFamily="18" charset="-128"/>
                <a:sym typeface="Helvetica" charset="0"/>
              </a:rPr>
              <a:t>520</a:t>
            </a:r>
            <a:r>
              <a:rPr lang="ja-JP" altLang="en-US" dirty="0">
                <a:latin typeface="UD デジタル 教科書体 NK-B" panose="02020700000000000000" pitchFamily="18" charset="-128"/>
                <a:ea typeface="UD デジタル 教科書体 NK-B" panose="02020700000000000000" pitchFamily="18" charset="-128"/>
                <a:sym typeface="Helvetica" charset="0"/>
              </a:rPr>
              <a:t>床）</a:t>
            </a:r>
            <a:endParaRPr lang="en-US" altLang="ja-JP" dirty="0">
              <a:latin typeface="UD デジタル 教科書体 NK-B" panose="02020700000000000000" pitchFamily="18" charset="-128"/>
              <a:ea typeface="UD デジタル 教科書体 NK-B" panose="02020700000000000000" pitchFamily="18" charset="-128"/>
              <a:sym typeface="Helvetica" charset="0"/>
            </a:endParaRPr>
          </a:p>
          <a:p>
            <a:pPr>
              <a:defRPr/>
            </a:pPr>
            <a:r>
              <a:rPr lang="ja-JP" altLang="en-US" dirty="0">
                <a:latin typeface="UD デジタル 教科書体 NK-B" panose="02020700000000000000" pitchFamily="18" charset="-128"/>
                <a:ea typeface="UD デジタル 教科書体 NK-B" panose="02020700000000000000" pitchFamily="18" charset="-128"/>
                <a:sym typeface="Helvetica" charset="0"/>
              </a:rPr>
              <a:t>　　　  　　◎ 鶴岡協立病院 （</a:t>
            </a:r>
            <a:r>
              <a:rPr lang="en-US" altLang="ja-JP" dirty="0">
                <a:latin typeface="UD デジタル 教科書体 NK-B" panose="02020700000000000000" pitchFamily="18" charset="-128"/>
                <a:ea typeface="UD デジタル 教科書体 NK-B" panose="02020700000000000000" pitchFamily="18" charset="-128"/>
                <a:sym typeface="Helvetica" charset="0"/>
              </a:rPr>
              <a:t>201</a:t>
            </a:r>
            <a:r>
              <a:rPr lang="ja-JP" altLang="en-US" dirty="0">
                <a:latin typeface="UD デジタル 教科書体 NK-B" panose="02020700000000000000" pitchFamily="18" charset="-128"/>
                <a:ea typeface="UD デジタル 教科書体 NK-B" panose="02020700000000000000" pitchFamily="18" charset="-128"/>
                <a:sym typeface="Helvetica" charset="0"/>
              </a:rPr>
              <a:t>床）</a:t>
            </a:r>
            <a:endParaRPr lang="en-US" altLang="ja-JP" dirty="0">
              <a:latin typeface="UD デジタル 教科書体 NK-B" panose="02020700000000000000" pitchFamily="18" charset="-128"/>
              <a:ea typeface="UD デジタル 教科書体 NK-B" panose="02020700000000000000" pitchFamily="18" charset="-128"/>
              <a:sym typeface="Helvetica" charset="0"/>
            </a:endParaRPr>
          </a:p>
          <a:p>
            <a:pPr>
              <a:defRPr/>
            </a:pPr>
            <a:r>
              <a:rPr lang="ja-JP" altLang="en-US" dirty="0">
                <a:latin typeface="UD デジタル 教科書体 NK-B" panose="02020700000000000000" pitchFamily="18" charset="-128"/>
                <a:ea typeface="UD デジタル 教科書体 NK-B" panose="02020700000000000000" pitchFamily="18" charset="-128"/>
                <a:sym typeface="Helvetica" charset="0"/>
              </a:rPr>
              <a:t>　　　  　　◎ 本間病院 （</a:t>
            </a:r>
            <a:r>
              <a:rPr lang="en-US" altLang="ja-JP" dirty="0">
                <a:latin typeface="UD デジタル 教科書体 NK-B" panose="02020700000000000000" pitchFamily="18" charset="-128"/>
                <a:ea typeface="UD デジタル 教科書体 NK-B" panose="02020700000000000000" pitchFamily="18" charset="-128"/>
                <a:sym typeface="Helvetica" charset="0"/>
              </a:rPr>
              <a:t>154</a:t>
            </a:r>
            <a:r>
              <a:rPr lang="ja-JP" altLang="en-US" dirty="0">
                <a:latin typeface="UD デジタル 教科書体 NK-B" panose="02020700000000000000" pitchFamily="18" charset="-128"/>
                <a:ea typeface="UD デジタル 教科書体 NK-B" panose="02020700000000000000" pitchFamily="18" charset="-128"/>
                <a:sym typeface="Helvetica" charset="0"/>
              </a:rPr>
              <a:t>床）</a:t>
            </a:r>
            <a:endParaRPr lang="en-US" altLang="ja-JP" dirty="0">
              <a:latin typeface="UD デジタル 教科書体 NK-B" panose="02020700000000000000" pitchFamily="18" charset="-128"/>
              <a:ea typeface="UD デジタル 教科書体 NK-B" panose="02020700000000000000" pitchFamily="18" charset="-128"/>
              <a:sym typeface="Helvetica" charset="0"/>
            </a:endParaRPr>
          </a:p>
          <a:p>
            <a:pPr>
              <a:defRPr/>
            </a:pPr>
            <a:r>
              <a:rPr lang="ja-JP" altLang="en-US" dirty="0">
                <a:latin typeface="UD デジタル 教科書体 NK-B" panose="02020700000000000000" pitchFamily="18" charset="-128"/>
                <a:ea typeface="UD デジタル 教科書体 NK-B" panose="02020700000000000000" pitchFamily="18" charset="-128"/>
                <a:sym typeface="Helvetica" charset="0"/>
              </a:rPr>
              <a:t>　　　  　　◎ 庄内余目病院（</a:t>
            </a:r>
            <a:r>
              <a:rPr lang="en-US" altLang="ja-JP" dirty="0">
                <a:latin typeface="UD デジタル 教科書体 NK-B" panose="02020700000000000000" pitchFamily="18" charset="-128"/>
                <a:ea typeface="UD デジタル 教科書体 NK-B" panose="02020700000000000000" pitchFamily="18" charset="-128"/>
                <a:sym typeface="Helvetica" charset="0"/>
              </a:rPr>
              <a:t>324</a:t>
            </a:r>
            <a:r>
              <a:rPr lang="ja-JP" altLang="en-US" dirty="0">
                <a:latin typeface="UD デジタル 教科書体 NK-B" panose="02020700000000000000" pitchFamily="18" charset="-128"/>
                <a:ea typeface="UD デジタル 教科書体 NK-B" panose="02020700000000000000" pitchFamily="18" charset="-128"/>
                <a:sym typeface="Helvetica" charset="0"/>
              </a:rPr>
              <a:t>床）</a:t>
            </a:r>
            <a:endParaRPr lang="en-US" altLang="ja-JP" dirty="0">
              <a:latin typeface="UD デジタル 教科書体 NK-B" panose="02020700000000000000" pitchFamily="18" charset="-128"/>
              <a:ea typeface="UD デジタル 教科書体 NK-B" panose="02020700000000000000" pitchFamily="18" charset="-128"/>
              <a:sym typeface="Helvetica" charset="0"/>
            </a:endParaRPr>
          </a:p>
        </p:txBody>
      </p:sp>
      <p:sp>
        <p:nvSpPr>
          <p:cNvPr id="17412" name="Rectangle 4"/>
          <p:cNvSpPr>
            <a:spLocks/>
          </p:cNvSpPr>
          <p:nvPr/>
        </p:nvSpPr>
        <p:spPr bwMode="auto">
          <a:xfrm>
            <a:off x="191684" y="1092429"/>
            <a:ext cx="8718230" cy="1446198"/>
          </a:xfrm>
          <a:prstGeom prst="rect">
            <a:avLst/>
          </a:prstGeom>
          <a:noFill/>
          <a:ln w="12700">
            <a:noFill/>
            <a:miter lim="800000"/>
            <a:headEnd/>
            <a:tailEnd/>
          </a:ln>
        </p:spPr>
        <p:txBody>
          <a:bodyPr lIns="33485" tIns="33485" rIns="33485" bIns="33485"/>
          <a:lstStyle/>
          <a:p>
            <a:pPr>
              <a:lnSpc>
                <a:spcPct val="120000"/>
              </a:lnSpc>
              <a:defRPr/>
            </a:pPr>
            <a:r>
              <a:rPr lang="en-US" altLang="ja-JP" sz="2400" u="sng" dirty="0">
                <a:solidFill>
                  <a:srgbClr val="0000FF"/>
                </a:solidFill>
                <a:latin typeface="UD デジタル 教科書体 NK-B" panose="02020700000000000000" pitchFamily="18" charset="-128"/>
                <a:ea typeface="UD デジタル 教科書体 NK-B" panose="02020700000000000000" pitchFamily="18" charset="-128"/>
                <a:sym typeface="Helvetica" charset="0"/>
              </a:rPr>
              <a:t>【</a:t>
            </a:r>
            <a:r>
              <a:rPr lang="ja-JP" altLang="en-US" sz="2400" u="sng" dirty="0">
                <a:solidFill>
                  <a:srgbClr val="0000FF"/>
                </a:solidFill>
                <a:latin typeface="UD デジタル 教科書体 NK-B" panose="02020700000000000000" pitchFamily="18" charset="-128"/>
                <a:ea typeface="UD デジタル 教科書体 NK-B" panose="02020700000000000000" pitchFamily="18" charset="-128"/>
                <a:sym typeface="Helvetica" charset="0"/>
              </a:rPr>
              <a:t>人口</a:t>
            </a:r>
            <a:r>
              <a:rPr lang="en-US" altLang="ja-JP" sz="2400" u="sng" dirty="0">
                <a:solidFill>
                  <a:srgbClr val="0000FF"/>
                </a:solidFill>
                <a:latin typeface="UD デジタル 教科書体 NK-B" panose="02020700000000000000" pitchFamily="18" charset="-128"/>
                <a:ea typeface="UD デジタル 教科書体 NK-B" panose="02020700000000000000" pitchFamily="18" charset="-128"/>
                <a:sym typeface="Helvetica" charset="0"/>
              </a:rPr>
              <a:t>】 263,404</a:t>
            </a:r>
            <a:r>
              <a:rPr lang="ja-JP" altLang="en-US" sz="2400" u="sng" dirty="0">
                <a:solidFill>
                  <a:srgbClr val="0000FF"/>
                </a:solidFill>
                <a:latin typeface="UD デジタル 教科書体 NK-B" panose="02020700000000000000" pitchFamily="18" charset="-128"/>
                <a:ea typeface="UD デジタル 教科書体 NK-B" panose="02020700000000000000" pitchFamily="18" charset="-128"/>
                <a:sym typeface="Helvetica" charset="0"/>
              </a:rPr>
              <a:t>人</a:t>
            </a:r>
            <a:endParaRPr lang="en-US" altLang="ja-JP" sz="2400" u="sng" dirty="0">
              <a:solidFill>
                <a:srgbClr val="0000FF"/>
              </a:solidFill>
              <a:latin typeface="UD デジタル 教科書体 NK-B" panose="02020700000000000000" pitchFamily="18" charset="-128"/>
              <a:ea typeface="UD デジタル 教科書体 NK-B" panose="02020700000000000000" pitchFamily="18" charset="-128"/>
              <a:sym typeface="Helvetica" charset="0"/>
            </a:endParaRPr>
          </a:p>
          <a:p>
            <a:pPr>
              <a:defRPr/>
            </a:pPr>
            <a:r>
              <a:rPr lang="ja-JP" altLang="en-US" dirty="0">
                <a:latin typeface="UD デジタル 教科書体 NK-B" panose="02020700000000000000" pitchFamily="18" charset="-128"/>
                <a:ea typeface="UD デジタル 教科書体 NK-B" panose="02020700000000000000" pitchFamily="18" charset="-128"/>
                <a:sym typeface="Helvetica" charset="0"/>
              </a:rPr>
              <a:t>　　◩ 酒田市 </a:t>
            </a:r>
            <a:r>
              <a:rPr lang="en-US" altLang="ja-JP" dirty="0">
                <a:latin typeface="UD デジタル 教科書体 NK-B" panose="02020700000000000000" pitchFamily="18" charset="-128"/>
                <a:ea typeface="UD デジタル 教科書体 NK-B" panose="02020700000000000000" pitchFamily="18" charset="-128"/>
                <a:sym typeface="Helvetica" charset="0"/>
              </a:rPr>
              <a:t>100,273</a:t>
            </a:r>
            <a:r>
              <a:rPr lang="ja-JP" altLang="en-US" dirty="0">
                <a:latin typeface="UD デジタル 教科書体 NK-B" panose="02020700000000000000" pitchFamily="18" charset="-128"/>
                <a:ea typeface="UD デジタル 教科書体 NK-B" panose="02020700000000000000" pitchFamily="18" charset="-128"/>
                <a:sym typeface="Helvetica" charset="0"/>
              </a:rPr>
              <a:t>人　</a:t>
            </a:r>
            <a:r>
              <a:rPr lang="ja-JP" altLang="en-US" sz="1600" dirty="0">
                <a:latin typeface="UD デジタル 教科書体 NK-B" panose="02020700000000000000" pitchFamily="18" charset="-128"/>
                <a:ea typeface="UD デジタル 教科書体 NK-B" panose="02020700000000000000" pitchFamily="18" charset="-128"/>
                <a:sym typeface="Helvetica" charset="0"/>
              </a:rPr>
              <a:t>　</a:t>
            </a:r>
            <a:r>
              <a:rPr lang="ja-JP" altLang="en-US" dirty="0">
                <a:latin typeface="UD デジタル 教科書体 NK-B" panose="02020700000000000000" pitchFamily="18" charset="-128"/>
                <a:ea typeface="UD デジタル 教科書体 NK-B" panose="02020700000000000000" pitchFamily="18" charset="-128"/>
                <a:sym typeface="Helvetica" charset="0"/>
              </a:rPr>
              <a:t>◩ 遊佐町　</a:t>
            </a:r>
            <a:r>
              <a:rPr lang="en-US" altLang="ja-JP" dirty="0">
                <a:latin typeface="UD デジタル 教科書体 NK-B" panose="02020700000000000000" pitchFamily="18" charset="-128"/>
                <a:ea typeface="UD デジタル 教科書体 NK-B" panose="02020700000000000000" pitchFamily="18" charset="-128"/>
                <a:sym typeface="Helvetica" charset="0"/>
              </a:rPr>
              <a:t> 13,032</a:t>
            </a:r>
            <a:r>
              <a:rPr lang="ja-JP" altLang="en-US" dirty="0">
                <a:latin typeface="UD デジタル 教科書体 NK-B" panose="02020700000000000000" pitchFamily="18" charset="-128"/>
                <a:ea typeface="UD デジタル 教科書体 NK-B" panose="02020700000000000000" pitchFamily="18" charset="-128"/>
                <a:sym typeface="Helvetica" charset="0"/>
              </a:rPr>
              <a:t>人</a:t>
            </a:r>
            <a:endParaRPr lang="en-US" altLang="ja-JP" dirty="0">
              <a:latin typeface="UD デジタル 教科書体 NK-B" panose="02020700000000000000" pitchFamily="18" charset="-128"/>
              <a:ea typeface="UD デジタル 教科書体 NK-B" panose="02020700000000000000" pitchFamily="18" charset="-128"/>
              <a:sym typeface="Helvetica" charset="0"/>
            </a:endParaRPr>
          </a:p>
          <a:p>
            <a:pPr>
              <a:defRPr/>
            </a:pPr>
            <a:r>
              <a:rPr lang="ja-JP" altLang="en-US" dirty="0">
                <a:latin typeface="UD デジタル 教科書体 NK-B" panose="02020700000000000000" pitchFamily="18" charset="-128"/>
                <a:ea typeface="UD デジタル 教科書体 NK-B" panose="02020700000000000000" pitchFamily="18" charset="-128"/>
                <a:sym typeface="Helvetica" charset="0"/>
              </a:rPr>
              <a:t>　　◩ 三川町　　　</a:t>
            </a:r>
            <a:r>
              <a:rPr lang="en-US" altLang="ja-JP" dirty="0">
                <a:latin typeface="UD デジタル 教科書体 NK-B" panose="02020700000000000000" pitchFamily="18" charset="-128"/>
                <a:ea typeface="UD デジタル 教科書体 NK-B" panose="02020700000000000000" pitchFamily="18" charset="-128"/>
                <a:sym typeface="Helvetica" charset="0"/>
              </a:rPr>
              <a:t>7,601</a:t>
            </a:r>
            <a:r>
              <a:rPr lang="ja-JP" altLang="en-US" dirty="0">
                <a:latin typeface="UD デジタル 教科書体 NK-B" panose="02020700000000000000" pitchFamily="18" charset="-128"/>
                <a:ea typeface="UD デジタル 教科書体 NK-B" panose="02020700000000000000" pitchFamily="18" charset="-128"/>
                <a:sym typeface="Helvetica" charset="0"/>
              </a:rPr>
              <a:t>人　　◩ 庄内町　</a:t>
            </a:r>
            <a:r>
              <a:rPr lang="en-US" altLang="ja-JP" dirty="0">
                <a:latin typeface="UD デジタル 教科書体 NK-B" panose="02020700000000000000" pitchFamily="18" charset="-128"/>
                <a:ea typeface="UD デジタル 教科書体 NK-B" panose="02020700000000000000" pitchFamily="18" charset="-128"/>
                <a:sym typeface="Helvetica" charset="0"/>
              </a:rPr>
              <a:t> 20,151</a:t>
            </a:r>
            <a:r>
              <a:rPr lang="ja-JP" altLang="en-US" dirty="0">
                <a:latin typeface="UD デジタル 教科書体 NK-B" panose="02020700000000000000" pitchFamily="18" charset="-128"/>
                <a:ea typeface="UD デジタル 教科書体 NK-B" panose="02020700000000000000" pitchFamily="18" charset="-128"/>
                <a:sym typeface="Helvetica" charset="0"/>
              </a:rPr>
              <a:t>人</a:t>
            </a:r>
            <a:endParaRPr lang="en-US" altLang="ja-JP" dirty="0">
              <a:latin typeface="UD デジタル 教科書体 NK-B" panose="02020700000000000000" pitchFamily="18" charset="-128"/>
              <a:ea typeface="UD デジタル 教科書体 NK-B" panose="02020700000000000000" pitchFamily="18" charset="-128"/>
              <a:sym typeface="Helvetica" charset="0"/>
            </a:endParaRPr>
          </a:p>
          <a:p>
            <a:pPr>
              <a:defRPr/>
            </a:pPr>
            <a:r>
              <a:rPr lang="ja-JP" altLang="en-US" dirty="0">
                <a:latin typeface="UD デジタル 教科書体 NK-B" panose="02020700000000000000" pitchFamily="18" charset="-128"/>
                <a:ea typeface="UD デジタル 教科書体 NK-B" panose="02020700000000000000" pitchFamily="18" charset="-128"/>
                <a:sym typeface="Helvetica" charset="0"/>
              </a:rPr>
              <a:t>　　◩ 鶴岡市　</a:t>
            </a:r>
            <a:r>
              <a:rPr lang="en-US" altLang="ja-JP" dirty="0">
                <a:latin typeface="UD デジタル 教科書体 NK-B" panose="02020700000000000000" pitchFamily="18" charset="-128"/>
                <a:ea typeface="UD デジタル 教科書体 NK-B" panose="02020700000000000000" pitchFamily="18" charset="-128"/>
                <a:sym typeface="Helvetica" charset="0"/>
              </a:rPr>
              <a:t>122,347</a:t>
            </a:r>
            <a:r>
              <a:rPr lang="ja-JP" altLang="en-US" dirty="0">
                <a:latin typeface="UD デジタル 教科書体 NK-B" panose="02020700000000000000" pitchFamily="18" charset="-128"/>
                <a:ea typeface="UD デジタル 教科書体 NK-B" panose="02020700000000000000" pitchFamily="18" charset="-128"/>
                <a:sym typeface="Helvetica" charset="0"/>
              </a:rPr>
              <a:t>人</a:t>
            </a:r>
            <a:endParaRPr lang="en-US" altLang="ja-JP" dirty="0">
              <a:latin typeface="UD デジタル 教科書体 NK-B" panose="02020700000000000000" pitchFamily="18" charset="-128"/>
              <a:ea typeface="UD デジタル 教科書体 NK-B" panose="02020700000000000000" pitchFamily="18" charset="-128"/>
              <a:sym typeface="Helvetica" charset="0"/>
            </a:endParaRPr>
          </a:p>
        </p:txBody>
      </p:sp>
      <p:sp>
        <p:nvSpPr>
          <p:cNvPr id="17413" name="Rectangle 5"/>
          <p:cNvSpPr>
            <a:spLocks/>
          </p:cNvSpPr>
          <p:nvPr/>
        </p:nvSpPr>
        <p:spPr bwMode="auto">
          <a:xfrm>
            <a:off x="3044577" y="1207556"/>
            <a:ext cx="1778530" cy="339124"/>
          </a:xfrm>
          <a:prstGeom prst="rect">
            <a:avLst/>
          </a:prstGeom>
          <a:noFill/>
          <a:ln w="12700">
            <a:noFill/>
            <a:miter lim="800000"/>
            <a:headEnd/>
            <a:tailEnd/>
          </a:ln>
        </p:spPr>
        <p:txBody>
          <a:bodyPr lIns="0" tIns="0" rIns="0" bIns="0" anchor="ctr"/>
          <a:lstStyle/>
          <a:p>
            <a:pPr>
              <a:lnSpc>
                <a:spcPct val="90000"/>
              </a:lnSpc>
              <a:defRPr/>
            </a:pPr>
            <a:r>
              <a:rPr lang="ja-JP" altLang="en-US" sz="1200" dirty="0">
                <a:latin typeface="UD デジタル 教科書体 NK-B" panose="02020700000000000000" pitchFamily="18" charset="-128"/>
                <a:ea typeface="UD デジタル 教科書体 NK-B" panose="02020700000000000000" pitchFamily="18" charset="-128"/>
                <a:sym typeface="Helvetica" charset="0"/>
              </a:rPr>
              <a:t>（ 令和２年国勢調査 </a:t>
            </a:r>
            <a:r>
              <a:rPr lang="en-US" altLang="ja-JP" sz="1200" dirty="0">
                <a:latin typeface="UD デジタル 教科書体 NK-B" panose="02020700000000000000" pitchFamily="18" charset="-128"/>
                <a:ea typeface="UD デジタル 教科書体 NK-B" panose="02020700000000000000" pitchFamily="18" charset="-128"/>
                <a:sym typeface="Helvetica" charset="0"/>
              </a:rPr>
              <a:t>)</a:t>
            </a:r>
          </a:p>
        </p:txBody>
      </p:sp>
      <p:cxnSp>
        <p:nvCxnSpPr>
          <p:cNvPr id="4" name="直線矢印コネクタ 3"/>
          <p:cNvCxnSpPr>
            <a:cxnSpLocks/>
          </p:cNvCxnSpPr>
          <p:nvPr/>
        </p:nvCxnSpPr>
        <p:spPr>
          <a:xfrm flipV="1">
            <a:off x="3933842" y="2440460"/>
            <a:ext cx="2446907" cy="991947"/>
          </a:xfrm>
          <a:prstGeom prst="straightConnector1">
            <a:avLst/>
          </a:prstGeom>
          <a:ln w="28575">
            <a:solidFill>
              <a:schemeClr val="tx1"/>
            </a:solidFill>
            <a:prstDash val="sysDash"/>
            <a:tailEnd type="triangle" w="lg" len="lg"/>
          </a:ln>
        </p:spPr>
        <p:style>
          <a:lnRef idx="1">
            <a:schemeClr val="accent6"/>
          </a:lnRef>
          <a:fillRef idx="0">
            <a:schemeClr val="accent6"/>
          </a:fillRef>
          <a:effectRef idx="0">
            <a:schemeClr val="accent6"/>
          </a:effectRef>
          <a:fontRef idx="minor">
            <a:schemeClr val="tx1"/>
          </a:fontRef>
        </p:style>
      </p:cxnSp>
      <p:cxnSp>
        <p:nvCxnSpPr>
          <p:cNvPr id="6" name="直線矢印コネクタ 5"/>
          <p:cNvCxnSpPr>
            <a:cxnSpLocks/>
          </p:cNvCxnSpPr>
          <p:nvPr/>
        </p:nvCxnSpPr>
        <p:spPr>
          <a:xfrm flipV="1">
            <a:off x="4239491" y="2975954"/>
            <a:ext cx="1902006" cy="1277777"/>
          </a:xfrm>
          <a:prstGeom prst="straightConnector1">
            <a:avLst/>
          </a:prstGeom>
          <a:ln w="28575">
            <a:solidFill>
              <a:schemeClr val="tx1"/>
            </a:solidFill>
            <a:prstDash val="sysDash"/>
            <a:tailEnd type="triangle" w="lg" len="lg"/>
          </a:ln>
        </p:spPr>
        <p:style>
          <a:lnRef idx="1">
            <a:schemeClr val="accent6"/>
          </a:lnRef>
          <a:fillRef idx="0">
            <a:schemeClr val="accent6"/>
          </a:fillRef>
          <a:effectRef idx="0">
            <a:schemeClr val="accent6"/>
          </a:effectRef>
          <a:fontRef idx="minor">
            <a:schemeClr val="tx1"/>
          </a:fontRef>
        </p:style>
      </p:cxnSp>
      <p:sp>
        <p:nvSpPr>
          <p:cNvPr id="14" name="Rectangle 4">
            <a:extLst>
              <a:ext uri="{FF2B5EF4-FFF2-40B4-BE49-F238E27FC236}">
                <a16:creationId xmlns:a16="http://schemas.microsoft.com/office/drawing/2014/main" id="{CA6075F5-79F1-4ECE-AE83-7D5105218803}"/>
              </a:ext>
            </a:extLst>
          </p:cNvPr>
          <p:cNvSpPr>
            <a:spLocks/>
          </p:cNvSpPr>
          <p:nvPr/>
        </p:nvSpPr>
        <p:spPr bwMode="auto">
          <a:xfrm>
            <a:off x="5384493" y="1076625"/>
            <a:ext cx="4045148" cy="812360"/>
          </a:xfrm>
          <a:prstGeom prst="rect">
            <a:avLst/>
          </a:prstGeom>
          <a:noFill/>
          <a:ln w="12700">
            <a:noFill/>
            <a:miter lim="800000"/>
            <a:headEnd/>
            <a:tailEnd/>
          </a:ln>
        </p:spPr>
        <p:txBody>
          <a:bodyPr lIns="33485" tIns="33485" rIns="33485" bIns="33485"/>
          <a:lstStyle/>
          <a:p>
            <a:pPr>
              <a:lnSpc>
                <a:spcPct val="120000"/>
              </a:lnSpc>
              <a:defRPr/>
            </a:pPr>
            <a:r>
              <a:rPr lang="en-US" altLang="ja-JP" sz="2400" u="sng" dirty="0">
                <a:solidFill>
                  <a:srgbClr val="0000FF"/>
                </a:solidFill>
                <a:latin typeface="UD デジタル 教科書体 NK-B" panose="02020700000000000000" pitchFamily="18" charset="-128"/>
                <a:ea typeface="UD デジタル 教科書体 NK-B" panose="02020700000000000000" pitchFamily="18" charset="-128"/>
                <a:sym typeface="Helvetica" charset="0"/>
              </a:rPr>
              <a:t>【</a:t>
            </a:r>
            <a:r>
              <a:rPr lang="ja-JP" altLang="en-US" sz="2400" u="sng" dirty="0">
                <a:solidFill>
                  <a:srgbClr val="0000FF"/>
                </a:solidFill>
                <a:latin typeface="UD デジタル 教科書体 NK-B" panose="02020700000000000000" pitchFamily="18" charset="-128"/>
                <a:ea typeface="UD デジタル 教科書体 NK-B" panose="02020700000000000000" pitchFamily="18" charset="-128"/>
                <a:sym typeface="Helvetica" charset="0"/>
              </a:rPr>
              <a:t>面積</a:t>
            </a:r>
            <a:r>
              <a:rPr lang="en-US" altLang="ja-JP" sz="2400" u="sng" dirty="0">
                <a:solidFill>
                  <a:srgbClr val="0000FF"/>
                </a:solidFill>
                <a:latin typeface="UD デジタル 教科書体 NK-B" panose="02020700000000000000" pitchFamily="18" charset="-128"/>
                <a:ea typeface="UD デジタル 教科書体 NK-B" panose="02020700000000000000" pitchFamily="18" charset="-128"/>
                <a:sym typeface="Helvetica" charset="0"/>
              </a:rPr>
              <a:t>】</a:t>
            </a:r>
            <a:r>
              <a:rPr lang="ja-JP" altLang="en-US" sz="2400" u="sng" dirty="0">
                <a:solidFill>
                  <a:srgbClr val="0000FF"/>
                </a:solidFill>
                <a:latin typeface="UD デジタル 教科書体 NK-B" panose="02020700000000000000" pitchFamily="18" charset="-128"/>
                <a:ea typeface="UD デジタル 教科書体 NK-B" panose="02020700000000000000" pitchFamily="18" charset="-128"/>
                <a:sym typeface="Helvetica" charset="0"/>
              </a:rPr>
              <a:t>　</a:t>
            </a:r>
            <a:r>
              <a:rPr lang="en-US" altLang="ja-JP" sz="2400" u="sng" dirty="0">
                <a:solidFill>
                  <a:srgbClr val="0000FF"/>
                </a:solidFill>
                <a:latin typeface="UD デジタル 教科書体 NK-B" panose="02020700000000000000" pitchFamily="18" charset="-128"/>
                <a:ea typeface="UD デジタル 教科書体 NK-B" panose="02020700000000000000" pitchFamily="18" charset="-128"/>
                <a:sym typeface="Helvetica" charset="0"/>
              </a:rPr>
              <a:t>2,405</a:t>
            </a:r>
            <a:r>
              <a:rPr lang="ja-JP" altLang="en-US" sz="2400" u="sng" dirty="0">
                <a:solidFill>
                  <a:srgbClr val="0000FF"/>
                </a:solidFill>
                <a:latin typeface="UD デジタル 教科書体 NK-B" panose="02020700000000000000" pitchFamily="18" charset="-128"/>
                <a:ea typeface="UD デジタル 教科書体 NK-B" panose="02020700000000000000" pitchFamily="18" charset="-128"/>
                <a:sym typeface="Helvetica" charset="0"/>
              </a:rPr>
              <a:t>㎢　　</a:t>
            </a:r>
          </a:p>
        </p:txBody>
      </p:sp>
      <p:sp>
        <p:nvSpPr>
          <p:cNvPr id="10" name="正方形/長方形 9">
            <a:extLst>
              <a:ext uri="{FF2B5EF4-FFF2-40B4-BE49-F238E27FC236}">
                <a16:creationId xmlns:a16="http://schemas.microsoft.com/office/drawing/2014/main" id="{26B8CEAB-D529-DA96-7204-64A483DE5D5B}"/>
              </a:ext>
            </a:extLst>
          </p:cNvPr>
          <p:cNvSpPr/>
          <p:nvPr/>
        </p:nvSpPr>
        <p:spPr>
          <a:xfrm>
            <a:off x="-10356" y="884664"/>
            <a:ext cx="9180000" cy="85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直線コネクタ 10">
            <a:extLst>
              <a:ext uri="{FF2B5EF4-FFF2-40B4-BE49-F238E27FC236}">
                <a16:creationId xmlns:a16="http://schemas.microsoft.com/office/drawing/2014/main" id="{B717626E-3B89-FA02-C5FB-3AB3F074CF68}"/>
              </a:ext>
            </a:extLst>
          </p:cNvPr>
          <p:cNvCxnSpPr/>
          <p:nvPr/>
        </p:nvCxnSpPr>
        <p:spPr>
          <a:xfrm>
            <a:off x="-14176" y="840880"/>
            <a:ext cx="918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 name="正方形/長方形 11">
            <a:extLst>
              <a:ext uri="{FF2B5EF4-FFF2-40B4-BE49-F238E27FC236}">
                <a16:creationId xmlns:a16="http://schemas.microsoft.com/office/drawing/2014/main" id="{0FE05AFA-183F-C9A7-6680-AEA00B039609}"/>
              </a:ext>
            </a:extLst>
          </p:cNvPr>
          <p:cNvSpPr/>
          <p:nvPr/>
        </p:nvSpPr>
        <p:spPr>
          <a:xfrm>
            <a:off x="-14175" y="176382"/>
            <a:ext cx="9113672" cy="609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3200" dirty="0">
                <a:solidFill>
                  <a:schemeClr val="tx1"/>
                </a:solidFill>
                <a:latin typeface="UD デジタル 教科書体 NK-B" panose="02020700000000000000" pitchFamily="18" charset="-128"/>
                <a:ea typeface="UD デジタル 教科書体 NK-B" panose="02020700000000000000" pitchFamily="18" charset="-128"/>
              </a:rPr>
              <a:t>庄内二次医療圏の概要</a:t>
            </a:r>
          </a:p>
        </p:txBody>
      </p:sp>
      <p:pic>
        <p:nvPicPr>
          <p:cNvPr id="13" name="図 12">
            <a:extLst>
              <a:ext uri="{FF2B5EF4-FFF2-40B4-BE49-F238E27FC236}">
                <a16:creationId xmlns:a16="http://schemas.microsoft.com/office/drawing/2014/main" id="{5C8A7E02-0E0D-31C4-A991-63203004B16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419" y="57546"/>
            <a:ext cx="649087" cy="700171"/>
          </a:xfrm>
          <a:prstGeom prst="rect">
            <a:avLst/>
          </a:prstGeom>
        </p:spPr>
      </p:pic>
      <p:sp>
        <p:nvSpPr>
          <p:cNvPr id="36" name="Rectangle 2">
            <a:extLst>
              <a:ext uri="{FF2B5EF4-FFF2-40B4-BE49-F238E27FC236}">
                <a16:creationId xmlns:a16="http://schemas.microsoft.com/office/drawing/2014/main" id="{7187584D-81D7-5914-2D8F-1191698158D1}"/>
              </a:ext>
            </a:extLst>
          </p:cNvPr>
          <p:cNvSpPr>
            <a:spLocks/>
          </p:cNvSpPr>
          <p:nvPr/>
        </p:nvSpPr>
        <p:spPr bwMode="auto">
          <a:xfrm>
            <a:off x="342962" y="5413265"/>
            <a:ext cx="8718231" cy="1387189"/>
          </a:xfrm>
          <a:prstGeom prst="rect">
            <a:avLst/>
          </a:prstGeom>
          <a:noFill/>
          <a:ln w="12700">
            <a:noFill/>
            <a:miter lim="800000"/>
            <a:headEnd/>
            <a:tailEnd/>
          </a:ln>
        </p:spPr>
        <p:txBody>
          <a:bodyPr lIns="0" tIns="0" rIns="0" bIns="0" anchor="ctr" anchorCtr="0"/>
          <a:lstStyle/>
          <a:p>
            <a:pPr>
              <a:defRPr/>
            </a:pPr>
            <a:r>
              <a:rPr lang="ja-JP" altLang="en-US" sz="2000" dirty="0">
                <a:latin typeface="UD デジタル 教科書体 NK-B" panose="02020700000000000000" pitchFamily="18" charset="-128"/>
                <a:ea typeface="UD デジタル 教科書体 NK-B" panose="02020700000000000000" pitchFamily="18" charset="-128"/>
                <a:sym typeface="Helvetica" charset="0"/>
              </a:rPr>
              <a:t>　👉 面積は神奈川県とほぼ同じ広さだが、人口は神奈川県の約３％弱。</a:t>
            </a:r>
            <a:endParaRPr lang="en-US" altLang="ja-JP" sz="2000" dirty="0">
              <a:latin typeface="UD デジタル 教科書体 NK-B" panose="02020700000000000000" pitchFamily="18" charset="-128"/>
              <a:ea typeface="UD デジタル 教科書体 NK-B" panose="02020700000000000000" pitchFamily="18" charset="-128"/>
              <a:sym typeface="Helvetica" charset="0"/>
            </a:endParaRPr>
          </a:p>
          <a:p>
            <a:pPr>
              <a:defRPr/>
            </a:pPr>
            <a:r>
              <a:rPr lang="ja-JP" altLang="en-US" sz="2000" dirty="0">
                <a:latin typeface="UD デジタル 教科書体 NK-B" panose="02020700000000000000" pitchFamily="18" charset="-128"/>
                <a:ea typeface="UD デジタル 教科書体 NK-B" panose="02020700000000000000" pitchFamily="18" charset="-128"/>
                <a:sym typeface="Helvetica" charset="0"/>
              </a:rPr>
              <a:t>　👉 人口減少が続いており、過疎化・高齢化・少子化が急速に進んでいる。</a:t>
            </a:r>
            <a:endParaRPr lang="en-US" altLang="ja-JP" sz="2000" dirty="0">
              <a:latin typeface="UD デジタル 教科書体 NK-B" panose="02020700000000000000" pitchFamily="18" charset="-128"/>
              <a:ea typeface="UD デジタル 教科書体 NK-B" panose="02020700000000000000" pitchFamily="18" charset="-128"/>
              <a:sym typeface="Helvetica" charset="0"/>
            </a:endParaRPr>
          </a:p>
          <a:p>
            <a:pPr>
              <a:defRPr/>
            </a:pPr>
            <a:r>
              <a:rPr lang="ja-JP" altLang="en-US" sz="2000" dirty="0">
                <a:latin typeface="UD デジタル 教科書体 NK-B" panose="02020700000000000000" pitchFamily="18" charset="-128"/>
                <a:ea typeface="UD デジタル 教科書体 NK-B" panose="02020700000000000000" pitchFamily="18" charset="-128"/>
                <a:sym typeface="Helvetica" charset="0"/>
              </a:rPr>
              <a:t>　　　 （</a:t>
            </a:r>
            <a:r>
              <a:rPr lang="en-US" altLang="ja-JP" sz="2000" dirty="0">
                <a:latin typeface="UD デジタル 教科書体 NK-B" panose="02020700000000000000" pitchFamily="18" charset="-128"/>
                <a:ea typeface="UD デジタル 教科書体 NK-B" panose="02020700000000000000" pitchFamily="18" charset="-128"/>
                <a:sym typeface="Helvetica" charset="0"/>
              </a:rPr>
              <a:t> </a:t>
            </a:r>
            <a:r>
              <a:rPr lang="ja-JP" altLang="en-US" sz="2000" u="sng" dirty="0">
                <a:latin typeface="UD デジタル 教科書体 NK-B" panose="02020700000000000000" pitchFamily="18" charset="-128"/>
                <a:ea typeface="UD デジタル 教科書体 NK-B" panose="02020700000000000000" pitchFamily="18" charset="-128"/>
                <a:sym typeface="Helvetica" charset="0"/>
              </a:rPr>
              <a:t>高齢化率 </a:t>
            </a:r>
            <a:r>
              <a:rPr lang="en-US" altLang="ja-JP" sz="2000" u="sng" dirty="0">
                <a:latin typeface="UD デジタル 教科書体 NK-B" panose="02020700000000000000" pitchFamily="18" charset="-128"/>
                <a:ea typeface="UD デジタル 教科書体 NK-B" panose="02020700000000000000" pitchFamily="18" charset="-128"/>
                <a:sym typeface="Helvetica" charset="0"/>
              </a:rPr>
              <a:t>36.0%</a:t>
            </a:r>
            <a:r>
              <a:rPr lang="ja-JP" altLang="en-US" sz="2000" u="sng" dirty="0">
                <a:latin typeface="UD デジタル 教科書体 NK-B" panose="02020700000000000000" pitchFamily="18" charset="-128"/>
                <a:ea typeface="UD デジタル 教科書体 NK-B" panose="02020700000000000000" pitchFamily="18" charset="-128"/>
                <a:sym typeface="Helvetica" charset="0"/>
              </a:rPr>
              <a:t>（全国平均</a:t>
            </a:r>
            <a:r>
              <a:rPr lang="en-US" altLang="ja-JP" sz="2000" u="sng" dirty="0">
                <a:latin typeface="UD デジタル 教科書体 NK-B" panose="02020700000000000000" pitchFamily="18" charset="-128"/>
                <a:ea typeface="UD デジタル 教科書体 NK-B" panose="02020700000000000000" pitchFamily="18" charset="-128"/>
                <a:sym typeface="Helvetica" charset="0"/>
              </a:rPr>
              <a:t>28.0</a:t>
            </a:r>
            <a:r>
              <a:rPr lang="ja-JP" altLang="en-US" sz="2000" u="sng" dirty="0">
                <a:latin typeface="UD デジタル 教科書体 NK-B" panose="02020700000000000000" pitchFamily="18" charset="-128"/>
                <a:ea typeface="UD デジタル 教科書体 NK-B" panose="02020700000000000000" pitchFamily="18" charset="-128"/>
                <a:sym typeface="Helvetica" charset="0"/>
              </a:rPr>
              <a:t>％））</a:t>
            </a:r>
            <a:endParaRPr lang="en-US" altLang="ja-JP" sz="2000" dirty="0">
              <a:latin typeface="UD デジタル 教科書体 NK-B" panose="02020700000000000000" pitchFamily="18" charset="-128"/>
              <a:ea typeface="UD デジタル 教科書体 NK-B" panose="02020700000000000000" pitchFamily="18" charset="-128"/>
              <a:sym typeface="Helvetica" charset="0"/>
            </a:endParaRPr>
          </a:p>
          <a:p>
            <a:pPr>
              <a:defRPr/>
            </a:pPr>
            <a:r>
              <a:rPr lang="ja-JP" altLang="en-US" sz="2000" dirty="0">
                <a:latin typeface="UD デジタル 教科書体 NK-B" panose="02020700000000000000" pitchFamily="18" charset="-128"/>
                <a:ea typeface="UD デジタル 教科書体 NK-B" panose="02020700000000000000" pitchFamily="18" charset="-128"/>
                <a:sym typeface="Helvetica" charset="0"/>
              </a:rPr>
              <a:t>　👉</a:t>
            </a:r>
            <a:r>
              <a:rPr lang="en-US" altLang="ja-JP" sz="2000" dirty="0">
                <a:latin typeface="UD デジタル 教科書体 NK-B" panose="02020700000000000000" pitchFamily="18" charset="-128"/>
                <a:ea typeface="UD デジタル 教科書体 NK-B" panose="02020700000000000000" pitchFamily="18" charset="-128"/>
                <a:sym typeface="Helvetica" charset="0"/>
              </a:rPr>
              <a:t> </a:t>
            </a:r>
            <a:r>
              <a:rPr lang="ja-JP" altLang="en-US" sz="2000" dirty="0">
                <a:latin typeface="UD デジタル 教科書体 NK-B" panose="02020700000000000000" pitchFamily="18" charset="-128"/>
                <a:ea typeface="UD デジタル 教科書体 NK-B" panose="02020700000000000000" pitchFamily="18" charset="-128"/>
                <a:sym typeface="Helvetica" charset="0"/>
              </a:rPr>
              <a:t>医療介護人材の確保が年々厳しくなっている。</a:t>
            </a:r>
            <a:endParaRPr lang="en-US" altLang="ja-JP" sz="2000" dirty="0">
              <a:latin typeface="UD デジタル 教科書体 NK-B" panose="02020700000000000000" pitchFamily="18" charset="-128"/>
              <a:ea typeface="UD デジタル 教科書体 NK-B" panose="02020700000000000000" pitchFamily="18" charset="-128"/>
              <a:sym typeface="Helvetica" charset="0"/>
            </a:endParaRPr>
          </a:p>
        </p:txBody>
      </p:sp>
    </p:spTree>
    <p:extLst>
      <p:ext uri="{BB962C8B-B14F-4D97-AF65-F5344CB8AC3E}">
        <p14:creationId xmlns:p14="http://schemas.microsoft.com/office/powerpoint/2010/main" val="19910997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正方形/長方形 49">
            <a:extLst>
              <a:ext uri="{FF2B5EF4-FFF2-40B4-BE49-F238E27FC236}">
                <a16:creationId xmlns:a16="http://schemas.microsoft.com/office/drawing/2014/main" id="{F9D62261-1C67-479A-9943-03F8CD265566}"/>
              </a:ext>
            </a:extLst>
          </p:cNvPr>
          <p:cNvSpPr/>
          <p:nvPr/>
        </p:nvSpPr>
        <p:spPr>
          <a:xfrm>
            <a:off x="-3268" y="884664"/>
            <a:ext cx="9144000" cy="85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1" name="直線コネクタ 50">
            <a:extLst>
              <a:ext uri="{FF2B5EF4-FFF2-40B4-BE49-F238E27FC236}">
                <a16:creationId xmlns:a16="http://schemas.microsoft.com/office/drawing/2014/main" id="{9112E75C-9D5D-4DA3-B9E0-7F795909DEA4}"/>
              </a:ext>
            </a:extLst>
          </p:cNvPr>
          <p:cNvCxnSpPr/>
          <p:nvPr/>
        </p:nvCxnSpPr>
        <p:spPr>
          <a:xfrm>
            <a:off x="0" y="840880"/>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9" name="正方形/長方形 88">
            <a:extLst>
              <a:ext uri="{FF2B5EF4-FFF2-40B4-BE49-F238E27FC236}">
                <a16:creationId xmlns:a16="http://schemas.microsoft.com/office/drawing/2014/main" id="{7331018F-258C-4E10-90FA-0AC6E8565A0A}"/>
              </a:ext>
            </a:extLst>
          </p:cNvPr>
          <p:cNvSpPr/>
          <p:nvPr/>
        </p:nvSpPr>
        <p:spPr>
          <a:xfrm>
            <a:off x="44504" y="176382"/>
            <a:ext cx="9054995" cy="609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3200" dirty="0">
                <a:solidFill>
                  <a:schemeClr val="tx1"/>
                </a:solidFill>
                <a:latin typeface="UD デジタル 教科書体 NK-B" panose="02020700000000000000" pitchFamily="18" charset="-128"/>
                <a:ea typeface="UD デジタル 教科書体 NK-B" panose="02020700000000000000" pitchFamily="18" charset="-128"/>
              </a:rPr>
              <a:t>医療</a:t>
            </a:r>
            <a:r>
              <a:rPr kumimoji="1" lang="en-US" altLang="ja-JP" sz="3200" dirty="0" err="1">
                <a:solidFill>
                  <a:schemeClr val="tx1"/>
                </a:solidFill>
                <a:latin typeface="UD デジタル 教科書体 NK-B" panose="02020700000000000000" pitchFamily="18" charset="-128"/>
                <a:ea typeface="UD デジタル 教科書体 NK-B" panose="02020700000000000000" pitchFamily="18" charset="-128"/>
              </a:rPr>
              <a:t>MaaS</a:t>
            </a:r>
            <a:r>
              <a:rPr kumimoji="1" lang="ja-JP" altLang="en-US" sz="3200" dirty="0">
                <a:solidFill>
                  <a:schemeClr val="tx1"/>
                </a:solidFill>
                <a:latin typeface="UD デジタル 教科書体 NK-B" panose="02020700000000000000" pitchFamily="18" charset="-128"/>
                <a:ea typeface="UD デジタル 教科書体 NK-B" panose="02020700000000000000" pitchFamily="18" charset="-128"/>
              </a:rPr>
              <a:t>実施時の流れ</a:t>
            </a:r>
          </a:p>
        </p:txBody>
      </p:sp>
      <p:pic>
        <p:nvPicPr>
          <p:cNvPr id="5" name="Picture 2">
            <a:extLst>
              <a:ext uri="{FF2B5EF4-FFF2-40B4-BE49-F238E27FC236}">
                <a16:creationId xmlns:a16="http://schemas.microsoft.com/office/drawing/2014/main" id="{3A95D1BB-B99E-97E3-7038-F4E8CCDF555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7690" y="4092276"/>
            <a:ext cx="3476980" cy="2499079"/>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グループ化 18">
            <a:extLst>
              <a:ext uri="{FF2B5EF4-FFF2-40B4-BE49-F238E27FC236}">
                <a16:creationId xmlns:a16="http://schemas.microsoft.com/office/drawing/2014/main" id="{3C821F68-393B-169A-B9E0-29481E114EB0}"/>
              </a:ext>
            </a:extLst>
          </p:cNvPr>
          <p:cNvGrpSpPr/>
          <p:nvPr/>
        </p:nvGrpSpPr>
        <p:grpSpPr>
          <a:xfrm>
            <a:off x="3759200" y="4092275"/>
            <a:ext cx="5235789" cy="2499079"/>
            <a:chOff x="3759197" y="4160008"/>
            <a:chExt cx="5235789" cy="2499079"/>
          </a:xfrm>
        </p:grpSpPr>
        <p:sp>
          <p:nvSpPr>
            <p:cNvPr id="8" name="正方形/長方形 7">
              <a:extLst>
                <a:ext uri="{FF2B5EF4-FFF2-40B4-BE49-F238E27FC236}">
                  <a16:creationId xmlns:a16="http://schemas.microsoft.com/office/drawing/2014/main" id="{33D22B23-DA6C-CC6C-FCA8-B8601E6C4222}"/>
                </a:ext>
              </a:extLst>
            </p:cNvPr>
            <p:cNvSpPr/>
            <p:nvPr/>
          </p:nvSpPr>
          <p:spPr>
            <a:xfrm>
              <a:off x="3759200" y="4160008"/>
              <a:ext cx="5235786" cy="936000"/>
            </a:xfrm>
            <a:prstGeom prst="rect">
              <a:avLst/>
            </a:prstGeom>
            <a:solidFill>
              <a:schemeClr val="accent5">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r>
                <a:rPr kumimoji="1" lang="ja-JP" altLang="en-US" sz="1400" dirty="0">
                  <a:solidFill>
                    <a:schemeClr val="tx1"/>
                  </a:solidFill>
                  <a:latin typeface="UD デジタル 教科書体 NK-B" panose="02020700000000000000" pitchFamily="18" charset="-128"/>
                  <a:ea typeface="UD デジタル 教科書体 NK-B" panose="02020700000000000000" pitchFamily="18" charset="-128"/>
                </a:rPr>
                <a:t>　</a:t>
              </a:r>
              <a:r>
                <a:rPr kumimoji="1" lang="en-US" altLang="ja-JP" sz="1400" dirty="0">
                  <a:solidFill>
                    <a:schemeClr val="tx1"/>
                  </a:solidFill>
                  <a:latin typeface="UD デジタル 教科書体 NK-B" panose="02020700000000000000" pitchFamily="18" charset="-128"/>
                  <a:ea typeface="UD デジタル 教科書体 NK-B" panose="02020700000000000000" pitchFamily="18" charset="-128"/>
                </a:rPr>
                <a:t>		</a:t>
              </a:r>
              <a:r>
                <a:rPr kumimoji="1" lang="ja-JP" altLang="en-US" sz="1400" dirty="0">
                  <a:solidFill>
                    <a:schemeClr val="tx1"/>
                  </a:solidFill>
                  <a:latin typeface="UD デジタル 教科書体 NK-B" panose="02020700000000000000" pitchFamily="18" charset="-128"/>
                  <a:ea typeface="UD デジタル 教科書体 NK-B" panose="02020700000000000000" pitchFamily="18" charset="-128"/>
                </a:rPr>
                <a:t>① 電子カルテの情報をもとに患者さんへ診療を実施</a:t>
              </a:r>
              <a:endParaRPr kumimoji="1" lang="en-US" altLang="ja-JP" sz="1400" dirty="0">
                <a:solidFill>
                  <a:schemeClr val="tx1"/>
                </a:solidFill>
                <a:latin typeface="UD デジタル 教科書体 NK-B" panose="02020700000000000000" pitchFamily="18" charset="-128"/>
                <a:ea typeface="UD デジタル 教科書体 NK-B" panose="02020700000000000000" pitchFamily="18" charset="-128"/>
              </a:endParaRPr>
            </a:p>
            <a:p>
              <a:r>
                <a:rPr kumimoji="1" lang="ja-JP" altLang="en-US" sz="1400" dirty="0">
                  <a:solidFill>
                    <a:schemeClr val="tx1"/>
                  </a:solidFill>
                  <a:latin typeface="UD デジタル 教科書体 NK-B" panose="02020700000000000000" pitchFamily="18" charset="-128"/>
                  <a:ea typeface="UD デジタル 教科書体 NK-B" panose="02020700000000000000" pitchFamily="18" charset="-128"/>
                </a:rPr>
                <a:t>　</a:t>
              </a:r>
              <a:r>
                <a:rPr kumimoji="1" lang="en-US" altLang="ja-JP" sz="1400" dirty="0">
                  <a:solidFill>
                    <a:schemeClr val="tx1"/>
                  </a:solidFill>
                  <a:latin typeface="UD デジタル 教科書体 NK-B" panose="02020700000000000000" pitchFamily="18" charset="-128"/>
                  <a:ea typeface="UD デジタル 教科書体 NK-B" panose="02020700000000000000" pitchFamily="18" charset="-128"/>
                </a:rPr>
                <a:t>		</a:t>
              </a:r>
              <a:r>
                <a:rPr kumimoji="1" lang="ja-JP" altLang="en-US" sz="1400" dirty="0">
                  <a:solidFill>
                    <a:schemeClr val="tx1"/>
                  </a:solidFill>
                  <a:latin typeface="UD デジタル 教科書体 NK-B" panose="02020700000000000000" pitchFamily="18" charset="-128"/>
                  <a:ea typeface="UD デジタル 教科書体 NK-B" panose="02020700000000000000" pitchFamily="18" charset="-128"/>
                </a:rPr>
                <a:t>　　（ 必要に応じて看護師にもサポートをもらう ）</a:t>
              </a:r>
              <a:endParaRPr kumimoji="1" lang="en-US" altLang="ja-JP" sz="1400" dirty="0">
                <a:solidFill>
                  <a:schemeClr val="tx1"/>
                </a:solidFill>
                <a:latin typeface="UD デジタル 教科書体 NK-B" panose="02020700000000000000" pitchFamily="18" charset="-128"/>
                <a:ea typeface="UD デジタル 教科書体 NK-B" panose="02020700000000000000" pitchFamily="18" charset="-128"/>
              </a:endParaRPr>
            </a:p>
            <a:p>
              <a:r>
                <a:rPr kumimoji="1" lang="ja-JP" altLang="en-US" sz="1400" dirty="0">
                  <a:solidFill>
                    <a:schemeClr val="tx1"/>
                  </a:solidFill>
                  <a:latin typeface="UD デジタル 教科書体 NK-B" panose="02020700000000000000" pitchFamily="18" charset="-128"/>
                  <a:ea typeface="UD デジタル 教科書体 NK-B" panose="02020700000000000000" pitchFamily="18" charset="-128"/>
                </a:rPr>
                <a:t>　</a:t>
              </a:r>
              <a:r>
                <a:rPr kumimoji="1" lang="en-US" altLang="ja-JP" sz="1400" dirty="0">
                  <a:solidFill>
                    <a:schemeClr val="tx1"/>
                  </a:solidFill>
                  <a:latin typeface="UD デジタル 教科書体 NK-B" panose="02020700000000000000" pitchFamily="18" charset="-128"/>
                  <a:ea typeface="UD デジタル 教科書体 NK-B" panose="02020700000000000000" pitchFamily="18" charset="-128"/>
                </a:rPr>
                <a:t>		</a:t>
              </a:r>
              <a:r>
                <a:rPr kumimoji="1" lang="ja-JP" altLang="en-US" sz="1400" dirty="0">
                  <a:solidFill>
                    <a:schemeClr val="tx1"/>
                  </a:solidFill>
                  <a:latin typeface="UD デジタル 教科書体 NK-B" panose="02020700000000000000" pitchFamily="18" charset="-128"/>
                  <a:ea typeface="UD デジタル 教科書体 NK-B" panose="02020700000000000000" pitchFamily="18" charset="-128"/>
                </a:rPr>
                <a:t>② 次回診察日の予約を行う</a:t>
              </a:r>
              <a:endParaRPr kumimoji="1" lang="en-US" altLang="ja-JP" sz="1400"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9" name="正方形/長方形 8">
              <a:extLst>
                <a:ext uri="{FF2B5EF4-FFF2-40B4-BE49-F238E27FC236}">
                  <a16:creationId xmlns:a16="http://schemas.microsoft.com/office/drawing/2014/main" id="{5EFD1B1A-D77E-AE13-D150-A5EBB6E20A8C}"/>
                </a:ext>
              </a:extLst>
            </p:cNvPr>
            <p:cNvSpPr/>
            <p:nvPr/>
          </p:nvSpPr>
          <p:spPr>
            <a:xfrm>
              <a:off x="3759198" y="5192545"/>
              <a:ext cx="5235786" cy="900000"/>
            </a:xfrm>
            <a:prstGeom prst="rect">
              <a:avLst/>
            </a:prstGeom>
            <a:solidFill>
              <a:schemeClr val="accent5">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r>
                <a:rPr kumimoji="1" lang="en-US" altLang="ja-JP" sz="1400" dirty="0">
                  <a:solidFill>
                    <a:schemeClr val="tx1"/>
                  </a:solidFill>
                  <a:latin typeface="UD デジタル 教科書体 NK-B" panose="02020700000000000000" pitchFamily="18" charset="-128"/>
                  <a:ea typeface="UD デジタル 教科書体 NK-B" panose="02020700000000000000" pitchFamily="18" charset="-128"/>
                </a:rPr>
                <a:t>		</a:t>
              </a:r>
              <a:r>
                <a:rPr kumimoji="1" lang="ja-JP" altLang="en-US" sz="1400" dirty="0">
                  <a:solidFill>
                    <a:schemeClr val="tx1"/>
                  </a:solidFill>
                  <a:latin typeface="UD デジタル 教科書体 NK-B" panose="02020700000000000000" pitchFamily="18" charset="-128"/>
                  <a:ea typeface="UD デジタル 教科書体 NK-B" panose="02020700000000000000" pitchFamily="18" charset="-128"/>
                </a:rPr>
                <a:t>① 薬局から患者さん宅へ訪問</a:t>
              </a:r>
              <a:endParaRPr kumimoji="1" lang="en-US" altLang="ja-JP" sz="1400" dirty="0">
                <a:solidFill>
                  <a:schemeClr val="tx1"/>
                </a:solidFill>
                <a:latin typeface="UD デジタル 教科書体 NK-B" panose="02020700000000000000" pitchFamily="18" charset="-128"/>
                <a:ea typeface="UD デジタル 教科書体 NK-B" panose="02020700000000000000" pitchFamily="18" charset="-128"/>
              </a:endParaRPr>
            </a:p>
            <a:p>
              <a:r>
                <a:rPr kumimoji="1" lang="ja-JP" altLang="en-US" sz="1400" dirty="0">
                  <a:solidFill>
                    <a:schemeClr val="tx1"/>
                  </a:solidFill>
                  <a:latin typeface="UD デジタル 教科書体 NK-B" panose="02020700000000000000" pitchFamily="18" charset="-128"/>
                  <a:ea typeface="UD デジタル 教科書体 NK-B" panose="02020700000000000000" pitchFamily="18" charset="-128"/>
                </a:rPr>
                <a:t>　</a:t>
              </a:r>
              <a:r>
                <a:rPr kumimoji="1" lang="en-US" altLang="ja-JP" sz="1400" dirty="0">
                  <a:solidFill>
                    <a:schemeClr val="tx1"/>
                  </a:solidFill>
                  <a:latin typeface="UD デジタル 教科書体 NK-B" panose="02020700000000000000" pitchFamily="18" charset="-128"/>
                  <a:ea typeface="UD デジタル 教科書体 NK-B" panose="02020700000000000000" pitchFamily="18" charset="-128"/>
                </a:rPr>
                <a:t>		</a:t>
              </a:r>
              <a:r>
                <a:rPr kumimoji="1" lang="ja-JP" altLang="en-US" sz="1400" dirty="0">
                  <a:solidFill>
                    <a:schemeClr val="tx1"/>
                  </a:solidFill>
                  <a:latin typeface="UD デジタル 教科書体 NK-B" panose="02020700000000000000" pitchFamily="18" charset="-128"/>
                  <a:ea typeface="UD デジタル 教科書体 NK-B" panose="02020700000000000000" pitchFamily="18" charset="-128"/>
                </a:rPr>
                <a:t>　　　　　　又は</a:t>
              </a:r>
              <a:endParaRPr kumimoji="1" lang="en-US" altLang="ja-JP" sz="1400" dirty="0">
                <a:solidFill>
                  <a:schemeClr val="tx1"/>
                </a:solidFill>
                <a:latin typeface="UD デジタル 教科書体 NK-B" panose="02020700000000000000" pitchFamily="18" charset="-128"/>
                <a:ea typeface="UD デジタル 教科書体 NK-B" panose="02020700000000000000" pitchFamily="18" charset="-128"/>
              </a:endParaRPr>
            </a:p>
            <a:p>
              <a:r>
                <a:rPr kumimoji="1" lang="ja-JP" altLang="en-US" sz="1400" dirty="0">
                  <a:solidFill>
                    <a:schemeClr val="tx1"/>
                  </a:solidFill>
                  <a:latin typeface="UD デジタル 教科書体 NK-B" panose="02020700000000000000" pitchFamily="18" charset="-128"/>
                  <a:ea typeface="UD デジタル 教科書体 NK-B" panose="02020700000000000000" pitchFamily="18" charset="-128"/>
                </a:rPr>
                <a:t>　　　　　　　</a:t>
              </a:r>
              <a:r>
                <a:rPr kumimoji="1" lang="en-US" altLang="ja-JP" sz="1400" dirty="0">
                  <a:solidFill>
                    <a:schemeClr val="tx1"/>
                  </a:solidFill>
                  <a:latin typeface="UD デジタル 教科書体 NK-B" panose="02020700000000000000" pitchFamily="18" charset="-128"/>
                  <a:ea typeface="UD デジタル 教科書体 NK-B" panose="02020700000000000000" pitchFamily="18" charset="-128"/>
                </a:rPr>
                <a:t>	</a:t>
              </a:r>
              <a:r>
                <a:rPr kumimoji="1" lang="ja-JP" altLang="en-US" sz="1400" dirty="0">
                  <a:solidFill>
                    <a:schemeClr val="tx1"/>
                  </a:solidFill>
                  <a:latin typeface="UD デジタル 教科書体 NK-B" panose="02020700000000000000" pitchFamily="18" charset="-128"/>
                  <a:ea typeface="UD デジタル 教科書体 NK-B" panose="02020700000000000000" pitchFamily="18" charset="-128"/>
                </a:rPr>
                <a:t>② ご家族が後日薬局へ受け取りに行く</a:t>
              </a:r>
              <a:endParaRPr kumimoji="1" lang="en-US" altLang="ja-JP" sz="1400"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11" name="正方形/長方形 10">
              <a:extLst>
                <a:ext uri="{FF2B5EF4-FFF2-40B4-BE49-F238E27FC236}">
                  <a16:creationId xmlns:a16="http://schemas.microsoft.com/office/drawing/2014/main" id="{AEC9FD5E-A412-42C7-2D14-C6ED3794922D}"/>
                </a:ext>
              </a:extLst>
            </p:cNvPr>
            <p:cNvSpPr/>
            <p:nvPr/>
          </p:nvSpPr>
          <p:spPr>
            <a:xfrm>
              <a:off x="3759200" y="4160009"/>
              <a:ext cx="839893" cy="935999"/>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kumimoji="1" lang="en-US" altLang="ja-JP" sz="1400" dirty="0">
                  <a:solidFill>
                    <a:schemeClr val="bg1"/>
                  </a:solidFill>
                  <a:latin typeface="UD デジタル 教科書体 NK-B" panose="02020700000000000000" pitchFamily="18" charset="-128"/>
                  <a:ea typeface="UD デジタル 教科書体 NK-B" panose="02020700000000000000" pitchFamily="18" charset="-128"/>
                </a:rPr>
                <a:t>【</a:t>
              </a:r>
              <a:r>
                <a:rPr kumimoji="1" lang="ja-JP" altLang="en-US" sz="1400" dirty="0">
                  <a:solidFill>
                    <a:schemeClr val="bg1"/>
                  </a:solidFill>
                  <a:latin typeface="UD デジタル 教科書体 NK-B" panose="02020700000000000000" pitchFamily="18" charset="-128"/>
                  <a:ea typeface="UD デジタル 教科書体 NK-B" panose="02020700000000000000" pitchFamily="18" charset="-128"/>
                </a:rPr>
                <a:t>診察</a:t>
              </a:r>
              <a:r>
                <a:rPr kumimoji="1" lang="en-US" altLang="ja-JP" sz="1400" dirty="0">
                  <a:solidFill>
                    <a:schemeClr val="bg1"/>
                  </a:solidFill>
                  <a:latin typeface="UD デジタル 教科書体 NK-B" panose="02020700000000000000" pitchFamily="18" charset="-128"/>
                  <a:ea typeface="UD デジタル 教科書体 NK-B" panose="02020700000000000000" pitchFamily="18" charset="-128"/>
                </a:rPr>
                <a:t>】</a:t>
              </a:r>
            </a:p>
          </p:txBody>
        </p:sp>
        <p:sp>
          <p:nvSpPr>
            <p:cNvPr id="12" name="正方形/長方形 11">
              <a:extLst>
                <a:ext uri="{FF2B5EF4-FFF2-40B4-BE49-F238E27FC236}">
                  <a16:creationId xmlns:a16="http://schemas.microsoft.com/office/drawing/2014/main" id="{5C925B5C-9C2A-BB68-A2C4-F040686FBF73}"/>
                </a:ext>
              </a:extLst>
            </p:cNvPr>
            <p:cNvSpPr/>
            <p:nvPr/>
          </p:nvSpPr>
          <p:spPr>
            <a:xfrm>
              <a:off x="3759197" y="5191983"/>
              <a:ext cx="839893" cy="900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kumimoji="1" lang="en-US" altLang="ja-JP" sz="1400" dirty="0">
                  <a:solidFill>
                    <a:schemeClr val="bg1"/>
                  </a:solidFill>
                  <a:latin typeface="UD デジタル 教科書体 NK-B" panose="02020700000000000000" pitchFamily="18" charset="-128"/>
                  <a:ea typeface="UD デジタル 教科書体 NK-B" panose="02020700000000000000" pitchFamily="18" charset="-128"/>
                </a:rPr>
                <a:t>【</a:t>
              </a:r>
              <a:r>
                <a:rPr kumimoji="1" lang="ja-JP" altLang="en-US" sz="1400" dirty="0">
                  <a:solidFill>
                    <a:schemeClr val="bg1"/>
                  </a:solidFill>
                  <a:latin typeface="UD デジタル 教科書体 NK-B" panose="02020700000000000000" pitchFamily="18" charset="-128"/>
                  <a:ea typeface="UD デジタル 教科書体 NK-B" panose="02020700000000000000" pitchFamily="18" charset="-128"/>
                </a:rPr>
                <a:t>処方</a:t>
              </a:r>
              <a:r>
                <a:rPr kumimoji="1" lang="en-US" altLang="ja-JP" sz="1400" dirty="0">
                  <a:solidFill>
                    <a:schemeClr val="bg1"/>
                  </a:solidFill>
                  <a:latin typeface="UD デジタル 教科書体 NK-B" panose="02020700000000000000" pitchFamily="18" charset="-128"/>
                  <a:ea typeface="UD デジタル 教科書体 NK-B" panose="02020700000000000000" pitchFamily="18" charset="-128"/>
                </a:rPr>
                <a:t>】</a:t>
              </a:r>
            </a:p>
          </p:txBody>
        </p:sp>
        <p:sp>
          <p:nvSpPr>
            <p:cNvPr id="13" name="正方形/長方形 12">
              <a:extLst>
                <a:ext uri="{FF2B5EF4-FFF2-40B4-BE49-F238E27FC236}">
                  <a16:creationId xmlns:a16="http://schemas.microsoft.com/office/drawing/2014/main" id="{209B0959-4514-6809-D183-B5EC94519114}"/>
                </a:ext>
              </a:extLst>
            </p:cNvPr>
            <p:cNvSpPr/>
            <p:nvPr/>
          </p:nvSpPr>
          <p:spPr>
            <a:xfrm>
              <a:off x="3759198" y="6190693"/>
              <a:ext cx="5235786" cy="467832"/>
            </a:xfrm>
            <a:prstGeom prst="rect">
              <a:avLst/>
            </a:prstGeom>
            <a:solidFill>
              <a:schemeClr val="accent5">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r>
                <a:rPr kumimoji="1" lang="en-US" altLang="ja-JP" sz="1400" dirty="0">
                  <a:solidFill>
                    <a:schemeClr val="tx1"/>
                  </a:solidFill>
                  <a:latin typeface="UD デジタル 教科書体 NK-B" panose="02020700000000000000" pitchFamily="18" charset="-128"/>
                  <a:ea typeface="UD デジタル 教科書体 NK-B" panose="02020700000000000000" pitchFamily="18" charset="-128"/>
                </a:rPr>
                <a:t>		</a:t>
              </a:r>
              <a:r>
                <a:rPr kumimoji="1" lang="ja-JP" altLang="en-US" sz="1400" dirty="0">
                  <a:solidFill>
                    <a:schemeClr val="tx1"/>
                  </a:solidFill>
                  <a:latin typeface="UD デジタル 教科書体 NK-B" panose="02020700000000000000" pitchFamily="18" charset="-128"/>
                  <a:ea typeface="UD デジタル 教科書体 NK-B" panose="02020700000000000000" pitchFamily="18" charset="-128"/>
                </a:rPr>
                <a:t>① 次回受診日　</a:t>
              </a:r>
              <a:r>
                <a:rPr kumimoji="1" lang="en-US" altLang="ja-JP" sz="1400" dirty="0">
                  <a:solidFill>
                    <a:schemeClr val="tx1"/>
                  </a:solidFill>
                  <a:latin typeface="UD デジタル 教科書体 NK-B" panose="02020700000000000000" pitchFamily="18" charset="-128"/>
                  <a:ea typeface="UD デジタル 教科書体 NK-B" panose="02020700000000000000" pitchFamily="18" charset="-128"/>
                </a:rPr>
                <a:t>or</a:t>
              </a:r>
              <a:r>
                <a:rPr kumimoji="1" lang="ja-JP" altLang="en-US" sz="1400" dirty="0">
                  <a:solidFill>
                    <a:schemeClr val="tx1"/>
                  </a:solidFill>
                  <a:latin typeface="UD デジタル 教科書体 NK-B" panose="02020700000000000000" pitchFamily="18" charset="-128"/>
                  <a:ea typeface="UD デジタル 教科書体 NK-B" panose="02020700000000000000" pitchFamily="18" charset="-128"/>
                </a:rPr>
                <a:t>　②職員が集金</a:t>
              </a:r>
              <a:endParaRPr kumimoji="1" lang="en-US" altLang="ja-JP" sz="1400"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14" name="正方形/長方形 13">
              <a:extLst>
                <a:ext uri="{FF2B5EF4-FFF2-40B4-BE49-F238E27FC236}">
                  <a16:creationId xmlns:a16="http://schemas.microsoft.com/office/drawing/2014/main" id="{6B4F13E6-0DDB-1A2E-AFFD-F97D668C5906}"/>
                </a:ext>
              </a:extLst>
            </p:cNvPr>
            <p:cNvSpPr/>
            <p:nvPr/>
          </p:nvSpPr>
          <p:spPr>
            <a:xfrm>
              <a:off x="3759198" y="6191254"/>
              <a:ext cx="839893" cy="467833"/>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kumimoji="1" lang="en-US" altLang="ja-JP" sz="1400" dirty="0">
                  <a:solidFill>
                    <a:schemeClr val="bg1"/>
                  </a:solidFill>
                  <a:latin typeface="UD デジタル 教科書体 NK-B" panose="02020700000000000000" pitchFamily="18" charset="-128"/>
                  <a:ea typeface="UD デジタル 教科書体 NK-B" panose="02020700000000000000" pitchFamily="18" charset="-128"/>
                </a:rPr>
                <a:t>【</a:t>
              </a:r>
              <a:r>
                <a:rPr kumimoji="1" lang="ja-JP" altLang="en-US" sz="1400" dirty="0">
                  <a:solidFill>
                    <a:schemeClr val="bg1"/>
                  </a:solidFill>
                  <a:latin typeface="UD デジタル 教科書体 NK-B" panose="02020700000000000000" pitchFamily="18" charset="-128"/>
                  <a:ea typeface="UD デジタル 教科書体 NK-B" panose="02020700000000000000" pitchFamily="18" charset="-128"/>
                </a:rPr>
                <a:t>会計</a:t>
              </a:r>
              <a:r>
                <a:rPr kumimoji="1" lang="en-US" altLang="ja-JP" sz="1400" dirty="0">
                  <a:solidFill>
                    <a:schemeClr val="bg1"/>
                  </a:solidFill>
                  <a:latin typeface="UD デジタル 教科書体 NK-B" panose="02020700000000000000" pitchFamily="18" charset="-128"/>
                  <a:ea typeface="UD デジタル 教科書体 NK-B" panose="02020700000000000000" pitchFamily="18" charset="-128"/>
                </a:rPr>
                <a:t>】</a:t>
              </a:r>
            </a:p>
          </p:txBody>
        </p:sp>
      </p:grpSp>
      <p:grpSp>
        <p:nvGrpSpPr>
          <p:cNvPr id="17" name="グループ化 16">
            <a:extLst>
              <a:ext uri="{FF2B5EF4-FFF2-40B4-BE49-F238E27FC236}">
                <a16:creationId xmlns:a16="http://schemas.microsoft.com/office/drawing/2014/main" id="{865CCAE4-79ED-5D94-C3F1-906CC0C66C04}"/>
              </a:ext>
            </a:extLst>
          </p:cNvPr>
          <p:cNvGrpSpPr/>
          <p:nvPr/>
        </p:nvGrpSpPr>
        <p:grpSpPr>
          <a:xfrm>
            <a:off x="157689" y="1497850"/>
            <a:ext cx="8837296" cy="2455891"/>
            <a:chOff x="157689" y="1497849"/>
            <a:chExt cx="8837296" cy="2455890"/>
          </a:xfrm>
        </p:grpSpPr>
        <p:sp>
          <p:nvSpPr>
            <p:cNvPr id="3" name="正方形/長方形 2">
              <a:extLst>
                <a:ext uri="{FF2B5EF4-FFF2-40B4-BE49-F238E27FC236}">
                  <a16:creationId xmlns:a16="http://schemas.microsoft.com/office/drawing/2014/main" id="{A9D74FB9-7034-4D14-38ED-A22C94139AF1}"/>
                </a:ext>
              </a:extLst>
            </p:cNvPr>
            <p:cNvSpPr/>
            <p:nvPr/>
          </p:nvSpPr>
          <p:spPr>
            <a:xfrm>
              <a:off x="4599090" y="1497849"/>
              <a:ext cx="4395895" cy="1898983"/>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r>
                <a:rPr kumimoji="1" lang="ja-JP" altLang="en-US" sz="1400" dirty="0">
                  <a:solidFill>
                    <a:schemeClr val="tx1"/>
                  </a:solidFill>
                  <a:latin typeface="UD デジタル 教科書体 NK-B" panose="02020700000000000000" pitchFamily="18" charset="-128"/>
                  <a:ea typeface="UD デジタル 教科書体 NK-B" panose="02020700000000000000" pitchFamily="18" charset="-128"/>
                </a:rPr>
                <a:t>　①</a:t>
              </a:r>
              <a:r>
                <a:rPr kumimoji="1" lang="ja-JP" altLang="en-US" sz="1400" u="sng" dirty="0">
                  <a:solidFill>
                    <a:srgbClr val="FF5050"/>
                  </a:solidFill>
                  <a:latin typeface="UD デジタル 教科書体 NK-B" panose="02020700000000000000" pitchFamily="18" charset="-128"/>
                  <a:ea typeface="UD デジタル 教科書体 NK-B" panose="02020700000000000000" pitchFamily="18" charset="-128"/>
                </a:rPr>
                <a:t>看護師</a:t>
              </a:r>
              <a:r>
                <a:rPr kumimoji="1" lang="ja-JP" altLang="en-US" sz="1400" dirty="0">
                  <a:solidFill>
                    <a:schemeClr val="tx1"/>
                  </a:solidFill>
                  <a:latin typeface="UD デジタル 教科書体 NK-B" panose="02020700000000000000" pitchFamily="18" charset="-128"/>
                  <a:ea typeface="UD デジタル 教科書体 NK-B" panose="02020700000000000000" pitchFamily="18" charset="-128"/>
                </a:rPr>
                <a:t>が患者さんへ問診やバイタル等の測定</a:t>
              </a:r>
              <a:endParaRPr kumimoji="1" lang="en-US" altLang="ja-JP" sz="1400" dirty="0">
                <a:solidFill>
                  <a:schemeClr val="tx1"/>
                </a:solidFill>
                <a:latin typeface="UD デジタル 教科書体 NK-B" panose="02020700000000000000" pitchFamily="18" charset="-128"/>
                <a:ea typeface="UD デジタル 教科書体 NK-B" panose="02020700000000000000" pitchFamily="18" charset="-128"/>
              </a:endParaRPr>
            </a:p>
            <a:p>
              <a:r>
                <a:rPr kumimoji="1" lang="ja-JP" altLang="en-US" sz="1400" dirty="0">
                  <a:solidFill>
                    <a:schemeClr val="tx1"/>
                  </a:solidFill>
                  <a:latin typeface="UD デジタル 教科書体 NK-B" panose="02020700000000000000" pitchFamily="18" charset="-128"/>
                  <a:ea typeface="UD デジタル 教科書体 NK-B" panose="02020700000000000000" pitchFamily="18" charset="-128"/>
                </a:rPr>
                <a:t>　　　👉　問診結果やバイタル情報を電子カルテへ入力</a:t>
              </a:r>
              <a:endParaRPr kumimoji="1" lang="en-US" altLang="ja-JP" sz="1400" dirty="0">
                <a:solidFill>
                  <a:schemeClr val="tx1"/>
                </a:solidFill>
                <a:latin typeface="UD デジタル 教科書体 NK-B" panose="02020700000000000000" pitchFamily="18" charset="-128"/>
                <a:ea typeface="UD デジタル 教科書体 NK-B" panose="02020700000000000000" pitchFamily="18" charset="-128"/>
              </a:endParaRPr>
            </a:p>
            <a:p>
              <a:pPr>
                <a:lnSpc>
                  <a:spcPts val="700"/>
                </a:lnSpc>
              </a:pPr>
              <a:r>
                <a:rPr kumimoji="1" lang="ja-JP" altLang="en-US" sz="1400" dirty="0">
                  <a:solidFill>
                    <a:schemeClr val="tx1"/>
                  </a:solidFill>
                  <a:latin typeface="UD デジタル 教科書体 NK-B" panose="02020700000000000000" pitchFamily="18" charset="-128"/>
                  <a:ea typeface="UD デジタル 教科書体 NK-B" panose="02020700000000000000" pitchFamily="18" charset="-128"/>
                </a:rPr>
                <a:t>　</a:t>
              </a:r>
              <a:endParaRPr kumimoji="1" lang="en-US" altLang="ja-JP" sz="1400" dirty="0">
                <a:solidFill>
                  <a:schemeClr val="tx1"/>
                </a:solidFill>
                <a:latin typeface="UD デジタル 教科書体 NK-B" panose="02020700000000000000" pitchFamily="18" charset="-128"/>
                <a:ea typeface="UD デジタル 教科書体 NK-B" panose="02020700000000000000" pitchFamily="18" charset="-128"/>
              </a:endParaRPr>
            </a:p>
            <a:p>
              <a:r>
                <a:rPr kumimoji="1" lang="ja-JP" altLang="en-US" sz="1400" dirty="0">
                  <a:solidFill>
                    <a:schemeClr val="tx1"/>
                  </a:solidFill>
                  <a:latin typeface="UD デジタル 教科書体 NK-B" panose="02020700000000000000" pitchFamily="18" charset="-128"/>
                  <a:ea typeface="UD デジタル 教科書体 NK-B" panose="02020700000000000000" pitchFamily="18" charset="-128"/>
                </a:rPr>
                <a:t>　②</a:t>
              </a:r>
              <a:r>
                <a:rPr kumimoji="1" lang="ja-JP" altLang="en-US" sz="1400" u="sng" dirty="0">
                  <a:solidFill>
                    <a:schemeClr val="accent1"/>
                  </a:solidFill>
                  <a:latin typeface="UD デジタル 教科書体 NK-B" panose="02020700000000000000" pitchFamily="18" charset="-128"/>
                  <a:ea typeface="UD デジタル 教科書体 NK-B" panose="02020700000000000000" pitchFamily="18" charset="-128"/>
                </a:rPr>
                <a:t>事務員</a:t>
              </a:r>
              <a:r>
                <a:rPr kumimoji="1" lang="ja-JP" altLang="en-US" sz="1400" dirty="0">
                  <a:solidFill>
                    <a:schemeClr val="tx1"/>
                  </a:solidFill>
                  <a:latin typeface="UD デジタル 教科書体 NK-B" panose="02020700000000000000" pitchFamily="18" charset="-128"/>
                  <a:ea typeface="UD デジタル 教科書体 NK-B" panose="02020700000000000000" pitchFamily="18" charset="-128"/>
                </a:rPr>
                <a:t>はオンライン接続の準備</a:t>
              </a:r>
              <a:endParaRPr kumimoji="1" lang="en-US" altLang="ja-JP" sz="1400" dirty="0">
                <a:solidFill>
                  <a:schemeClr val="tx1"/>
                </a:solidFill>
                <a:latin typeface="UD デジタル 教科書体 NK-B" panose="02020700000000000000" pitchFamily="18" charset="-128"/>
                <a:ea typeface="UD デジタル 教科書体 NK-B" panose="02020700000000000000" pitchFamily="18" charset="-128"/>
              </a:endParaRPr>
            </a:p>
            <a:p>
              <a:r>
                <a:rPr kumimoji="1" lang="ja-JP" altLang="en-US" sz="1400" dirty="0">
                  <a:solidFill>
                    <a:schemeClr val="tx1"/>
                  </a:solidFill>
                  <a:latin typeface="UD デジタル 教科書体 NK-B" panose="02020700000000000000" pitchFamily="18" charset="-128"/>
                  <a:ea typeface="UD デジタル 教科書体 NK-B" panose="02020700000000000000" pitchFamily="18" charset="-128"/>
                </a:rPr>
                <a:t>　　　👉　通信・接続方法の検討➤準備</a:t>
              </a:r>
              <a:endParaRPr kumimoji="1" lang="en-US" altLang="ja-JP" sz="1400" dirty="0">
                <a:solidFill>
                  <a:schemeClr val="tx1"/>
                </a:solidFill>
                <a:latin typeface="UD デジタル 教科書体 NK-B" panose="02020700000000000000" pitchFamily="18" charset="-128"/>
                <a:ea typeface="UD デジタル 教科書体 NK-B" panose="02020700000000000000" pitchFamily="18" charset="-128"/>
              </a:endParaRPr>
            </a:p>
            <a:p>
              <a:r>
                <a:rPr kumimoji="1" lang="ja-JP" altLang="en-US" sz="1400" dirty="0">
                  <a:solidFill>
                    <a:schemeClr val="tx1"/>
                  </a:solidFill>
                  <a:latin typeface="UD デジタル 教科書体 NK-B" panose="02020700000000000000" pitchFamily="18" charset="-128"/>
                  <a:ea typeface="UD デジタル 教科書体 NK-B" panose="02020700000000000000" pitchFamily="18" charset="-128"/>
                </a:rPr>
                <a:t>　　　　　　 　◪  </a:t>
              </a:r>
              <a:r>
                <a:rPr kumimoji="1" lang="en-US" altLang="ja-JP" sz="1400" dirty="0">
                  <a:solidFill>
                    <a:schemeClr val="tx1"/>
                  </a:solidFill>
                  <a:latin typeface="UD デジタル 教科書体 NK-B" panose="02020700000000000000" pitchFamily="18" charset="-128"/>
                  <a:ea typeface="UD デジタル 教科書体 NK-B" panose="02020700000000000000" pitchFamily="18" charset="-128"/>
                </a:rPr>
                <a:t>Zoom</a:t>
              </a:r>
              <a:r>
                <a:rPr kumimoji="1" lang="ja-JP" altLang="en-US" sz="1400" dirty="0">
                  <a:solidFill>
                    <a:schemeClr val="tx1"/>
                  </a:solidFill>
                  <a:latin typeface="UD デジタル 教科書体 NK-B" panose="02020700000000000000" pitchFamily="18" charset="-128"/>
                  <a:ea typeface="UD デジタル 教科書体 NK-B" panose="02020700000000000000" pitchFamily="18" charset="-128"/>
                </a:rPr>
                <a:t>（映像＋音声）</a:t>
              </a:r>
              <a:endParaRPr kumimoji="1" lang="en-US" altLang="ja-JP" sz="1400" dirty="0">
                <a:solidFill>
                  <a:schemeClr val="tx1"/>
                </a:solidFill>
                <a:latin typeface="UD デジタル 教科書体 NK-B" panose="02020700000000000000" pitchFamily="18" charset="-128"/>
                <a:ea typeface="UD デジタル 教科書体 NK-B" panose="02020700000000000000" pitchFamily="18" charset="-128"/>
              </a:endParaRPr>
            </a:p>
            <a:p>
              <a:r>
                <a:rPr kumimoji="1" lang="ja-JP" altLang="en-US" sz="1400" dirty="0">
                  <a:solidFill>
                    <a:schemeClr val="tx1"/>
                  </a:solidFill>
                  <a:latin typeface="UD デジタル 教科書体 NK-B" panose="02020700000000000000" pitchFamily="18" charset="-128"/>
                  <a:ea typeface="UD デジタル 教科書体 NK-B" panose="02020700000000000000" pitchFamily="18" charset="-128"/>
                </a:rPr>
                <a:t>　　　　　　　 ◪  </a:t>
              </a:r>
              <a:r>
                <a:rPr kumimoji="1" lang="en-US" altLang="ja-JP" sz="1400" dirty="0">
                  <a:solidFill>
                    <a:schemeClr val="tx1"/>
                  </a:solidFill>
                  <a:latin typeface="UD デジタル 教科書体 NK-B" panose="02020700000000000000" pitchFamily="18" charset="-128"/>
                  <a:ea typeface="UD デジタル 教科書体 NK-B" panose="02020700000000000000" pitchFamily="18" charset="-128"/>
                </a:rPr>
                <a:t>Zoom</a:t>
              </a:r>
              <a:r>
                <a:rPr kumimoji="1" lang="ja-JP" altLang="en-US" sz="1400" dirty="0">
                  <a:solidFill>
                    <a:schemeClr val="tx1"/>
                  </a:solidFill>
                  <a:latin typeface="UD デジタル 教科書体 NK-B" panose="02020700000000000000" pitchFamily="18" charset="-128"/>
                  <a:ea typeface="UD デジタル 教科書体 NK-B" panose="02020700000000000000" pitchFamily="18" charset="-128"/>
                </a:rPr>
                <a:t>（映像）＋電話（音声）</a:t>
              </a:r>
              <a:endParaRPr kumimoji="1" lang="en-US" altLang="ja-JP" sz="1400" dirty="0">
                <a:solidFill>
                  <a:schemeClr val="tx1"/>
                </a:solidFill>
                <a:latin typeface="UD デジタル 教科書体 NK-B" panose="02020700000000000000" pitchFamily="18" charset="-128"/>
                <a:ea typeface="UD デジタル 教科書体 NK-B" panose="02020700000000000000" pitchFamily="18" charset="-128"/>
              </a:endParaRPr>
            </a:p>
            <a:p>
              <a:r>
                <a:rPr kumimoji="1" lang="ja-JP" altLang="en-US" sz="1400" dirty="0">
                  <a:solidFill>
                    <a:schemeClr val="tx1"/>
                  </a:solidFill>
                  <a:latin typeface="UD デジタル 教科書体 NK-B" panose="02020700000000000000" pitchFamily="18" charset="-128"/>
                  <a:ea typeface="UD デジタル 教科書体 NK-B" panose="02020700000000000000" pitchFamily="18" charset="-128"/>
                </a:rPr>
                <a:t>　　　　　　　 ◪  </a:t>
              </a:r>
              <a:r>
                <a:rPr kumimoji="1" lang="en-US" altLang="ja-JP" sz="1400" dirty="0">
                  <a:solidFill>
                    <a:schemeClr val="tx1"/>
                  </a:solidFill>
                  <a:latin typeface="UD デジタル 教科書体 NK-B" panose="02020700000000000000" pitchFamily="18" charset="-128"/>
                  <a:ea typeface="UD デジタル 教科書体 NK-B" panose="02020700000000000000" pitchFamily="18" charset="-128"/>
                </a:rPr>
                <a:t>Facetime</a:t>
              </a:r>
              <a:r>
                <a:rPr kumimoji="1" lang="ja-JP" altLang="en-US" sz="1400" dirty="0">
                  <a:solidFill>
                    <a:schemeClr val="tx1"/>
                  </a:solidFill>
                  <a:latin typeface="UD デジタル 教科書体 NK-B" panose="02020700000000000000" pitchFamily="18" charset="-128"/>
                  <a:ea typeface="UD デジタル 教科書体 NK-B" panose="02020700000000000000" pitchFamily="18" charset="-128"/>
                </a:rPr>
                <a:t>（映像＋音声）</a:t>
              </a:r>
              <a:endParaRPr kumimoji="1" lang="en-US" altLang="ja-JP" sz="1400" dirty="0">
                <a:solidFill>
                  <a:schemeClr val="tx1"/>
                </a:solidFill>
                <a:latin typeface="UD デジタル 教科書体 NK-B" panose="02020700000000000000" pitchFamily="18" charset="-128"/>
                <a:ea typeface="UD デジタル 教科書体 NK-B" panose="02020700000000000000" pitchFamily="18" charset="-128"/>
              </a:endParaRPr>
            </a:p>
          </p:txBody>
        </p:sp>
        <p:pic>
          <p:nvPicPr>
            <p:cNvPr id="6" name="Picture 4">
              <a:extLst>
                <a:ext uri="{FF2B5EF4-FFF2-40B4-BE49-F238E27FC236}">
                  <a16:creationId xmlns:a16="http://schemas.microsoft.com/office/drawing/2014/main" id="{37EDD3D2-78D7-3887-D746-98845F4F0FA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7689" y="1497849"/>
              <a:ext cx="3476980" cy="2455890"/>
            </a:xfrm>
            <a:prstGeom prst="rect">
              <a:avLst/>
            </a:prstGeom>
            <a:noFill/>
            <a:extLst>
              <a:ext uri="{909E8E84-426E-40DD-AFC4-6F175D3DCCD1}">
                <a14:hiddenFill xmlns:a14="http://schemas.microsoft.com/office/drawing/2010/main">
                  <a:solidFill>
                    <a:srgbClr val="FFFFFF"/>
                  </a:solidFill>
                </a14:hiddenFill>
              </a:ext>
            </a:extLst>
          </p:spPr>
        </p:pic>
        <p:sp>
          <p:nvSpPr>
            <p:cNvPr id="15" name="正方形/長方形 14">
              <a:extLst>
                <a:ext uri="{FF2B5EF4-FFF2-40B4-BE49-F238E27FC236}">
                  <a16:creationId xmlns:a16="http://schemas.microsoft.com/office/drawing/2014/main" id="{5E35C0FF-27EF-FF6F-419A-95FDBA8CA64D}"/>
                </a:ext>
              </a:extLst>
            </p:cNvPr>
            <p:cNvSpPr/>
            <p:nvPr/>
          </p:nvSpPr>
          <p:spPr>
            <a:xfrm>
              <a:off x="3759197" y="1498917"/>
              <a:ext cx="839893" cy="1897915"/>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kumimoji="1" lang="en-US" altLang="ja-JP" sz="1400" dirty="0">
                  <a:solidFill>
                    <a:schemeClr val="bg1"/>
                  </a:solidFill>
                  <a:latin typeface="UD デジタル 教科書体 NK-B" panose="02020700000000000000" pitchFamily="18" charset="-128"/>
                  <a:ea typeface="UD デジタル 教科書体 NK-B" panose="02020700000000000000" pitchFamily="18" charset="-128"/>
                </a:rPr>
                <a:t>【</a:t>
              </a:r>
              <a:r>
                <a:rPr kumimoji="1" lang="ja-JP" altLang="en-US" sz="1400" dirty="0">
                  <a:solidFill>
                    <a:schemeClr val="bg1"/>
                  </a:solidFill>
                  <a:latin typeface="UD デジタル 教科書体 NK-B" panose="02020700000000000000" pitchFamily="18" charset="-128"/>
                  <a:ea typeface="UD デジタル 教科書体 NK-B" panose="02020700000000000000" pitchFamily="18" charset="-128"/>
                </a:rPr>
                <a:t>準備</a:t>
              </a:r>
              <a:r>
                <a:rPr kumimoji="1" lang="en-US" altLang="ja-JP" sz="1400" dirty="0">
                  <a:solidFill>
                    <a:schemeClr val="bg1"/>
                  </a:solidFill>
                  <a:latin typeface="UD デジタル 教科書体 NK-B" panose="02020700000000000000" pitchFamily="18" charset="-128"/>
                  <a:ea typeface="UD デジタル 教科書体 NK-B" panose="02020700000000000000" pitchFamily="18" charset="-128"/>
                </a:rPr>
                <a:t>】</a:t>
              </a:r>
            </a:p>
          </p:txBody>
        </p:sp>
      </p:grpSp>
      <p:grpSp>
        <p:nvGrpSpPr>
          <p:cNvPr id="18" name="グループ化 17">
            <a:extLst>
              <a:ext uri="{FF2B5EF4-FFF2-40B4-BE49-F238E27FC236}">
                <a16:creationId xmlns:a16="http://schemas.microsoft.com/office/drawing/2014/main" id="{6DFE50E4-8FDD-8A21-0695-FEC6035C781D}"/>
              </a:ext>
            </a:extLst>
          </p:cNvPr>
          <p:cNvGrpSpPr/>
          <p:nvPr/>
        </p:nvGrpSpPr>
        <p:grpSpPr>
          <a:xfrm>
            <a:off x="3903134" y="3380402"/>
            <a:ext cx="5091851" cy="611095"/>
            <a:chOff x="3903134" y="3380400"/>
            <a:chExt cx="5091850" cy="611094"/>
          </a:xfrm>
        </p:grpSpPr>
        <p:sp>
          <p:nvSpPr>
            <p:cNvPr id="4" name="正方形/長方形 3">
              <a:extLst>
                <a:ext uri="{FF2B5EF4-FFF2-40B4-BE49-F238E27FC236}">
                  <a16:creationId xmlns:a16="http://schemas.microsoft.com/office/drawing/2014/main" id="{1C484218-B8C6-1257-1AB1-1E6A91D84046}"/>
                </a:ext>
              </a:extLst>
            </p:cNvPr>
            <p:cNvSpPr/>
            <p:nvPr/>
          </p:nvSpPr>
          <p:spPr>
            <a:xfrm>
              <a:off x="4924883" y="3380400"/>
              <a:ext cx="4070101" cy="61109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nSpc>
                  <a:spcPts val="700"/>
                </a:lnSpc>
              </a:pPr>
              <a:endParaRPr kumimoji="1" lang="en-US" altLang="ja-JP" sz="1400" dirty="0">
                <a:solidFill>
                  <a:schemeClr val="tx1"/>
                </a:solidFill>
                <a:latin typeface="UD デジタル 教科書体 NK-B" panose="02020700000000000000" pitchFamily="18" charset="-128"/>
                <a:ea typeface="UD デジタル 教科書体 NK-B" panose="02020700000000000000" pitchFamily="18" charset="-128"/>
              </a:endParaRPr>
            </a:p>
            <a:p>
              <a:r>
                <a:rPr kumimoji="1" lang="ja-JP" altLang="en-US" sz="1400" dirty="0">
                  <a:solidFill>
                    <a:schemeClr val="tx1"/>
                  </a:solidFill>
                  <a:latin typeface="UD デジタル 教科書体 NK-B" panose="02020700000000000000" pitchFamily="18" charset="-128"/>
                  <a:ea typeface="UD デジタル 教科書体 NK-B" panose="02020700000000000000" pitchFamily="18" charset="-128"/>
                </a:rPr>
                <a:t>　①～②の準備完了後、</a:t>
              </a:r>
              <a:endParaRPr kumimoji="1" lang="en-US" altLang="ja-JP" sz="1400" dirty="0">
                <a:solidFill>
                  <a:schemeClr val="tx1"/>
                </a:solidFill>
                <a:latin typeface="UD デジタル 教科書体 NK-B" panose="02020700000000000000" pitchFamily="18" charset="-128"/>
                <a:ea typeface="UD デジタル 教科書体 NK-B" panose="02020700000000000000" pitchFamily="18" charset="-128"/>
              </a:endParaRPr>
            </a:p>
            <a:p>
              <a:r>
                <a:rPr kumimoji="1" lang="ja-JP" altLang="en-US" sz="1400" dirty="0">
                  <a:solidFill>
                    <a:schemeClr val="tx1"/>
                  </a:solidFill>
                  <a:latin typeface="UD デジタル 教科書体 NK-B" panose="02020700000000000000" pitchFamily="18" charset="-128"/>
                  <a:ea typeface="UD デジタル 教科書体 NK-B" panose="02020700000000000000" pitchFamily="18" charset="-128"/>
                </a:rPr>
                <a:t>　クリニックにいる医師とオンライン診療を開始</a:t>
              </a:r>
              <a:endParaRPr kumimoji="1" lang="en-US" altLang="ja-JP" sz="1400"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7" name="矢印: 下 6">
              <a:extLst>
                <a:ext uri="{FF2B5EF4-FFF2-40B4-BE49-F238E27FC236}">
                  <a16:creationId xmlns:a16="http://schemas.microsoft.com/office/drawing/2014/main" id="{B9C0CBB0-51CA-1840-D33C-75022C909D59}"/>
                </a:ext>
              </a:extLst>
            </p:cNvPr>
            <p:cNvSpPr/>
            <p:nvPr/>
          </p:nvSpPr>
          <p:spPr>
            <a:xfrm>
              <a:off x="3903134" y="3514544"/>
              <a:ext cx="541867" cy="454636"/>
            </a:xfrm>
            <a:prstGeom prst="downArrow">
              <a:avLst>
                <a:gd name="adj1" fmla="val 39041"/>
                <a:gd name="adj2" fmla="val 50000"/>
              </a:avLst>
            </a:prstGeom>
            <a:solidFill>
              <a:schemeClr val="accent5">
                <a:lumMod val="20000"/>
                <a:lumOff val="80000"/>
              </a:schemeClr>
            </a:solidFill>
            <a:ln>
              <a:no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正方形/長方形 15">
            <a:extLst>
              <a:ext uri="{FF2B5EF4-FFF2-40B4-BE49-F238E27FC236}">
                <a16:creationId xmlns:a16="http://schemas.microsoft.com/office/drawing/2014/main" id="{9F63EFEA-4F08-2621-FD19-BAA4E7A089D5}"/>
              </a:ext>
            </a:extLst>
          </p:cNvPr>
          <p:cNvSpPr/>
          <p:nvPr/>
        </p:nvSpPr>
        <p:spPr>
          <a:xfrm>
            <a:off x="157690" y="1009650"/>
            <a:ext cx="8724052" cy="46321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kumimoji="1" lang="en-US" altLang="ja-JP" dirty="0">
                <a:solidFill>
                  <a:schemeClr val="tx1"/>
                </a:solidFill>
                <a:latin typeface="UD デジタル 教科書体 NK-B" panose="02020700000000000000" pitchFamily="18" charset="-128"/>
                <a:ea typeface="UD デジタル 教科書体 NK-B" panose="02020700000000000000" pitchFamily="18" charset="-128"/>
              </a:rPr>
              <a:t>【</a:t>
            </a:r>
            <a:r>
              <a:rPr kumimoji="1" lang="ja-JP" altLang="en-US" dirty="0">
                <a:solidFill>
                  <a:schemeClr val="tx1"/>
                </a:solidFill>
                <a:latin typeface="UD デジタル 教科書体 NK-B" panose="02020700000000000000" pitchFamily="18" charset="-128"/>
                <a:ea typeface="UD デジタル 教科書体 NK-B" panose="02020700000000000000" pitchFamily="18" charset="-128"/>
              </a:rPr>
              <a:t> 看護師と事務員が医療</a:t>
            </a:r>
            <a:r>
              <a:rPr kumimoji="1" lang="en-US" altLang="ja-JP" dirty="0" err="1">
                <a:solidFill>
                  <a:schemeClr val="tx1"/>
                </a:solidFill>
                <a:latin typeface="UD デジタル 教科書体 NK-B" panose="02020700000000000000" pitchFamily="18" charset="-128"/>
                <a:ea typeface="UD デジタル 教科書体 NK-B" panose="02020700000000000000" pitchFamily="18" charset="-128"/>
              </a:rPr>
              <a:t>MaaS</a:t>
            </a:r>
            <a:r>
              <a:rPr kumimoji="1" lang="ja-JP" altLang="en-US" dirty="0">
                <a:solidFill>
                  <a:schemeClr val="tx1"/>
                </a:solidFill>
                <a:latin typeface="UD デジタル 教科書体 NK-B" panose="02020700000000000000" pitchFamily="18" charset="-128"/>
                <a:ea typeface="UD デジタル 教科書体 NK-B" panose="02020700000000000000" pitchFamily="18" charset="-128"/>
              </a:rPr>
              <a:t>の車両で患者さん宅を訪問 </a:t>
            </a:r>
            <a:r>
              <a:rPr kumimoji="1" lang="en-US" altLang="ja-JP" dirty="0">
                <a:solidFill>
                  <a:schemeClr val="tx1"/>
                </a:solidFill>
                <a:latin typeface="UD デジタル 教科書体 NK-B" panose="02020700000000000000" pitchFamily="18" charset="-128"/>
                <a:ea typeface="UD デジタル 教科書体 NK-B" panose="02020700000000000000" pitchFamily="18" charset="-128"/>
              </a:rPr>
              <a:t>】</a:t>
            </a:r>
          </a:p>
        </p:txBody>
      </p:sp>
      <p:sp>
        <p:nvSpPr>
          <p:cNvPr id="2" name="正方形/長方形 1">
            <a:extLst>
              <a:ext uri="{FF2B5EF4-FFF2-40B4-BE49-F238E27FC236}">
                <a16:creationId xmlns:a16="http://schemas.microsoft.com/office/drawing/2014/main" id="{1E48A79F-A7C4-8666-D30D-ECB8119F2314}"/>
              </a:ext>
            </a:extLst>
          </p:cNvPr>
          <p:cNvSpPr/>
          <p:nvPr/>
        </p:nvSpPr>
        <p:spPr>
          <a:xfrm>
            <a:off x="-4227" y="6681621"/>
            <a:ext cx="9148228" cy="1763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20" name="図 19">
            <a:extLst>
              <a:ext uri="{FF2B5EF4-FFF2-40B4-BE49-F238E27FC236}">
                <a16:creationId xmlns:a16="http://schemas.microsoft.com/office/drawing/2014/main" id="{7007B9BA-F9FB-E685-40F3-05B97E0D7F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419" y="57546"/>
            <a:ext cx="649087" cy="700171"/>
          </a:xfrm>
          <a:prstGeom prst="rect">
            <a:avLst/>
          </a:prstGeom>
        </p:spPr>
      </p:pic>
    </p:spTree>
    <p:extLst>
      <p:ext uri="{BB962C8B-B14F-4D97-AF65-F5344CB8AC3E}">
        <p14:creationId xmlns:p14="http://schemas.microsoft.com/office/powerpoint/2010/main" val="3065729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5DE73C3D-76AF-989D-2C10-080D1D163938}"/>
              </a:ext>
            </a:extLst>
          </p:cNvPr>
          <p:cNvSpPr/>
          <p:nvPr/>
        </p:nvSpPr>
        <p:spPr>
          <a:xfrm>
            <a:off x="-3268" y="884664"/>
            <a:ext cx="9144000" cy="85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 name="直線コネクタ 4">
            <a:extLst>
              <a:ext uri="{FF2B5EF4-FFF2-40B4-BE49-F238E27FC236}">
                <a16:creationId xmlns:a16="http://schemas.microsoft.com/office/drawing/2014/main" id="{3C9889C9-3F9E-4E4E-F74F-4378A4C7EFAA}"/>
              </a:ext>
            </a:extLst>
          </p:cNvPr>
          <p:cNvCxnSpPr/>
          <p:nvPr/>
        </p:nvCxnSpPr>
        <p:spPr>
          <a:xfrm>
            <a:off x="0" y="840880"/>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正方形/長方形 7">
            <a:extLst>
              <a:ext uri="{FF2B5EF4-FFF2-40B4-BE49-F238E27FC236}">
                <a16:creationId xmlns:a16="http://schemas.microsoft.com/office/drawing/2014/main" id="{350F1AF1-DABB-6E10-DA15-2B581DAAF32D}"/>
              </a:ext>
            </a:extLst>
          </p:cNvPr>
          <p:cNvSpPr/>
          <p:nvPr/>
        </p:nvSpPr>
        <p:spPr>
          <a:xfrm>
            <a:off x="44504" y="176382"/>
            <a:ext cx="9054995" cy="609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3200" dirty="0">
                <a:solidFill>
                  <a:schemeClr val="tx1"/>
                </a:solidFill>
                <a:latin typeface="UD デジタル 教科書体 NK-B" panose="02020700000000000000" pitchFamily="18" charset="-128"/>
                <a:ea typeface="UD デジタル 教科書体 NK-B" panose="02020700000000000000" pitchFamily="18" charset="-128"/>
              </a:rPr>
              <a:t>八幡クリニック 医療</a:t>
            </a:r>
            <a:r>
              <a:rPr kumimoji="1" lang="en-US" altLang="ja-JP" sz="3200" dirty="0" err="1">
                <a:solidFill>
                  <a:schemeClr val="tx1"/>
                </a:solidFill>
                <a:latin typeface="UD デジタル 教科書体 NK-B" panose="02020700000000000000" pitchFamily="18" charset="-128"/>
                <a:ea typeface="UD デジタル 教科書体 NK-B" panose="02020700000000000000" pitchFamily="18" charset="-128"/>
              </a:rPr>
              <a:t>MaaS</a:t>
            </a:r>
            <a:r>
              <a:rPr kumimoji="1" lang="ja-JP" altLang="en-US" sz="3200" dirty="0">
                <a:solidFill>
                  <a:schemeClr val="tx1"/>
                </a:solidFill>
                <a:latin typeface="UD デジタル 教科書体 NK-B" panose="02020700000000000000" pitchFamily="18" charset="-128"/>
                <a:ea typeface="UD デジタル 教科書体 NK-B" panose="02020700000000000000" pitchFamily="18" charset="-128"/>
              </a:rPr>
              <a:t>実績</a:t>
            </a:r>
          </a:p>
        </p:txBody>
      </p:sp>
      <p:cxnSp>
        <p:nvCxnSpPr>
          <p:cNvPr id="3" name="直線コネクタ 2">
            <a:extLst>
              <a:ext uri="{FF2B5EF4-FFF2-40B4-BE49-F238E27FC236}">
                <a16:creationId xmlns:a16="http://schemas.microsoft.com/office/drawing/2014/main" id="{2422021A-A09E-2B95-38AB-364C1B51BF40}"/>
              </a:ext>
            </a:extLst>
          </p:cNvPr>
          <p:cNvCxnSpPr>
            <a:cxnSpLocks/>
          </p:cNvCxnSpPr>
          <p:nvPr/>
        </p:nvCxnSpPr>
        <p:spPr>
          <a:xfrm>
            <a:off x="4567" y="4367528"/>
            <a:ext cx="503304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E3162E60-F0FC-284F-F27F-86858BDFDCA3}"/>
              </a:ext>
            </a:extLst>
          </p:cNvPr>
          <p:cNvCxnSpPr>
            <a:cxnSpLocks/>
          </p:cNvCxnSpPr>
          <p:nvPr/>
        </p:nvCxnSpPr>
        <p:spPr>
          <a:xfrm>
            <a:off x="4119747" y="4453381"/>
            <a:ext cx="5033047"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0" name="正方形/長方形 29">
            <a:extLst>
              <a:ext uri="{FF2B5EF4-FFF2-40B4-BE49-F238E27FC236}">
                <a16:creationId xmlns:a16="http://schemas.microsoft.com/office/drawing/2014/main" id="{28B79F1F-D317-5A70-6F43-5D8B0396DD9A}"/>
              </a:ext>
            </a:extLst>
          </p:cNvPr>
          <p:cNvSpPr/>
          <p:nvPr/>
        </p:nvSpPr>
        <p:spPr>
          <a:xfrm>
            <a:off x="-4227" y="6681621"/>
            <a:ext cx="9148228" cy="1763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正方形/長方形 5">
            <a:extLst>
              <a:ext uri="{FF2B5EF4-FFF2-40B4-BE49-F238E27FC236}">
                <a16:creationId xmlns:a16="http://schemas.microsoft.com/office/drawing/2014/main" id="{210FCCF7-F23B-F64A-5A22-647F00DB688C}"/>
              </a:ext>
            </a:extLst>
          </p:cNvPr>
          <p:cNvSpPr/>
          <p:nvPr/>
        </p:nvSpPr>
        <p:spPr>
          <a:xfrm>
            <a:off x="75414" y="4916801"/>
            <a:ext cx="4735708" cy="14518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nSpc>
                <a:spcPts val="200"/>
              </a:lnSpc>
            </a:pPr>
            <a:endParaRPr kumimoji="1" lang="en-US" altLang="ja-JP" sz="1600" dirty="0">
              <a:solidFill>
                <a:schemeClr val="tx1"/>
              </a:solidFill>
              <a:latin typeface="UD デジタル 教科書体 NK-R" panose="02020400000000000000" pitchFamily="18" charset="-128"/>
              <a:ea typeface="UD デジタル 教科書体 NK-R" panose="02020400000000000000" pitchFamily="18" charset="-128"/>
            </a:endParaRPr>
          </a:p>
          <a:p>
            <a:pPr>
              <a:lnSpc>
                <a:spcPts val="200"/>
              </a:lnSpc>
            </a:pPr>
            <a:endParaRPr kumimoji="1" lang="en-US" altLang="ja-JP" sz="1600" dirty="0">
              <a:solidFill>
                <a:schemeClr val="tx1"/>
              </a:solidFill>
              <a:latin typeface="UD デジタル 教科書体 NK-R" panose="02020400000000000000" pitchFamily="18" charset="-128"/>
              <a:ea typeface="UD デジタル 教科書体 NK-R" panose="02020400000000000000" pitchFamily="18" charset="-128"/>
            </a:endParaRPr>
          </a:p>
          <a:p>
            <a:pPr>
              <a:lnSpc>
                <a:spcPts val="200"/>
              </a:lnSpc>
            </a:pPr>
            <a:endParaRPr kumimoji="1" lang="en-US" altLang="ja-JP" sz="1600" dirty="0">
              <a:solidFill>
                <a:schemeClr val="tx1"/>
              </a:solidFill>
              <a:latin typeface="UD デジタル 教科書体 NK-R" panose="02020400000000000000" pitchFamily="18" charset="-128"/>
              <a:ea typeface="UD デジタル 教科書体 NK-R" panose="02020400000000000000" pitchFamily="18" charset="-128"/>
            </a:endParaRPr>
          </a:p>
          <a:p>
            <a:endParaRPr kumimoji="1" lang="en-US" altLang="ja-JP" sz="16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　　◪ 通院負担が軽減され、また、通院時は半日</a:t>
            </a:r>
            <a:endParaRPr kumimoji="1" lang="en-US" altLang="ja-JP" sz="16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　　　　拘束されるが、自宅で待機できてありがたい。</a:t>
            </a:r>
            <a:endParaRPr kumimoji="1" lang="en-US" altLang="ja-JP" sz="1600" dirty="0">
              <a:solidFill>
                <a:schemeClr val="tx1"/>
              </a:solidFill>
              <a:latin typeface="UD デジタル 教科書体 NK-R" panose="02020400000000000000" pitchFamily="18" charset="-128"/>
              <a:ea typeface="UD デジタル 教科書体 NK-R" panose="02020400000000000000" pitchFamily="18" charset="-128"/>
            </a:endParaRPr>
          </a:p>
          <a:p>
            <a:pPr>
              <a:lnSpc>
                <a:spcPts val="1000"/>
              </a:lnSpc>
            </a:pPr>
            <a:endParaRPr kumimoji="1" lang="en-US" altLang="ja-JP" sz="16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　　◪ 送迎の負担も減るため通院の負担軽減に</a:t>
            </a:r>
            <a:endParaRPr kumimoji="1" lang="en-US" altLang="ja-JP" sz="16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　　　　繋がっている。</a:t>
            </a:r>
            <a:endParaRPr kumimoji="1" lang="en-US" altLang="ja-JP" sz="16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　　</a:t>
            </a:r>
            <a:endParaRPr kumimoji="1" lang="en-US" altLang="ja-JP" sz="16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7" name="四角形: 角を丸くする 6">
            <a:extLst>
              <a:ext uri="{FF2B5EF4-FFF2-40B4-BE49-F238E27FC236}">
                <a16:creationId xmlns:a16="http://schemas.microsoft.com/office/drawing/2014/main" id="{D4BBA1F4-2966-3380-DC9E-9A4A94F2C3B3}"/>
              </a:ext>
            </a:extLst>
          </p:cNvPr>
          <p:cNvSpPr/>
          <p:nvPr/>
        </p:nvSpPr>
        <p:spPr>
          <a:xfrm>
            <a:off x="164543" y="4736689"/>
            <a:ext cx="4354980" cy="360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dirty="0">
                <a:solidFill>
                  <a:schemeClr val="bg1"/>
                </a:solidFill>
                <a:latin typeface="UD デジタル 教科書体 NK-R" panose="02020400000000000000" pitchFamily="18" charset="-128"/>
                <a:ea typeface="UD デジタル 教科書体 NK-R" panose="02020400000000000000" pitchFamily="18" charset="-128"/>
              </a:rPr>
              <a:t>『</a:t>
            </a:r>
            <a:r>
              <a:rPr kumimoji="1" lang="ja-JP" altLang="en-US" dirty="0">
                <a:solidFill>
                  <a:schemeClr val="bg1"/>
                </a:solidFill>
                <a:latin typeface="UD デジタル 教科書体 NK-R" panose="02020400000000000000" pitchFamily="18" charset="-128"/>
                <a:ea typeface="UD デジタル 教科書体 NK-R" panose="02020400000000000000" pitchFamily="18" charset="-128"/>
              </a:rPr>
              <a:t>患者さん</a:t>
            </a:r>
            <a:r>
              <a:rPr kumimoji="1" lang="en-US" altLang="ja-JP" dirty="0">
                <a:solidFill>
                  <a:schemeClr val="bg1"/>
                </a:solidFill>
                <a:latin typeface="UD デジタル 教科書体 NK-R" panose="02020400000000000000" pitchFamily="18" charset="-128"/>
                <a:ea typeface="UD デジタル 教科書体 NK-R" panose="02020400000000000000" pitchFamily="18" charset="-128"/>
              </a:rPr>
              <a:t>』</a:t>
            </a:r>
            <a:r>
              <a:rPr kumimoji="1" lang="ja-JP" altLang="en-US" dirty="0">
                <a:solidFill>
                  <a:schemeClr val="bg1"/>
                </a:solidFill>
                <a:latin typeface="UD デジタル 教科書体 NK-R" panose="02020400000000000000" pitchFamily="18" charset="-128"/>
                <a:ea typeface="UD デジタル 教科書体 NK-R" panose="02020400000000000000" pitchFamily="18" charset="-128"/>
              </a:rPr>
              <a:t>・</a:t>
            </a:r>
            <a:r>
              <a:rPr kumimoji="1" lang="en-US" altLang="ja-JP" dirty="0">
                <a:solidFill>
                  <a:schemeClr val="bg1"/>
                </a:solidFill>
                <a:latin typeface="UD デジタル 教科書体 NK-R" panose="02020400000000000000" pitchFamily="18" charset="-128"/>
                <a:ea typeface="UD デジタル 教科書体 NK-R" panose="02020400000000000000" pitchFamily="18" charset="-128"/>
              </a:rPr>
              <a:t>『</a:t>
            </a:r>
            <a:r>
              <a:rPr kumimoji="1" lang="ja-JP" altLang="en-US" dirty="0">
                <a:solidFill>
                  <a:schemeClr val="bg1"/>
                </a:solidFill>
                <a:latin typeface="UD デジタル 教科書体 NK-R" panose="02020400000000000000" pitchFamily="18" charset="-128"/>
                <a:ea typeface="UD デジタル 教科書体 NK-R" panose="02020400000000000000" pitchFamily="18" charset="-128"/>
              </a:rPr>
              <a:t>患者さん家族</a:t>
            </a:r>
            <a:r>
              <a:rPr kumimoji="1" lang="en-US" altLang="ja-JP" dirty="0">
                <a:solidFill>
                  <a:schemeClr val="bg1"/>
                </a:solidFill>
                <a:latin typeface="UD デジタル 教科書体 NK-R" panose="02020400000000000000" pitchFamily="18" charset="-128"/>
                <a:ea typeface="UD デジタル 教科書体 NK-R" panose="02020400000000000000" pitchFamily="18" charset="-128"/>
              </a:rPr>
              <a:t>』</a:t>
            </a:r>
            <a:r>
              <a:rPr kumimoji="1" lang="ja-JP" altLang="en-US" dirty="0">
                <a:solidFill>
                  <a:schemeClr val="bg1"/>
                </a:solidFill>
                <a:latin typeface="UD デジタル 教科書体 NK-R" panose="02020400000000000000" pitchFamily="18" charset="-128"/>
                <a:ea typeface="UD デジタル 教科書体 NK-R" panose="02020400000000000000" pitchFamily="18" charset="-128"/>
              </a:rPr>
              <a:t>の声</a:t>
            </a:r>
          </a:p>
        </p:txBody>
      </p:sp>
      <p:sp>
        <p:nvSpPr>
          <p:cNvPr id="11" name="四角形: 角を丸くする 10">
            <a:extLst>
              <a:ext uri="{FF2B5EF4-FFF2-40B4-BE49-F238E27FC236}">
                <a16:creationId xmlns:a16="http://schemas.microsoft.com/office/drawing/2014/main" id="{959B76C0-7C5D-5A49-4770-6CDAAB4DEB1C}"/>
              </a:ext>
            </a:extLst>
          </p:cNvPr>
          <p:cNvSpPr/>
          <p:nvPr/>
        </p:nvSpPr>
        <p:spPr>
          <a:xfrm>
            <a:off x="4634943" y="4736687"/>
            <a:ext cx="4354980" cy="360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dirty="0">
                <a:solidFill>
                  <a:schemeClr val="bg1"/>
                </a:solidFill>
                <a:latin typeface="UD デジタル 教科書体 NK-R" panose="02020400000000000000" pitchFamily="18" charset="-128"/>
                <a:ea typeface="UD デジタル 教科書体 NK-R" panose="02020400000000000000" pitchFamily="18" charset="-128"/>
              </a:rPr>
              <a:t>『</a:t>
            </a:r>
            <a:r>
              <a:rPr kumimoji="1" lang="ja-JP" altLang="en-US" dirty="0">
                <a:solidFill>
                  <a:schemeClr val="bg1"/>
                </a:solidFill>
                <a:latin typeface="UD デジタル 教科書体 NK-R" panose="02020400000000000000" pitchFamily="18" charset="-128"/>
                <a:ea typeface="UD デジタル 教科書体 NK-R" panose="02020400000000000000" pitchFamily="18" charset="-128"/>
              </a:rPr>
              <a:t>医療従事者（主に医師）</a:t>
            </a:r>
            <a:r>
              <a:rPr kumimoji="1" lang="en-US" altLang="ja-JP" dirty="0">
                <a:solidFill>
                  <a:schemeClr val="bg1"/>
                </a:solidFill>
                <a:latin typeface="UD デジタル 教科書体 NK-R" panose="02020400000000000000" pitchFamily="18" charset="-128"/>
                <a:ea typeface="UD デジタル 教科書体 NK-R" panose="02020400000000000000" pitchFamily="18" charset="-128"/>
              </a:rPr>
              <a:t>』</a:t>
            </a:r>
            <a:r>
              <a:rPr kumimoji="1" lang="ja-JP" altLang="en-US" dirty="0">
                <a:solidFill>
                  <a:schemeClr val="bg1"/>
                </a:solidFill>
                <a:latin typeface="UD デジタル 教科書体 NK-R" panose="02020400000000000000" pitchFamily="18" charset="-128"/>
                <a:ea typeface="UD デジタル 教科書体 NK-R" panose="02020400000000000000" pitchFamily="18" charset="-128"/>
              </a:rPr>
              <a:t>の声</a:t>
            </a:r>
          </a:p>
        </p:txBody>
      </p:sp>
      <p:sp>
        <p:nvSpPr>
          <p:cNvPr id="13" name="正方形/長方形 12">
            <a:extLst>
              <a:ext uri="{FF2B5EF4-FFF2-40B4-BE49-F238E27FC236}">
                <a16:creationId xmlns:a16="http://schemas.microsoft.com/office/drawing/2014/main" id="{E6073D87-C6F8-A796-C92F-4B76EF93720D}"/>
              </a:ext>
            </a:extLst>
          </p:cNvPr>
          <p:cNvSpPr/>
          <p:nvPr/>
        </p:nvSpPr>
        <p:spPr>
          <a:xfrm>
            <a:off x="4601995" y="4968812"/>
            <a:ext cx="4278511" cy="14854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endParaRPr kumimoji="1" lang="en-US" altLang="ja-JP" sz="16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　　◪ 患者が医療に消極的にならず、安心して</a:t>
            </a:r>
            <a:endParaRPr kumimoji="1" lang="en-US" altLang="ja-JP" sz="16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　　　　 受診を継続できる。</a:t>
            </a:r>
            <a:endParaRPr kumimoji="1" lang="en-US" altLang="ja-JP" sz="1600" dirty="0">
              <a:solidFill>
                <a:schemeClr val="tx1"/>
              </a:solidFill>
              <a:latin typeface="UD デジタル 教科書体 NK-R" panose="02020400000000000000" pitchFamily="18" charset="-128"/>
              <a:ea typeface="UD デジタル 教科書体 NK-R" panose="02020400000000000000" pitchFamily="18" charset="-128"/>
            </a:endParaRPr>
          </a:p>
          <a:p>
            <a:pPr>
              <a:lnSpc>
                <a:spcPts val="1000"/>
              </a:lnSpc>
            </a:pPr>
            <a:endParaRPr kumimoji="1" lang="en-US" altLang="ja-JP" sz="16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　　◪ 外来診療の合間にオンラインで診察が</a:t>
            </a:r>
            <a:endParaRPr kumimoji="1" lang="en-US" altLang="ja-JP" sz="16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600" dirty="0">
                <a:solidFill>
                  <a:schemeClr val="tx1"/>
                </a:solidFill>
                <a:latin typeface="UD デジタル 教科書体 NK-R" panose="02020400000000000000" pitchFamily="18" charset="-128"/>
                <a:ea typeface="UD デジタル 教科書体 NK-R" panose="02020400000000000000" pitchFamily="18" charset="-128"/>
              </a:rPr>
              <a:t>　　　　可能なので効率良く診察ができる。　　</a:t>
            </a:r>
            <a:endParaRPr kumimoji="1" lang="en-US" altLang="ja-JP" sz="1600" dirty="0">
              <a:solidFill>
                <a:schemeClr val="tx1"/>
              </a:solidFill>
              <a:latin typeface="UD デジタル 教科書体 NK-R" panose="02020400000000000000" pitchFamily="18" charset="-128"/>
              <a:ea typeface="UD デジタル 教科書体 NK-R" panose="02020400000000000000" pitchFamily="18" charset="-128"/>
            </a:endParaRPr>
          </a:p>
        </p:txBody>
      </p:sp>
      <p:pic>
        <p:nvPicPr>
          <p:cNvPr id="9" name="図 8">
            <a:extLst>
              <a:ext uri="{FF2B5EF4-FFF2-40B4-BE49-F238E27FC236}">
                <a16:creationId xmlns:a16="http://schemas.microsoft.com/office/drawing/2014/main" id="{BC03C79E-23A9-642D-DCB8-13F5FD2FAF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419" y="57546"/>
            <a:ext cx="649087" cy="700171"/>
          </a:xfrm>
          <a:prstGeom prst="rect">
            <a:avLst/>
          </a:prstGeom>
        </p:spPr>
      </p:pic>
      <p:pic>
        <p:nvPicPr>
          <p:cNvPr id="10" name="図 9">
            <a:extLst>
              <a:ext uri="{FF2B5EF4-FFF2-40B4-BE49-F238E27FC236}">
                <a16:creationId xmlns:a16="http://schemas.microsoft.com/office/drawing/2014/main" id="{13648860-F7FD-016D-B77C-5E4AA040F552}"/>
              </a:ext>
            </a:extLst>
          </p:cNvPr>
          <p:cNvPicPr>
            <a:picLocks noChangeAspect="1"/>
          </p:cNvPicPr>
          <p:nvPr/>
        </p:nvPicPr>
        <p:blipFill>
          <a:blip r:embed="rId4"/>
          <a:stretch>
            <a:fillRect/>
          </a:stretch>
        </p:blipFill>
        <p:spPr>
          <a:xfrm>
            <a:off x="211335" y="1067464"/>
            <a:ext cx="8781319" cy="2607101"/>
          </a:xfrm>
          <a:prstGeom prst="rect">
            <a:avLst/>
          </a:prstGeom>
        </p:spPr>
      </p:pic>
      <p:sp>
        <p:nvSpPr>
          <p:cNvPr id="14" name="四角形: 角を丸くする 13">
            <a:extLst>
              <a:ext uri="{FF2B5EF4-FFF2-40B4-BE49-F238E27FC236}">
                <a16:creationId xmlns:a16="http://schemas.microsoft.com/office/drawing/2014/main" id="{36EEE1D8-73C4-72D2-14CB-11633A3C2CCD}"/>
              </a:ext>
            </a:extLst>
          </p:cNvPr>
          <p:cNvSpPr/>
          <p:nvPr/>
        </p:nvSpPr>
        <p:spPr>
          <a:xfrm>
            <a:off x="164546" y="3798869"/>
            <a:ext cx="8825379" cy="36000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dirty="0">
                <a:solidFill>
                  <a:schemeClr val="bg1"/>
                </a:solidFill>
                <a:latin typeface="UD デジタル 教科書体 NK-R" panose="02020400000000000000" pitchFamily="18" charset="-128"/>
                <a:ea typeface="UD デジタル 教科書体 NK-R" panose="02020400000000000000" pitchFamily="18" charset="-128"/>
              </a:rPr>
              <a:t>令和６年１２月度から ［週２回］→［週３回］の運用へ</a:t>
            </a:r>
          </a:p>
        </p:txBody>
      </p:sp>
    </p:spTree>
    <p:extLst>
      <p:ext uri="{BB962C8B-B14F-4D97-AF65-F5344CB8AC3E}">
        <p14:creationId xmlns:p14="http://schemas.microsoft.com/office/powerpoint/2010/main" val="39421104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a:extLst>
              <a:ext uri="{FF2B5EF4-FFF2-40B4-BE49-F238E27FC236}">
                <a16:creationId xmlns:a16="http://schemas.microsoft.com/office/drawing/2014/main" id="{11118F05-AC2B-B7EE-B1C7-B3241BFA4201}"/>
              </a:ext>
            </a:extLst>
          </p:cNvPr>
          <p:cNvSpPr/>
          <p:nvPr/>
        </p:nvSpPr>
        <p:spPr>
          <a:xfrm>
            <a:off x="516839" y="1246543"/>
            <a:ext cx="8507895" cy="3673560"/>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5DE73C3D-76AF-989D-2C10-080D1D163938}"/>
              </a:ext>
            </a:extLst>
          </p:cNvPr>
          <p:cNvSpPr/>
          <p:nvPr/>
        </p:nvSpPr>
        <p:spPr>
          <a:xfrm>
            <a:off x="-3268" y="884664"/>
            <a:ext cx="9144000" cy="85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 name="直線コネクタ 4">
            <a:extLst>
              <a:ext uri="{FF2B5EF4-FFF2-40B4-BE49-F238E27FC236}">
                <a16:creationId xmlns:a16="http://schemas.microsoft.com/office/drawing/2014/main" id="{3C9889C9-3F9E-4E4E-F74F-4378A4C7EFAA}"/>
              </a:ext>
            </a:extLst>
          </p:cNvPr>
          <p:cNvCxnSpPr/>
          <p:nvPr/>
        </p:nvCxnSpPr>
        <p:spPr>
          <a:xfrm>
            <a:off x="0" y="840880"/>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正方形/長方形 7">
            <a:extLst>
              <a:ext uri="{FF2B5EF4-FFF2-40B4-BE49-F238E27FC236}">
                <a16:creationId xmlns:a16="http://schemas.microsoft.com/office/drawing/2014/main" id="{350F1AF1-DABB-6E10-DA15-2B581DAAF32D}"/>
              </a:ext>
            </a:extLst>
          </p:cNvPr>
          <p:cNvSpPr/>
          <p:nvPr/>
        </p:nvSpPr>
        <p:spPr>
          <a:xfrm>
            <a:off x="44504" y="176382"/>
            <a:ext cx="9054995" cy="609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3200" dirty="0">
                <a:solidFill>
                  <a:schemeClr val="tx1"/>
                </a:solidFill>
                <a:latin typeface="UD デジタル 教科書体 NK-B" panose="02020700000000000000" pitchFamily="18" charset="-128"/>
                <a:ea typeface="UD デジタル 教科書体 NK-B" panose="02020700000000000000" pitchFamily="18" charset="-128"/>
              </a:rPr>
              <a:t>実施後の考察等（八幡クリニックより）</a:t>
            </a:r>
          </a:p>
        </p:txBody>
      </p:sp>
      <p:sp>
        <p:nvSpPr>
          <p:cNvPr id="2" name="正方形/長方形 1">
            <a:extLst>
              <a:ext uri="{FF2B5EF4-FFF2-40B4-BE49-F238E27FC236}">
                <a16:creationId xmlns:a16="http://schemas.microsoft.com/office/drawing/2014/main" id="{D44B3058-DA14-E23E-4FEE-4D357F16C2B0}"/>
              </a:ext>
            </a:extLst>
          </p:cNvPr>
          <p:cNvSpPr/>
          <p:nvPr/>
        </p:nvSpPr>
        <p:spPr>
          <a:xfrm>
            <a:off x="-4227" y="6681621"/>
            <a:ext cx="9148228" cy="1763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6" name="正方形/長方形 5">
            <a:extLst>
              <a:ext uri="{FF2B5EF4-FFF2-40B4-BE49-F238E27FC236}">
                <a16:creationId xmlns:a16="http://schemas.microsoft.com/office/drawing/2014/main" id="{0C9C6940-94C3-BEB8-FA10-84C53023EA9C}"/>
              </a:ext>
            </a:extLst>
          </p:cNvPr>
          <p:cNvSpPr/>
          <p:nvPr/>
        </p:nvSpPr>
        <p:spPr>
          <a:xfrm>
            <a:off x="696103" y="1207489"/>
            <a:ext cx="8553917" cy="3381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nSpc>
                <a:spcPts val="200"/>
              </a:lnSpc>
            </a:pPr>
            <a:endPar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endParaRPr>
          </a:p>
          <a:p>
            <a:pPr>
              <a:lnSpc>
                <a:spcPts val="200"/>
              </a:lnSpc>
            </a:pPr>
            <a:endPar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endParaRPr>
          </a:p>
          <a:p>
            <a:pPr>
              <a:lnSpc>
                <a:spcPts val="200"/>
              </a:lnSpc>
            </a:pPr>
            <a:endPar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endParaRPr>
          </a:p>
          <a:p>
            <a:endPar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 </a:t>
            </a:r>
            <a:r>
              <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rPr>
              <a:t>2024</a:t>
            </a: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年</a:t>
            </a:r>
            <a:r>
              <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rPr>
              <a:t>7</a:t>
            </a: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月時点で利用者は</a:t>
            </a:r>
            <a:r>
              <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rPr>
              <a:t>25</a:t>
            </a: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名、平均年齢</a:t>
            </a:r>
            <a:r>
              <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rPr>
              <a:t>89</a:t>
            </a: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歳であった。</a:t>
            </a:r>
            <a:endPar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endParaRPr>
          </a:p>
          <a:p>
            <a:pPr>
              <a:lnSpc>
                <a:spcPts val="500"/>
              </a:lnSpc>
            </a:pPr>
            <a:endPar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endParaRPr>
          </a:p>
          <a:p>
            <a:pPr>
              <a:lnSpc>
                <a:spcPts val="500"/>
              </a:lnSpc>
            </a:pPr>
            <a:endPar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　　　　①移動手段があれば通院可能と思われる患者は全体の半数で、残りの半数は移動手段以外にも</a:t>
            </a:r>
            <a:endPar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　　　　　　受診の困難さをもっている。</a:t>
            </a:r>
            <a:endPar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endParaRPr>
          </a:p>
          <a:p>
            <a:pPr>
              <a:lnSpc>
                <a:spcPts val="500"/>
              </a:lnSpc>
            </a:pPr>
            <a:endPar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endParaRPr>
          </a:p>
          <a:p>
            <a:pPr>
              <a:lnSpc>
                <a:spcPts val="500"/>
              </a:lnSpc>
            </a:pPr>
            <a:endPar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endParaRPr>
          </a:p>
          <a:p>
            <a:pPr>
              <a:lnSpc>
                <a:spcPts val="2000"/>
              </a:lnSpc>
            </a:pP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　　　　②移動手段の欠如以外の通院困難さは精神科、泌尿器科、整形外科疾患が要因である。</a:t>
            </a:r>
            <a:endPar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endParaRPr>
          </a:p>
          <a:p>
            <a:pPr>
              <a:lnSpc>
                <a:spcPts val="2000"/>
              </a:lnSpc>
            </a:pP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　　　　　　　　◆認知症、精神疾患のため院内で適切な行動ができない（大声、どこに行けばよいかわからない）。</a:t>
            </a:r>
            <a:endPar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endParaRPr>
          </a:p>
          <a:p>
            <a:pPr>
              <a:lnSpc>
                <a:spcPts val="2000"/>
              </a:lnSpc>
            </a:pP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　　　　　　　　◆トイレの心配または移動時の転倒リスクがある。</a:t>
            </a:r>
            <a:endPar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endParaRPr>
          </a:p>
          <a:p>
            <a:pPr>
              <a:lnSpc>
                <a:spcPts val="2000"/>
              </a:lnSpc>
            </a:pP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　　　　　　　　◆診察室への出入りに介助（誘導）の必要がある。</a:t>
            </a:r>
            <a:endPar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endParaRPr>
          </a:p>
          <a:p>
            <a:pPr>
              <a:lnSpc>
                <a:spcPts val="500"/>
              </a:lnSpc>
            </a:pPr>
            <a:endPar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endParaRPr>
          </a:p>
          <a:p>
            <a:pPr>
              <a:lnSpc>
                <a:spcPts val="500"/>
              </a:lnSpc>
            </a:pPr>
            <a:endPar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endParaRPr>
          </a:p>
          <a:p>
            <a:pPr>
              <a:lnSpc>
                <a:spcPts val="2000"/>
              </a:lnSpc>
            </a:pP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　　　　③夫婦での利用が</a:t>
            </a:r>
            <a:r>
              <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rPr>
              <a:t>4</a:t>
            </a: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割を占める。ご夫婦のどちらかが自立でも、他方が依存状態になると二人とも</a:t>
            </a:r>
            <a:endPar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endParaRPr>
          </a:p>
          <a:p>
            <a:pPr>
              <a:lnSpc>
                <a:spcPts val="2000"/>
              </a:lnSpc>
            </a:pPr>
            <a:r>
              <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rPr>
              <a:t>          </a:t>
            </a: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通院困難となる。</a:t>
            </a:r>
            <a:endPar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endParaRPr>
          </a:p>
          <a:p>
            <a:pPr>
              <a:lnSpc>
                <a:spcPts val="500"/>
              </a:lnSpc>
            </a:pPr>
            <a:endPar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endParaRPr>
          </a:p>
          <a:p>
            <a:pPr>
              <a:lnSpc>
                <a:spcPts val="500"/>
              </a:lnSpc>
            </a:pPr>
            <a:endPar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endParaRPr>
          </a:p>
          <a:p>
            <a:pPr>
              <a:lnSpc>
                <a:spcPts val="2000"/>
              </a:lnSpc>
            </a:pP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　　　　④訪問診察以上に看護師の役割が重要である。診察に適した環境を整え、事前の問題点整理や</a:t>
            </a:r>
            <a:endPar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endParaRPr>
          </a:p>
          <a:p>
            <a:pPr>
              <a:lnSpc>
                <a:spcPts val="2000"/>
              </a:lnSpc>
            </a:pPr>
            <a:r>
              <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rPr>
              <a:t>          </a:t>
            </a: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助言を行い、観察・説明を行う必要がある。</a:t>
            </a:r>
            <a:endPar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7" name="正方形/長方形 6">
            <a:extLst>
              <a:ext uri="{FF2B5EF4-FFF2-40B4-BE49-F238E27FC236}">
                <a16:creationId xmlns:a16="http://schemas.microsoft.com/office/drawing/2014/main" id="{7ADD46F2-38B6-A3F2-069A-2E3FA6E66CB4}"/>
              </a:ext>
            </a:extLst>
          </p:cNvPr>
          <p:cNvSpPr/>
          <p:nvPr/>
        </p:nvSpPr>
        <p:spPr>
          <a:xfrm>
            <a:off x="1514426" y="5065007"/>
            <a:ext cx="7749209" cy="8481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nSpc>
                <a:spcPts val="2000"/>
              </a:lnSpc>
            </a:pP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◪リラックスして診察を受けることができる（トイレ、転倒の心配がない）。</a:t>
            </a:r>
            <a:endPar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endParaRPr>
          </a:p>
          <a:p>
            <a:pPr>
              <a:lnSpc>
                <a:spcPts val="2000"/>
              </a:lnSpc>
            </a:pP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◪移動する必要がない（対面診療時は診察室への出入りに介助を要する）。</a:t>
            </a:r>
            <a:endPar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endParaRPr>
          </a:p>
          <a:p>
            <a:pPr>
              <a:lnSpc>
                <a:spcPts val="2000"/>
              </a:lnSpc>
            </a:pP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◪診察前に看護師が問題点を整理できる（症状確認、残薬確認など）ため比較的短時間で終了する。</a:t>
            </a:r>
            <a:endPar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4" name="正方形/長方形 13">
            <a:extLst>
              <a:ext uri="{FF2B5EF4-FFF2-40B4-BE49-F238E27FC236}">
                <a16:creationId xmlns:a16="http://schemas.microsoft.com/office/drawing/2014/main" id="{0FD11424-FC0B-EEE9-F3BD-D39056AD0265}"/>
              </a:ext>
            </a:extLst>
          </p:cNvPr>
          <p:cNvSpPr/>
          <p:nvPr/>
        </p:nvSpPr>
        <p:spPr>
          <a:xfrm>
            <a:off x="1514426" y="5982121"/>
            <a:ext cx="3985231" cy="6877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nSpc>
                <a:spcPts val="2000"/>
              </a:lnSpc>
            </a:pP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患者</a:t>
            </a:r>
            <a:r>
              <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　診察日（曜日）が限定される。</a:t>
            </a:r>
            <a:endPar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endParaRPr>
          </a:p>
          <a:p>
            <a:pPr>
              <a:lnSpc>
                <a:spcPts val="2000"/>
              </a:lnSpc>
            </a:pP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医師</a:t>
            </a:r>
            <a:r>
              <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ja-JP" altLang="en-US" sz="1400" dirty="0">
                <a:solidFill>
                  <a:schemeClr val="tx1"/>
                </a:solidFill>
                <a:latin typeface="UD デジタル 教科書体 NK-R" panose="02020400000000000000" pitchFamily="18" charset="-128"/>
                <a:ea typeface="UD デジタル 教科書体 NK-R" panose="02020400000000000000" pitchFamily="18" charset="-128"/>
              </a:rPr>
              <a:t>　触診・聴診ができない。</a:t>
            </a:r>
            <a:endParaRPr kumimoji="1" lang="en-US" altLang="ja-JP" sz="1400" dirty="0">
              <a:solidFill>
                <a:schemeClr val="tx1"/>
              </a:solidFill>
              <a:latin typeface="UD デジタル 教科書体 NK-R" panose="02020400000000000000" pitchFamily="18" charset="-128"/>
              <a:ea typeface="UD デジタル 教科書体 NK-R" panose="02020400000000000000" pitchFamily="18" charset="-128"/>
            </a:endParaRPr>
          </a:p>
        </p:txBody>
      </p:sp>
      <p:sp>
        <p:nvSpPr>
          <p:cNvPr id="17" name="四角形: 角を丸くする 16">
            <a:extLst>
              <a:ext uri="{FF2B5EF4-FFF2-40B4-BE49-F238E27FC236}">
                <a16:creationId xmlns:a16="http://schemas.microsoft.com/office/drawing/2014/main" id="{D8E1B7E7-93EE-1FF3-ADF1-3F5046BE518E}"/>
              </a:ext>
            </a:extLst>
          </p:cNvPr>
          <p:cNvSpPr/>
          <p:nvPr/>
        </p:nvSpPr>
        <p:spPr>
          <a:xfrm>
            <a:off x="165656" y="1066897"/>
            <a:ext cx="1636643" cy="360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dirty="0">
                <a:solidFill>
                  <a:schemeClr val="bg1"/>
                </a:solidFill>
                <a:latin typeface="UD デジタル 教科書体 NK-R" panose="02020400000000000000" pitchFamily="18" charset="-128"/>
                <a:ea typeface="UD デジタル 教科書体 NK-R" panose="02020400000000000000" pitchFamily="18" charset="-128"/>
              </a:rPr>
              <a:t>全体考察</a:t>
            </a:r>
          </a:p>
        </p:txBody>
      </p:sp>
      <p:sp>
        <p:nvSpPr>
          <p:cNvPr id="19" name="四角形: 角を丸くする 18">
            <a:extLst>
              <a:ext uri="{FF2B5EF4-FFF2-40B4-BE49-F238E27FC236}">
                <a16:creationId xmlns:a16="http://schemas.microsoft.com/office/drawing/2014/main" id="{2D2FC58D-2B45-005F-A6D8-CF13C08A9823}"/>
              </a:ext>
            </a:extLst>
          </p:cNvPr>
          <p:cNvSpPr/>
          <p:nvPr/>
        </p:nvSpPr>
        <p:spPr>
          <a:xfrm>
            <a:off x="165656" y="5196548"/>
            <a:ext cx="1292085" cy="360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600" dirty="0">
                <a:solidFill>
                  <a:schemeClr val="bg1"/>
                </a:solidFill>
                <a:latin typeface="UD デジタル 教科書体 NK-R" panose="02020400000000000000" pitchFamily="18" charset="-128"/>
                <a:ea typeface="UD デジタル 教科書体 NK-R" panose="02020400000000000000" pitchFamily="18" charset="-128"/>
              </a:rPr>
              <a:t>メリット</a:t>
            </a:r>
          </a:p>
        </p:txBody>
      </p:sp>
      <p:sp>
        <p:nvSpPr>
          <p:cNvPr id="20" name="四角形: 角を丸くする 19">
            <a:extLst>
              <a:ext uri="{FF2B5EF4-FFF2-40B4-BE49-F238E27FC236}">
                <a16:creationId xmlns:a16="http://schemas.microsoft.com/office/drawing/2014/main" id="{BD94A5DD-DB85-5410-F6C3-BD7740FBBBCA}"/>
              </a:ext>
            </a:extLst>
          </p:cNvPr>
          <p:cNvSpPr/>
          <p:nvPr/>
        </p:nvSpPr>
        <p:spPr>
          <a:xfrm>
            <a:off x="165656" y="6017011"/>
            <a:ext cx="1292085" cy="360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600" dirty="0">
                <a:solidFill>
                  <a:schemeClr val="bg1"/>
                </a:solidFill>
                <a:latin typeface="UD デジタル 教科書体 NK-R" panose="02020400000000000000" pitchFamily="18" charset="-128"/>
                <a:ea typeface="UD デジタル 教科書体 NK-R" panose="02020400000000000000" pitchFamily="18" charset="-128"/>
              </a:rPr>
              <a:t>デメリット</a:t>
            </a:r>
          </a:p>
        </p:txBody>
      </p:sp>
      <p:pic>
        <p:nvPicPr>
          <p:cNvPr id="21" name="図 20" descr="N:\総務課行政関係フォルダー\マスコットキャラクター\一穂さん定型パターン\260526\023ナース（黒）聴診器.gif">
            <a:extLst>
              <a:ext uri="{FF2B5EF4-FFF2-40B4-BE49-F238E27FC236}">
                <a16:creationId xmlns:a16="http://schemas.microsoft.com/office/drawing/2014/main" id="{279BED48-1048-F18D-795E-964C909105E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01567" y="5924905"/>
            <a:ext cx="551127" cy="852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図 21" descr="N:\総務課行政関係フォルダー\マスコットキャラクター\一穂さん定型パターン\260526\024ナース（赤）体温計.gif">
            <a:extLst>
              <a:ext uri="{FF2B5EF4-FFF2-40B4-BE49-F238E27FC236}">
                <a16:creationId xmlns:a16="http://schemas.microsoft.com/office/drawing/2014/main" id="{158F2CE4-765A-2F16-39E1-3C953198577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78043" y="5908259"/>
            <a:ext cx="756063" cy="869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図 8">
            <a:extLst>
              <a:ext uri="{FF2B5EF4-FFF2-40B4-BE49-F238E27FC236}">
                <a16:creationId xmlns:a16="http://schemas.microsoft.com/office/drawing/2014/main" id="{E30B53EE-0C37-3E6A-162B-F318174EEB5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419" y="57546"/>
            <a:ext cx="649087" cy="700171"/>
          </a:xfrm>
          <a:prstGeom prst="rect">
            <a:avLst/>
          </a:prstGeom>
        </p:spPr>
      </p:pic>
    </p:spTree>
    <p:extLst>
      <p:ext uri="{BB962C8B-B14F-4D97-AF65-F5344CB8AC3E}">
        <p14:creationId xmlns:p14="http://schemas.microsoft.com/office/powerpoint/2010/main" val="14250108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グラフ 16">
            <a:extLst>
              <a:ext uri="{FF2B5EF4-FFF2-40B4-BE49-F238E27FC236}">
                <a16:creationId xmlns:a16="http://schemas.microsoft.com/office/drawing/2014/main" id="{7AE67743-0BBF-ED34-42FC-C26A7FCDF1B3}"/>
              </a:ext>
            </a:extLst>
          </p:cNvPr>
          <p:cNvGraphicFramePr>
            <a:graphicFrameLocks/>
          </p:cNvGraphicFramePr>
          <p:nvPr>
            <p:extLst>
              <p:ext uri="{D42A27DB-BD31-4B8C-83A1-F6EECF244321}">
                <p14:modId xmlns:p14="http://schemas.microsoft.com/office/powerpoint/2010/main" val="928803426"/>
              </p:ext>
            </p:extLst>
          </p:nvPr>
        </p:nvGraphicFramePr>
        <p:xfrm>
          <a:off x="-39030" y="1446023"/>
          <a:ext cx="5681433" cy="2484399"/>
        </p:xfrm>
        <a:graphic>
          <a:graphicData uri="http://schemas.openxmlformats.org/drawingml/2006/chart">
            <c:chart xmlns:c="http://schemas.openxmlformats.org/drawingml/2006/chart" xmlns:r="http://schemas.openxmlformats.org/officeDocument/2006/relationships" r:id="rId3"/>
          </a:graphicData>
        </a:graphic>
      </p:graphicFrame>
      <p:sp>
        <p:nvSpPr>
          <p:cNvPr id="14" name="正方形/長方形 13">
            <a:extLst>
              <a:ext uri="{FF2B5EF4-FFF2-40B4-BE49-F238E27FC236}">
                <a16:creationId xmlns:a16="http://schemas.microsoft.com/office/drawing/2014/main" id="{DCED9F9D-84E1-7400-0E2A-B17DB7D72CEC}"/>
              </a:ext>
            </a:extLst>
          </p:cNvPr>
          <p:cNvSpPr/>
          <p:nvPr/>
        </p:nvSpPr>
        <p:spPr>
          <a:xfrm rot="20262756">
            <a:off x="305206" y="2061248"/>
            <a:ext cx="4417459" cy="6673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kumimoji="1" lang="en-US" altLang="ja-JP" sz="16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a:t>
            </a:r>
            <a:r>
              <a:rPr kumimoji="1" lang="ja-JP" altLang="en-US" sz="16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医療的な満足度</a:t>
            </a:r>
            <a:r>
              <a:rPr kumimoji="1" lang="en-US" altLang="ja-JP" sz="16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a:t>
            </a:r>
          </a:p>
          <a:p>
            <a:endParaRPr kumimoji="1" lang="en-US" altLang="ja-JP" sz="16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a:p>
            <a:endParaRPr kumimoji="1" lang="en-US" altLang="ja-JP" sz="16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a:p>
            <a:endParaRPr kumimoji="1" lang="en-US" altLang="ja-JP" sz="16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p:txBody>
      </p:sp>
      <p:sp>
        <p:nvSpPr>
          <p:cNvPr id="23" name="正方形/長方形 22">
            <a:extLst>
              <a:ext uri="{FF2B5EF4-FFF2-40B4-BE49-F238E27FC236}">
                <a16:creationId xmlns:a16="http://schemas.microsoft.com/office/drawing/2014/main" id="{CEE3E2D0-7EB3-432C-4BB1-47BBC92782B7}"/>
              </a:ext>
            </a:extLst>
          </p:cNvPr>
          <p:cNvSpPr/>
          <p:nvPr/>
        </p:nvSpPr>
        <p:spPr>
          <a:xfrm>
            <a:off x="167523" y="4488503"/>
            <a:ext cx="5423580" cy="1940327"/>
          </a:xfrm>
          <a:prstGeom prst="rect">
            <a:avLst/>
          </a:prstGeom>
          <a:noFill/>
          <a:ln w="38100" cmpd="dbl">
            <a:solidFill>
              <a:schemeClr val="accent1">
                <a:lumMod val="40000"/>
                <a:lumOff val="60000"/>
              </a:schemeClr>
            </a:solidFill>
          </a:ln>
          <a:effectLst>
            <a:glow rad="254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kumimoji="1" lang="en-US" altLang="ja-JP" sz="20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p:txBody>
      </p:sp>
      <p:sp>
        <p:nvSpPr>
          <p:cNvPr id="13" name="矢印: 右 12">
            <a:extLst>
              <a:ext uri="{FF2B5EF4-FFF2-40B4-BE49-F238E27FC236}">
                <a16:creationId xmlns:a16="http://schemas.microsoft.com/office/drawing/2014/main" id="{76045442-6CF5-872B-19C9-54DE8F2F0F9B}"/>
              </a:ext>
            </a:extLst>
          </p:cNvPr>
          <p:cNvSpPr/>
          <p:nvPr/>
        </p:nvSpPr>
        <p:spPr>
          <a:xfrm rot="20234004">
            <a:off x="395047" y="2371853"/>
            <a:ext cx="3761865" cy="314947"/>
          </a:xfrm>
          <a:prstGeom prst="rightArrow">
            <a:avLst>
              <a:gd name="adj1" fmla="val 28264"/>
              <a:gd name="adj2" fmla="val 116069"/>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BC6BAEE8-8184-4234-ADDB-6E7B0EB3A6F6}"/>
              </a:ext>
            </a:extLst>
          </p:cNvPr>
          <p:cNvSpPr/>
          <p:nvPr/>
        </p:nvSpPr>
        <p:spPr>
          <a:xfrm>
            <a:off x="-4227" y="6557613"/>
            <a:ext cx="9148228" cy="3003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正方形/長方形 3">
            <a:extLst>
              <a:ext uri="{FF2B5EF4-FFF2-40B4-BE49-F238E27FC236}">
                <a16:creationId xmlns:a16="http://schemas.microsoft.com/office/drawing/2014/main" id="{5DE73C3D-76AF-989D-2C10-080D1D163938}"/>
              </a:ext>
            </a:extLst>
          </p:cNvPr>
          <p:cNvSpPr/>
          <p:nvPr/>
        </p:nvSpPr>
        <p:spPr>
          <a:xfrm>
            <a:off x="-3268" y="884664"/>
            <a:ext cx="9144000" cy="85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 name="直線コネクタ 4">
            <a:extLst>
              <a:ext uri="{FF2B5EF4-FFF2-40B4-BE49-F238E27FC236}">
                <a16:creationId xmlns:a16="http://schemas.microsoft.com/office/drawing/2014/main" id="{3C9889C9-3F9E-4E4E-F74F-4378A4C7EFAA}"/>
              </a:ext>
            </a:extLst>
          </p:cNvPr>
          <p:cNvCxnSpPr/>
          <p:nvPr/>
        </p:nvCxnSpPr>
        <p:spPr>
          <a:xfrm>
            <a:off x="0" y="840880"/>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正方形/長方形 7">
            <a:extLst>
              <a:ext uri="{FF2B5EF4-FFF2-40B4-BE49-F238E27FC236}">
                <a16:creationId xmlns:a16="http://schemas.microsoft.com/office/drawing/2014/main" id="{350F1AF1-DABB-6E10-DA15-2B581DAAF32D}"/>
              </a:ext>
            </a:extLst>
          </p:cNvPr>
          <p:cNvSpPr/>
          <p:nvPr/>
        </p:nvSpPr>
        <p:spPr>
          <a:xfrm>
            <a:off x="44503" y="176382"/>
            <a:ext cx="8427112" cy="609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3200" dirty="0">
                <a:solidFill>
                  <a:schemeClr val="tx1"/>
                </a:solidFill>
                <a:latin typeface="UD デジタル 教科書体 NK-B" panose="02020700000000000000" pitchFamily="18" charset="-128"/>
                <a:ea typeface="UD デジタル 教科書体 NK-B" panose="02020700000000000000" pitchFamily="18" charset="-128"/>
              </a:rPr>
              <a:t>オンライン診療の有用性</a:t>
            </a:r>
          </a:p>
        </p:txBody>
      </p:sp>
      <p:sp>
        <p:nvSpPr>
          <p:cNvPr id="3" name="正方形/長方形 2">
            <a:extLst>
              <a:ext uri="{FF2B5EF4-FFF2-40B4-BE49-F238E27FC236}">
                <a16:creationId xmlns:a16="http://schemas.microsoft.com/office/drawing/2014/main" id="{2CD9B54A-3339-6936-B558-9A94E62C5CF2}"/>
              </a:ext>
            </a:extLst>
          </p:cNvPr>
          <p:cNvSpPr/>
          <p:nvPr/>
        </p:nvSpPr>
        <p:spPr>
          <a:xfrm>
            <a:off x="2092905" y="3881391"/>
            <a:ext cx="2816088" cy="7480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kumimoji="1" lang="ja-JP" altLang="en-US" sz="1400" dirty="0">
                <a:solidFill>
                  <a:schemeClr val="accent1"/>
                </a:solidFill>
                <a:latin typeface="UD デジタル 教科書体 NK-B" panose="02020700000000000000" pitchFamily="18" charset="-128"/>
                <a:ea typeface="UD デジタル 教科書体 NK-B" panose="02020700000000000000" pitchFamily="18" charset="-128"/>
              </a:rPr>
              <a:t>オンライン診療</a:t>
            </a:r>
            <a:endParaRPr kumimoji="1" lang="en-US" altLang="ja-JP" sz="1400" dirty="0">
              <a:solidFill>
                <a:schemeClr val="accent1"/>
              </a:solidFill>
              <a:latin typeface="UD デジタル 教科書体 NK-B" panose="02020700000000000000" pitchFamily="18" charset="-128"/>
              <a:ea typeface="UD デジタル 教科書体 NK-B" panose="02020700000000000000" pitchFamily="18" charset="-128"/>
            </a:endParaRPr>
          </a:p>
          <a:p>
            <a:pPr algn="ctr"/>
            <a:r>
              <a:rPr kumimoji="1" lang="ja-JP" altLang="en-US" sz="1400" dirty="0">
                <a:solidFill>
                  <a:schemeClr val="accent1"/>
                </a:solidFill>
                <a:latin typeface="UD デジタル 教科書体 NK-B" panose="02020700000000000000" pitchFamily="18" charset="-128"/>
                <a:ea typeface="UD デジタル 教科書体 NK-B" panose="02020700000000000000" pitchFamily="18" charset="-128"/>
              </a:rPr>
              <a:t>（</a:t>
            </a:r>
            <a:r>
              <a:rPr kumimoji="1" lang="en-US" altLang="ja-JP" sz="1400" dirty="0">
                <a:solidFill>
                  <a:schemeClr val="accent1"/>
                </a:solidFill>
                <a:latin typeface="UD デジタル 教科書体 NK-B" panose="02020700000000000000" pitchFamily="18" charset="-128"/>
                <a:ea typeface="UD デジタル 教科書体 NK-B" panose="02020700000000000000" pitchFamily="18" charset="-128"/>
              </a:rPr>
              <a:t>D</a:t>
            </a:r>
            <a:r>
              <a:rPr kumimoji="1" lang="ja-JP" altLang="en-US" sz="1400" dirty="0">
                <a:solidFill>
                  <a:schemeClr val="accent1"/>
                </a:solidFill>
                <a:latin typeface="UD デジタル 教科書体 NK-B" panose="02020700000000000000" pitchFamily="18" charset="-128"/>
                <a:ea typeface="UD デジタル 教科書体 NK-B" panose="02020700000000000000" pitchFamily="18" charset="-128"/>
              </a:rPr>
              <a:t> </a:t>
            </a:r>
            <a:r>
              <a:rPr kumimoji="1" lang="en-US" altLang="ja-JP" sz="1400" dirty="0">
                <a:solidFill>
                  <a:schemeClr val="accent1"/>
                </a:solidFill>
                <a:latin typeface="UD デジタル 教科書体 NK-B" panose="02020700000000000000" pitchFamily="18" charset="-128"/>
                <a:ea typeface="UD デジタル 教科書体 NK-B" panose="02020700000000000000" pitchFamily="18" charset="-128"/>
              </a:rPr>
              <a:t>to</a:t>
            </a:r>
            <a:r>
              <a:rPr kumimoji="1" lang="ja-JP" altLang="en-US" sz="1400" dirty="0">
                <a:solidFill>
                  <a:schemeClr val="accent1"/>
                </a:solidFill>
                <a:latin typeface="UD デジタル 教科書体 NK-B" panose="02020700000000000000" pitchFamily="18" charset="-128"/>
                <a:ea typeface="UD デジタル 教科書体 NK-B" panose="02020700000000000000" pitchFamily="18" charset="-128"/>
              </a:rPr>
              <a:t> </a:t>
            </a:r>
            <a:r>
              <a:rPr kumimoji="1" lang="en-US" altLang="ja-JP" sz="1400" dirty="0">
                <a:solidFill>
                  <a:schemeClr val="accent1"/>
                </a:solidFill>
                <a:latin typeface="UD デジタル 教科書体 NK-B" panose="02020700000000000000" pitchFamily="18" charset="-128"/>
                <a:ea typeface="UD デジタル 教科書体 NK-B" panose="02020700000000000000" pitchFamily="18" charset="-128"/>
              </a:rPr>
              <a:t>P</a:t>
            </a:r>
            <a:r>
              <a:rPr kumimoji="1" lang="ja-JP" altLang="en-US" sz="1400" dirty="0">
                <a:solidFill>
                  <a:schemeClr val="accent1"/>
                </a:solidFill>
                <a:latin typeface="UD デジタル 教科書体 NK-B" panose="02020700000000000000" pitchFamily="18" charset="-128"/>
                <a:ea typeface="UD デジタル 教科書体 NK-B" panose="02020700000000000000" pitchFamily="18" charset="-128"/>
              </a:rPr>
              <a:t> </a:t>
            </a:r>
            <a:r>
              <a:rPr kumimoji="1" lang="en-US" altLang="ja-JP" sz="1400" dirty="0">
                <a:solidFill>
                  <a:schemeClr val="accent1"/>
                </a:solidFill>
                <a:latin typeface="UD デジタル 教科書体 NK-B" panose="02020700000000000000" pitchFamily="18" charset="-128"/>
                <a:ea typeface="UD デジタル 教科書体 NK-B" panose="02020700000000000000" pitchFamily="18" charset="-128"/>
              </a:rPr>
              <a:t>with</a:t>
            </a:r>
            <a:r>
              <a:rPr kumimoji="1" lang="ja-JP" altLang="en-US" sz="1400" dirty="0">
                <a:solidFill>
                  <a:schemeClr val="accent1"/>
                </a:solidFill>
                <a:latin typeface="UD デジタル 教科書体 NK-B" panose="02020700000000000000" pitchFamily="18" charset="-128"/>
                <a:ea typeface="UD デジタル 教科書体 NK-B" panose="02020700000000000000" pitchFamily="18" charset="-128"/>
              </a:rPr>
              <a:t> </a:t>
            </a:r>
            <a:r>
              <a:rPr kumimoji="1" lang="en-US" altLang="ja-JP" sz="1400" dirty="0">
                <a:solidFill>
                  <a:schemeClr val="accent1"/>
                </a:solidFill>
                <a:latin typeface="UD デジタル 教科書体 NK-B" panose="02020700000000000000" pitchFamily="18" charset="-128"/>
                <a:ea typeface="UD デジタル 教科書体 NK-B" panose="02020700000000000000" pitchFamily="18" charset="-128"/>
              </a:rPr>
              <a:t>N</a:t>
            </a:r>
            <a:r>
              <a:rPr kumimoji="1" lang="ja-JP" altLang="en-US" sz="1400" dirty="0">
                <a:solidFill>
                  <a:schemeClr val="accent1"/>
                </a:solidFill>
                <a:latin typeface="UD デジタル 教科書体 NK-B" panose="02020700000000000000" pitchFamily="18" charset="-128"/>
                <a:ea typeface="UD デジタル 教科書体 NK-B" panose="02020700000000000000" pitchFamily="18" charset="-128"/>
              </a:rPr>
              <a:t>）</a:t>
            </a:r>
            <a:endParaRPr kumimoji="1" lang="en-US" altLang="ja-JP" sz="1400" dirty="0">
              <a:solidFill>
                <a:schemeClr val="accent1"/>
              </a:solidFill>
              <a:latin typeface="UD デジタル 教科書体 NK-B" panose="02020700000000000000" pitchFamily="18" charset="-128"/>
              <a:ea typeface="UD デジタル 教科書体 NK-B" panose="02020700000000000000" pitchFamily="18" charset="-128"/>
            </a:endParaRPr>
          </a:p>
        </p:txBody>
      </p:sp>
      <p:sp>
        <p:nvSpPr>
          <p:cNvPr id="2" name="正方形/長方形 1">
            <a:extLst>
              <a:ext uri="{FF2B5EF4-FFF2-40B4-BE49-F238E27FC236}">
                <a16:creationId xmlns:a16="http://schemas.microsoft.com/office/drawing/2014/main" id="{992DC35D-5787-4D6D-590E-76EB27158836}"/>
              </a:ext>
            </a:extLst>
          </p:cNvPr>
          <p:cNvSpPr/>
          <p:nvPr/>
        </p:nvSpPr>
        <p:spPr>
          <a:xfrm>
            <a:off x="1286925" y="3912285"/>
            <a:ext cx="1570085" cy="7652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kumimoji="1" lang="ja-JP" altLang="en-US" sz="14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オンライン診療</a:t>
            </a:r>
            <a:endParaRPr kumimoji="1" lang="en-US" altLang="ja-JP" sz="14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a:p>
            <a:pPr algn="ctr"/>
            <a:r>
              <a:rPr kumimoji="1" lang="ja-JP" altLang="en-US" sz="14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　</a:t>
            </a:r>
            <a:r>
              <a:rPr kumimoji="1" lang="en-US" altLang="ja-JP" sz="14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D</a:t>
            </a:r>
            <a:r>
              <a:rPr kumimoji="1" lang="ja-JP" altLang="en-US" sz="14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 </a:t>
            </a:r>
            <a:r>
              <a:rPr kumimoji="1" lang="en-US" altLang="ja-JP" sz="14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to</a:t>
            </a:r>
            <a:r>
              <a:rPr kumimoji="1" lang="ja-JP" altLang="en-US" sz="14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 </a:t>
            </a:r>
            <a:r>
              <a:rPr kumimoji="1" lang="en-US" altLang="ja-JP" sz="14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P</a:t>
            </a:r>
            <a:r>
              <a:rPr kumimoji="1" lang="ja-JP" altLang="en-US" sz="14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 ）</a:t>
            </a:r>
            <a:endParaRPr kumimoji="1" lang="en-US" altLang="ja-JP" sz="14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p:txBody>
      </p:sp>
      <p:sp>
        <p:nvSpPr>
          <p:cNvPr id="9" name="正方形/長方形 8">
            <a:extLst>
              <a:ext uri="{FF2B5EF4-FFF2-40B4-BE49-F238E27FC236}">
                <a16:creationId xmlns:a16="http://schemas.microsoft.com/office/drawing/2014/main" id="{235974E9-20B1-FE92-D726-A8FA9E3CDA1C}"/>
              </a:ext>
            </a:extLst>
          </p:cNvPr>
          <p:cNvSpPr/>
          <p:nvPr/>
        </p:nvSpPr>
        <p:spPr>
          <a:xfrm>
            <a:off x="3954601" y="3880242"/>
            <a:ext cx="1912563" cy="7829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kumimoji="1" lang="ja-JP" altLang="en-US" sz="14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対面診療</a:t>
            </a:r>
            <a:endParaRPr kumimoji="1" lang="en-US" altLang="ja-JP" sz="14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a:p>
            <a:pPr algn="ctr"/>
            <a:r>
              <a:rPr kumimoji="1" lang="ja-JP" altLang="en-US" sz="14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（医療機関）</a:t>
            </a:r>
            <a:endParaRPr kumimoji="1" lang="en-US" altLang="ja-JP" sz="14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p:txBody>
      </p:sp>
      <p:sp>
        <p:nvSpPr>
          <p:cNvPr id="10" name="正方形/長方形 9">
            <a:extLst>
              <a:ext uri="{FF2B5EF4-FFF2-40B4-BE49-F238E27FC236}">
                <a16:creationId xmlns:a16="http://schemas.microsoft.com/office/drawing/2014/main" id="{BF1100AA-F35B-AD4F-873F-3457197D1610}"/>
              </a:ext>
            </a:extLst>
          </p:cNvPr>
          <p:cNvSpPr/>
          <p:nvPr/>
        </p:nvSpPr>
        <p:spPr>
          <a:xfrm>
            <a:off x="72143" y="3904726"/>
            <a:ext cx="1509993" cy="6312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kumimoji="1" lang="ja-JP" altLang="en-US" sz="14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診療なし</a:t>
            </a:r>
            <a:endParaRPr kumimoji="1" lang="en-US" altLang="ja-JP" sz="14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a:p>
            <a:pPr algn="ctr"/>
            <a:r>
              <a:rPr kumimoji="1" lang="ja-JP" altLang="en-US" sz="14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（受診控え）</a:t>
            </a:r>
            <a:endParaRPr kumimoji="1" lang="en-US" altLang="ja-JP" sz="14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p:txBody>
      </p:sp>
      <p:sp>
        <p:nvSpPr>
          <p:cNvPr id="12" name="正方形/長方形 11">
            <a:extLst>
              <a:ext uri="{FF2B5EF4-FFF2-40B4-BE49-F238E27FC236}">
                <a16:creationId xmlns:a16="http://schemas.microsoft.com/office/drawing/2014/main" id="{437252D3-AFB0-267E-9B08-AA8BEE210A78}"/>
              </a:ext>
            </a:extLst>
          </p:cNvPr>
          <p:cNvSpPr/>
          <p:nvPr/>
        </p:nvSpPr>
        <p:spPr>
          <a:xfrm>
            <a:off x="312130" y="4696057"/>
            <a:ext cx="4000267" cy="17987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nSpc>
                <a:spcPts val="2000"/>
              </a:lnSpc>
            </a:pPr>
            <a:r>
              <a:rPr kumimoji="1" lang="ja-JP" altLang="en-US" sz="16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　通院負担（自宅→医療機関までの移動）</a:t>
            </a:r>
            <a:endParaRPr kumimoji="1" lang="en-US" altLang="ja-JP" sz="16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a:p>
            <a:pPr>
              <a:lnSpc>
                <a:spcPts val="2000"/>
              </a:lnSpc>
            </a:pPr>
            <a:r>
              <a:rPr kumimoji="1" lang="ja-JP" altLang="en-US" sz="16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　通院時の待ち時間</a:t>
            </a:r>
            <a:endParaRPr kumimoji="1" lang="en-US" altLang="ja-JP" sz="16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a:p>
            <a:pPr>
              <a:lnSpc>
                <a:spcPts val="2000"/>
              </a:lnSpc>
            </a:pPr>
            <a:r>
              <a:rPr kumimoji="1" lang="ja-JP" altLang="en-US" sz="16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　オンライン実施時の接続作業</a:t>
            </a:r>
            <a:endParaRPr kumimoji="1" lang="en-US" altLang="ja-JP" sz="16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a:p>
            <a:pPr>
              <a:lnSpc>
                <a:spcPts val="2000"/>
              </a:lnSpc>
            </a:pPr>
            <a:r>
              <a:rPr kumimoji="1" lang="ja-JP" altLang="en-US" sz="16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　オンライン診療時の処置対応</a:t>
            </a:r>
            <a:endParaRPr kumimoji="1" lang="en-US" altLang="ja-JP" sz="16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a:p>
            <a:pPr>
              <a:lnSpc>
                <a:spcPts val="2000"/>
              </a:lnSpc>
            </a:pPr>
            <a:r>
              <a:rPr kumimoji="1" lang="ja-JP" altLang="en-US" sz="16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　医師の診療・移動負担</a:t>
            </a:r>
            <a:endParaRPr kumimoji="1" lang="en-US" altLang="ja-JP" sz="16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a:p>
            <a:pPr>
              <a:lnSpc>
                <a:spcPts val="2000"/>
              </a:lnSpc>
            </a:pPr>
            <a:r>
              <a:rPr kumimoji="1" lang="ja-JP" altLang="en-US" sz="16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　事業の継続性</a:t>
            </a:r>
            <a:endParaRPr kumimoji="1" lang="en-US" altLang="ja-JP" sz="16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a:p>
            <a:endParaRPr kumimoji="1" lang="en-US" altLang="ja-JP" sz="16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a:p>
            <a:endParaRPr kumimoji="1" lang="en-US" altLang="ja-JP" sz="16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p:txBody>
      </p:sp>
      <p:sp>
        <p:nvSpPr>
          <p:cNvPr id="19" name="楕円 18">
            <a:extLst>
              <a:ext uri="{FF2B5EF4-FFF2-40B4-BE49-F238E27FC236}">
                <a16:creationId xmlns:a16="http://schemas.microsoft.com/office/drawing/2014/main" id="{6687B296-4ADB-B9CC-D78E-209DEDC0E223}"/>
              </a:ext>
            </a:extLst>
          </p:cNvPr>
          <p:cNvSpPr/>
          <p:nvPr/>
        </p:nvSpPr>
        <p:spPr>
          <a:xfrm>
            <a:off x="3536730" y="5087814"/>
            <a:ext cx="962155" cy="628819"/>
          </a:xfrm>
          <a:prstGeom prst="ellipse">
            <a:avLst/>
          </a:prstGeom>
          <a:gradFill flip="none" rotWithShape="1">
            <a:gsLst>
              <a:gs pos="0">
                <a:schemeClr val="bg1"/>
              </a:gs>
              <a:gs pos="40000">
                <a:schemeClr val="accent2">
                  <a:lumMod val="20000"/>
                  <a:lumOff val="80000"/>
                </a:schemeClr>
              </a:gs>
              <a:gs pos="100000">
                <a:schemeClr val="accent2">
                  <a:lumMod val="40000"/>
                  <a:lumOff val="6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20" name="楕円 19">
            <a:extLst>
              <a:ext uri="{FF2B5EF4-FFF2-40B4-BE49-F238E27FC236}">
                <a16:creationId xmlns:a16="http://schemas.microsoft.com/office/drawing/2014/main" id="{9779E9AE-C9AD-FD4F-DFB9-B4877024DB48}"/>
              </a:ext>
            </a:extLst>
          </p:cNvPr>
          <p:cNvSpPr/>
          <p:nvPr/>
        </p:nvSpPr>
        <p:spPr>
          <a:xfrm>
            <a:off x="4739510" y="4926392"/>
            <a:ext cx="764129" cy="540648"/>
          </a:xfrm>
          <a:prstGeom prst="ellipse">
            <a:avLst/>
          </a:prstGeom>
          <a:gradFill flip="none" rotWithShape="1">
            <a:gsLst>
              <a:gs pos="0">
                <a:schemeClr val="bg1"/>
              </a:gs>
              <a:gs pos="40000">
                <a:schemeClr val="accent4">
                  <a:lumMod val="20000"/>
                  <a:lumOff val="80000"/>
                </a:schemeClr>
              </a:gs>
              <a:gs pos="100000">
                <a:schemeClr val="accent4">
                  <a:lumMod val="40000"/>
                  <a:lumOff val="6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21" name="正方形/長方形 20">
            <a:extLst>
              <a:ext uri="{FF2B5EF4-FFF2-40B4-BE49-F238E27FC236}">
                <a16:creationId xmlns:a16="http://schemas.microsoft.com/office/drawing/2014/main" id="{1FCDCE06-B65B-6E97-5DF5-CE44980063F0}"/>
              </a:ext>
            </a:extLst>
          </p:cNvPr>
          <p:cNvSpPr/>
          <p:nvPr/>
        </p:nvSpPr>
        <p:spPr>
          <a:xfrm>
            <a:off x="3355487" y="5256669"/>
            <a:ext cx="1256567" cy="534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kumimoji="1" lang="ja-JP" altLang="en-US" sz="20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医療</a:t>
            </a:r>
            <a:endParaRPr kumimoji="1" lang="en-US" altLang="ja-JP" sz="20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p:txBody>
      </p:sp>
      <p:sp>
        <p:nvSpPr>
          <p:cNvPr id="22" name="正方形/長方形 21">
            <a:extLst>
              <a:ext uri="{FF2B5EF4-FFF2-40B4-BE49-F238E27FC236}">
                <a16:creationId xmlns:a16="http://schemas.microsoft.com/office/drawing/2014/main" id="{84D3A38F-0F5A-96D3-82F8-5FD1DD93797C}"/>
              </a:ext>
            </a:extLst>
          </p:cNvPr>
          <p:cNvSpPr/>
          <p:nvPr/>
        </p:nvSpPr>
        <p:spPr>
          <a:xfrm>
            <a:off x="4479147" y="5092741"/>
            <a:ext cx="1256567" cy="534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r>
              <a:rPr kumimoji="1" lang="ja-JP" altLang="en-US" sz="14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利便性</a:t>
            </a:r>
            <a:endParaRPr kumimoji="1" lang="en-US" altLang="ja-JP" sz="14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p:txBody>
      </p:sp>
      <p:pic>
        <p:nvPicPr>
          <p:cNvPr id="27" name="図 26" descr="メーター, 時計 が含まれている画像&#10;&#10;自動的に生成された説明">
            <a:extLst>
              <a:ext uri="{FF2B5EF4-FFF2-40B4-BE49-F238E27FC236}">
                <a16:creationId xmlns:a16="http://schemas.microsoft.com/office/drawing/2014/main" id="{9ED61AA9-2770-83C9-6305-6079F2FECE8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flipH="1">
            <a:off x="3571093" y="5450833"/>
            <a:ext cx="1965709" cy="915221"/>
          </a:xfrm>
          <a:prstGeom prst="rect">
            <a:avLst/>
          </a:prstGeom>
        </p:spPr>
      </p:pic>
      <p:sp>
        <p:nvSpPr>
          <p:cNvPr id="11" name="正方形/長方形 10">
            <a:extLst>
              <a:ext uri="{FF2B5EF4-FFF2-40B4-BE49-F238E27FC236}">
                <a16:creationId xmlns:a16="http://schemas.microsoft.com/office/drawing/2014/main" id="{2FA89B2B-F8D7-A777-9962-6FB9205F6099}"/>
              </a:ext>
            </a:extLst>
          </p:cNvPr>
          <p:cNvSpPr/>
          <p:nvPr/>
        </p:nvSpPr>
        <p:spPr>
          <a:xfrm>
            <a:off x="5806663" y="1146047"/>
            <a:ext cx="3188008" cy="5282783"/>
          </a:xfrm>
          <a:prstGeom prst="rect">
            <a:avLst/>
          </a:prstGeom>
          <a:noFill/>
          <a:ln w="38100" cmpd="dbl">
            <a:solidFill>
              <a:schemeClr val="accent1">
                <a:lumMod val="40000"/>
                <a:lumOff val="60000"/>
              </a:schemeClr>
            </a:solidFill>
          </a:ln>
          <a:effectLst>
            <a:glow rad="254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kumimoji="1" lang="en-US" altLang="ja-JP" sz="20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p:txBody>
      </p:sp>
      <p:sp>
        <p:nvSpPr>
          <p:cNvPr id="34" name="正方形/長方形 33">
            <a:extLst>
              <a:ext uri="{FF2B5EF4-FFF2-40B4-BE49-F238E27FC236}">
                <a16:creationId xmlns:a16="http://schemas.microsoft.com/office/drawing/2014/main" id="{11867215-9ED2-C95F-6857-605E9B90636A}"/>
              </a:ext>
            </a:extLst>
          </p:cNvPr>
          <p:cNvSpPr/>
          <p:nvPr/>
        </p:nvSpPr>
        <p:spPr>
          <a:xfrm>
            <a:off x="5930060" y="1284814"/>
            <a:ext cx="2941711" cy="5886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kumimoji="1" lang="ja-JP" altLang="en-US" sz="1500" dirty="0">
                <a:solidFill>
                  <a:schemeClr val="bg1"/>
                </a:solidFill>
                <a:latin typeface="UD デジタル 教科書体 NK-B" panose="02020700000000000000" pitchFamily="18" charset="-128"/>
                <a:ea typeface="UD デジタル 教科書体 NK-B" panose="02020700000000000000" pitchFamily="18" charset="-128"/>
              </a:rPr>
              <a:t>山形県でオンライン診療の実施が</a:t>
            </a:r>
            <a:endParaRPr kumimoji="1" lang="en-US" altLang="ja-JP" sz="1500" dirty="0">
              <a:solidFill>
                <a:schemeClr val="bg1"/>
              </a:solidFill>
              <a:latin typeface="UD デジタル 教科書体 NK-B" panose="02020700000000000000" pitchFamily="18" charset="-128"/>
              <a:ea typeface="UD デジタル 教科書体 NK-B" panose="02020700000000000000" pitchFamily="18" charset="-128"/>
            </a:endParaRPr>
          </a:p>
          <a:p>
            <a:pPr algn="ctr"/>
            <a:r>
              <a:rPr kumimoji="1" lang="ja-JP" altLang="en-US" sz="1500" dirty="0">
                <a:solidFill>
                  <a:schemeClr val="bg1"/>
                </a:solidFill>
                <a:latin typeface="UD デジタル 教科書体 NK-B" panose="02020700000000000000" pitchFamily="18" charset="-128"/>
                <a:ea typeface="UD デジタル 教科書体 NK-B" panose="02020700000000000000" pitchFamily="18" charset="-128"/>
              </a:rPr>
              <a:t>許可されている場所一覧</a:t>
            </a:r>
            <a:endParaRPr kumimoji="1" lang="en-US" altLang="ja-JP" sz="1500" dirty="0">
              <a:solidFill>
                <a:schemeClr val="bg1"/>
              </a:solidFill>
              <a:latin typeface="UD デジタル 教科書体 NK-B" panose="02020700000000000000" pitchFamily="18" charset="-128"/>
              <a:ea typeface="UD デジタル 教科書体 NK-B" panose="02020700000000000000" pitchFamily="18" charset="-128"/>
            </a:endParaRPr>
          </a:p>
        </p:txBody>
      </p:sp>
      <p:pic>
        <p:nvPicPr>
          <p:cNvPr id="37" name="図 36">
            <a:extLst>
              <a:ext uri="{FF2B5EF4-FFF2-40B4-BE49-F238E27FC236}">
                <a16:creationId xmlns:a16="http://schemas.microsoft.com/office/drawing/2014/main" id="{674FECB4-443D-0BF7-D74C-38ED594D318B}"/>
              </a:ext>
            </a:extLst>
          </p:cNvPr>
          <p:cNvPicPr>
            <a:picLocks noChangeAspect="1"/>
          </p:cNvPicPr>
          <p:nvPr/>
        </p:nvPicPr>
        <p:blipFill>
          <a:blip r:embed="rId5"/>
          <a:stretch>
            <a:fillRect/>
          </a:stretch>
        </p:blipFill>
        <p:spPr>
          <a:xfrm>
            <a:off x="5951719" y="1945503"/>
            <a:ext cx="2878693" cy="2312393"/>
          </a:xfrm>
          <a:prstGeom prst="rect">
            <a:avLst/>
          </a:prstGeom>
        </p:spPr>
      </p:pic>
      <p:sp>
        <p:nvSpPr>
          <p:cNvPr id="38" name="正方形/長方形 37">
            <a:extLst>
              <a:ext uri="{FF2B5EF4-FFF2-40B4-BE49-F238E27FC236}">
                <a16:creationId xmlns:a16="http://schemas.microsoft.com/office/drawing/2014/main" id="{DFB91336-A170-03F0-087B-280AA56D866A}"/>
              </a:ext>
            </a:extLst>
          </p:cNvPr>
          <p:cNvSpPr/>
          <p:nvPr/>
        </p:nvSpPr>
        <p:spPr>
          <a:xfrm>
            <a:off x="5930379" y="4357892"/>
            <a:ext cx="2885324" cy="20086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kumimoji="1" lang="ja-JP" altLang="en-US" sz="15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 実施場所の拡大については</a:t>
            </a:r>
            <a:endParaRPr kumimoji="1" lang="en-US" altLang="ja-JP" sz="15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sz="15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　　　今後も県と協議を</a:t>
            </a:r>
            <a:endParaRPr kumimoji="1" lang="en-US" altLang="ja-JP" sz="15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sz="15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　　　継続していくとともに</a:t>
            </a:r>
            <a:endParaRPr kumimoji="1" lang="en-US" altLang="ja-JP" sz="15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sz="15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　　  現在可能な場所での　</a:t>
            </a:r>
            <a:endParaRPr kumimoji="1" lang="en-US" altLang="ja-JP" sz="15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sz="15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　　  診療を実施！</a:t>
            </a:r>
            <a:endParaRPr kumimoji="1" lang="en-US" altLang="ja-JP" sz="15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a:p>
            <a:pPr>
              <a:lnSpc>
                <a:spcPts val="1000"/>
              </a:lnSpc>
            </a:pPr>
            <a:endParaRPr kumimoji="1" lang="en-US" altLang="ja-JP" sz="15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sz="15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 オンラインで使用可能な</a:t>
            </a:r>
            <a:endParaRPr kumimoji="1" lang="en-US" altLang="ja-JP" sz="15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sz="15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　　　医療機器の購入も検討</a:t>
            </a:r>
            <a:endParaRPr kumimoji="1" lang="en-US" altLang="ja-JP" sz="15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sz="15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　　　（ 補助金等も活用 ） </a:t>
            </a:r>
            <a:endParaRPr kumimoji="1" lang="en-US" altLang="ja-JP" sz="15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a:p>
            <a:endParaRPr kumimoji="1" lang="en-US" altLang="ja-JP" sz="15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a:p>
            <a:endParaRPr kumimoji="1" lang="en-US" altLang="ja-JP" sz="15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a:p>
            <a:endParaRPr kumimoji="1" lang="en-US" altLang="ja-JP" sz="15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p:txBody>
      </p:sp>
      <p:sp>
        <p:nvSpPr>
          <p:cNvPr id="15" name="正方形/長方形 14">
            <a:extLst>
              <a:ext uri="{FF2B5EF4-FFF2-40B4-BE49-F238E27FC236}">
                <a16:creationId xmlns:a16="http://schemas.microsoft.com/office/drawing/2014/main" id="{A9371E4A-FE50-2165-58E2-D21C8E086B73}"/>
              </a:ext>
            </a:extLst>
          </p:cNvPr>
          <p:cNvSpPr/>
          <p:nvPr/>
        </p:nvSpPr>
        <p:spPr>
          <a:xfrm>
            <a:off x="167523" y="1095251"/>
            <a:ext cx="5657332" cy="21693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kumimoji="1" lang="en-US" altLang="ja-JP" sz="16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a:t>
            </a:r>
            <a:r>
              <a:rPr kumimoji="1" lang="ja-JP" altLang="en-US" sz="16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医療的な満足度</a:t>
            </a:r>
            <a:r>
              <a:rPr kumimoji="1" lang="en-US" altLang="ja-JP" sz="16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a:t>
            </a:r>
            <a:r>
              <a:rPr kumimoji="1" lang="ja-JP" altLang="en-US" sz="16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と</a:t>
            </a:r>
            <a:r>
              <a:rPr kumimoji="1" lang="en-US" altLang="ja-JP" sz="16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a:t>
            </a:r>
            <a:r>
              <a:rPr kumimoji="1" lang="ja-JP" altLang="en-US" sz="16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医師や患者さんの負担</a:t>
            </a:r>
            <a:r>
              <a:rPr kumimoji="1" lang="en-US" altLang="ja-JP" sz="16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a:t>
            </a:r>
            <a:r>
              <a:rPr kumimoji="1" lang="ja-JP" altLang="en-US" sz="16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を</a:t>
            </a:r>
            <a:endParaRPr kumimoji="1" lang="en-US" altLang="ja-JP" sz="16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sz="16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rPr>
              <a:t>　踏まえて、地域毎により良い方法を模索</a:t>
            </a:r>
            <a:endParaRPr kumimoji="1" lang="en-US" altLang="ja-JP" sz="1600" dirty="0">
              <a:solidFill>
                <a:schemeClr val="tx1">
                  <a:lumMod val="75000"/>
                  <a:lumOff val="25000"/>
                </a:schemeClr>
              </a:solidFill>
              <a:latin typeface="UD デジタル 教科書体 NK-B" panose="02020700000000000000" pitchFamily="18" charset="-128"/>
              <a:ea typeface="UD デジタル 教科書体 NK-B" panose="02020700000000000000" pitchFamily="18" charset="-128"/>
            </a:endParaRPr>
          </a:p>
        </p:txBody>
      </p:sp>
      <p:pic>
        <p:nvPicPr>
          <p:cNvPr id="16" name="図 15">
            <a:extLst>
              <a:ext uri="{FF2B5EF4-FFF2-40B4-BE49-F238E27FC236}">
                <a16:creationId xmlns:a16="http://schemas.microsoft.com/office/drawing/2014/main" id="{3500A116-B432-1917-05A7-A8AE388137A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419" y="57546"/>
            <a:ext cx="649087" cy="700171"/>
          </a:xfrm>
          <a:prstGeom prst="rect">
            <a:avLst/>
          </a:prstGeom>
        </p:spPr>
      </p:pic>
    </p:spTree>
    <p:extLst>
      <p:ext uri="{BB962C8B-B14F-4D97-AF65-F5344CB8AC3E}">
        <p14:creationId xmlns:p14="http://schemas.microsoft.com/office/powerpoint/2010/main" val="37206892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四角形: 角を丸くする 97">
            <a:extLst>
              <a:ext uri="{FF2B5EF4-FFF2-40B4-BE49-F238E27FC236}">
                <a16:creationId xmlns:a16="http://schemas.microsoft.com/office/drawing/2014/main" id="{3885FF67-E8ED-87AC-1B12-15B45CD6631E}"/>
              </a:ext>
            </a:extLst>
          </p:cNvPr>
          <p:cNvSpPr/>
          <p:nvPr/>
        </p:nvSpPr>
        <p:spPr>
          <a:xfrm>
            <a:off x="4623439" y="1450761"/>
            <a:ext cx="4285533" cy="1057739"/>
          </a:xfrm>
          <a:prstGeom prst="roundRect">
            <a:avLst>
              <a:gd name="adj" fmla="val 11000"/>
            </a:avLst>
          </a:prstGeom>
          <a:solidFill>
            <a:schemeClr val="accent4">
              <a:lumMod val="20000"/>
              <a:lumOff val="80000"/>
            </a:schemeClr>
          </a:solidFill>
          <a:ln w="508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四角形: 角を丸くする 96">
            <a:extLst>
              <a:ext uri="{FF2B5EF4-FFF2-40B4-BE49-F238E27FC236}">
                <a16:creationId xmlns:a16="http://schemas.microsoft.com/office/drawing/2014/main" id="{AB827EB8-F128-E023-5FBB-0FF30550E990}"/>
              </a:ext>
            </a:extLst>
          </p:cNvPr>
          <p:cNvSpPr/>
          <p:nvPr/>
        </p:nvSpPr>
        <p:spPr>
          <a:xfrm>
            <a:off x="137837" y="1450759"/>
            <a:ext cx="4285533" cy="1066500"/>
          </a:xfrm>
          <a:prstGeom prst="roundRect">
            <a:avLst>
              <a:gd name="adj" fmla="val 11000"/>
            </a:avLst>
          </a:prstGeom>
          <a:solidFill>
            <a:schemeClr val="accent5">
              <a:lumMod val="20000"/>
              <a:lumOff val="80000"/>
            </a:schemeClr>
          </a:solidFill>
          <a:ln w="508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a:extLst>
              <a:ext uri="{FF2B5EF4-FFF2-40B4-BE49-F238E27FC236}">
                <a16:creationId xmlns:a16="http://schemas.microsoft.com/office/drawing/2014/main" id="{F9D62261-1C67-479A-9943-03F8CD265566}"/>
              </a:ext>
            </a:extLst>
          </p:cNvPr>
          <p:cNvSpPr/>
          <p:nvPr/>
        </p:nvSpPr>
        <p:spPr>
          <a:xfrm>
            <a:off x="-3268" y="884664"/>
            <a:ext cx="9144000" cy="85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1" name="直線コネクタ 50">
            <a:extLst>
              <a:ext uri="{FF2B5EF4-FFF2-40B4-BE49-F238E27FC236}">
                <a16:creationId xmlns:a16="http://schemas.microsoft.com/office/drawing/2014/main" id="{9112E75C-9D5D-4DA3-B9E0-7F795909DEA4}"/>
              </a:ext>
            </a:extLst>
          </p:cNvPr>
          <p:cNvCxnSpPr/>
          <p:nvPr/>
        </p:nvCxnSpPr>
        <p:spPr>
          <a:xfrm>
            <a:off x="0" y="840880"/>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7" name="正方形/長方形 46">
            <a:extLst>
              <a:ext uri="{FF2B5EF4-FFF2-40B4-BE49-F238E27FC236}">
                <a16:creationId xmlns:a16="http://schemas.microsoft.com/office/drawing/2014/main" id="{64181BCF-2943-423E-A097-DB937BD543C6}"/>
              </a:ext>
            </a:extLst>
          </p:cNvPr>
          <p:cNvSpPr/>
          <p:nvPr/>
        </p:nvSpPr>
        <p:spPr>
          <a:xfrm>
            <a:off x="-16060" y="6704207"/>
            <a:ext cx="9156792" cy="1617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正方形/長方形 88">
            <a:extLst>
              <a:ext uri="{FF2B5EF4-FFF2-40B4-BE49-F238E27FC236}">
                <a16:creationId xmlns:a16="http://schemas.microsoft.com/office/drawing/2014/main" id="{7331018F-258C-4E10-90FA-0AC6E8565A0A}"/>
              </a:ext>
            </a:extLst>
          </p:cNvPr>
          <p:cNvSpPr/>
          <p:nvPr/>
        </p:nvSpPr>
        <p:spPr>
          <a:xfrm>
            <a:off x="44504" y="176382"/>
            <a:ext cx="9054995" cy="609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3200" dirty="0">
                <a:solidFill>
                  <a:schemeClr val="tx1"/>
                </a:solidFill>
                <a:latin typeface="UD デジタル 教科書体 NK-B" panose="02020700000000000000" pitchFamily="18" charset="-128"/>
                <a:ea typeface="UD デジタル 教科書体 NK-B" panose="02020700000000000000" pitchFamily="18" charset="-128"/>
              </a:rPr>
              <a:t>医療</a:t>
            </a:r>
            <a:r>
              <a:rPr kumimoji="1" lang="en-US" altLang="ja-JP" sz="3200" dirty="0" err="1">
                <a:solidFill>
                  <a:schemeClr val="tx1"/>
                </a:solidFill>
                <a:latin typeface="UD デジタル 教科書体 NK-B" panose="02020700000000000000" pitchFamily="18" charset="-128"/>
                <a:ea typeface="UD デジタル 教科書体 NK-B" panose="02020700000000000000" pitchFamily="18" charset="-128"/>
              </a:rPr>
              <a:t>MaaS</a:t>
            </a:r>
            <a:r>
              <a:rPr kumimoji="1" lang="ja-JP" altLang="en-US" sz="3200" dirty="0">
                <a:solidFill>
                  <a:schemeClr val="tx1"/>
                </a:solidFill>
                <a:latin typeface="UD デジタル 教科書体 NK-B" panose="02020700000000000000" pitchFamily="18" charset="-128"/>
                <a:ea typeface="UD デジタル 教科書体 NK-B" panose="02020700000000000000" pitchFamily="18" charset="-128"/>
              </a:rPr>
              <a:t>の展開（例）</a:t>
            </a:r>
          </a:p>
        </p:txBody>
      </p:sp>
      <p:pic>
        <p:nvPicPr>
          <p:cNvPr id="36" name="図 35" descr="アイコン が含まれている画像&#10;&#10;自動的に生成された説明">
            <a:extLst>
              <a:ext uri="{FF2B5EF4-FFF2-40B4-BE49-F238E27FC236}">
                <a16:creationId xmlns:a16="http://schemas.microsoft.com/office/drawing/2014/main" id="{5C154DDA-9ACB-795B-7C87-EAF9E7DC69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96487" y="1084092"/>
            <a:ext cx="816543" cy="1132027"/>
          </a:xfrm>
          <a:prstGeom prst="rect">
            <a:avLst/>
          </a:prstGeom>
        </p:spPr>
      </p:pic>
      <p:pic>
        <p:nvPicPr>
          <p:cNvPr id="43" name="図 42">
            <a:extLst>
              <a:ext uri="{FF2B5EF4-FFF2-40B4-BE49-F238E27FC236}">
                <a16:creationId xmlns:a16="http://schemas.microsoft.com/office/drawing/2014/main" id="{21ABC23A-5036-122A-E93B-9443B64412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1468539" y="1578430"/>
            <a:ext cx="858168" cy="873851"/>
          </a:xfrm>
          <a:prstGeom prst="rect">
            <a:avLst/>
          </a:prstGeom>
        </p:spPr>
      </p:pic>
      <p:pic>
        <p:nvPicPr>
          <p:cNvPr id="52" name="図 51" descr="レゴ, 食品 が含まれている画像&#10;&#10;自動的に生成された説明">
            <a:extLst>
              <a:ext uri="{FF2B5EF4-FFF2-40B4-BE49-F238E27FC236}">
                <a16:creationId xmlns:a16="http://schemas.microsoft.com/office/drawing/2014/main" id="{25995BC3-A48D-8A20-E9DE-487C3217D18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8883" y="1530919"/>
            <a:ext cx="932200" cy="932200"/>
          </a:xfrm>
          <a:prstGeom prst="rect">
            <a:avLst/>
          </a:prstGeom>
        </p:spPr>
      </p:pic>
      <p:pic>
        <p:nvPicPr>
          <p:cNvPr id="6" name="図 5" descr="文字の書かれた紙&#10;&#10;中程度の精度で自動的に生成された説明">
            <a:extLst>
              <a:ext uri="{FF2B5EF4-FFF2-40B4-BE49-F238E27FC236}">
                <a16:creationId xmlns:a16="http://schemas.microsoft.com/office/drawing/2014/main" id="{49C31380-66B3-6F55-7917-FF0F2F73EC2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24912" y="1077837"/>
            <a:ext cx="915053" cy="1132027"/>
          </a:xfrm>
          <a:prstGeom prst="rect">
            <a:avLst/>
          </a:prstGeom>
        </p:spPr>
      </p:pic>
      <p:pic>
        <p:nvPicPr>
          <p:cNvPr id="22" name="図 21" descr="時計 が含まれている画像&#10;&#10;自動的に生成された説明">
            <a:extLst>
              <a:ext uri="{FF2B5EF4-FFF2-40B4-BE49-F238E27FC236}">
                <a16:creationId xmlns:a16="http://schemas.microsoft.com/office/drawing/2014/main" id="{A8E773C9-BA30-890C-46F8-9F6F577F7DB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2541743" y="1583195"/>
            <a:ext cx="816541" cy="792012"/>
          </a:xfrm>
          <a:prstGeom prst="rect">
            <a:avLst/>
          </a:prstGeom>
        </p:spPr>
      </p:pic>
      <p:pic>
        <p:nvPicPr>
          <p:cNvPr id="14" name="図 13" descr="シャツ が含まれている画像&#10;&#10;自動的に生成された説明">
            <a:extLst>
              <a:ext uri="{FF2B5EF4-FFF2-40B4-BE49-F238E27FC236}">
                <a16:creationId xmlns:a16="http://schemas.microsoft.com/office/drawing/2014/main" id="{B1F74B19-5DA7-884D-9C40-F95547E9A03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666812" y="1465591"/>
            <a:ext cx="866296" cy="936535"/>
          </a:xfrm>
          <a:prstGeom prst="rect">
            <a:avLst/>
          </a:prstGeom>
        </p:spPr>
      </p:pic>
      <p:pic>
        <p:nvPicPr>
          <p:cNvPr id="15" name="図 14" descr="シャツ が含まれている画像&#10;&#10;自動的に生成された説明">
            <a:extLst>
              <a:ext uri="{FF2B5EF4-FFF2-40B4-BE49-F238E27FC236}">
                <a16:creationId xmlns:a16="http://schemas.microsoft.com/office/drawing/2014/main" id="{EB2E368B-3F1F-2089-97F1-613D73FA170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628971" y="1592035"/>
            <a:ext cx="893676" cy="893676"/>
          </a:xfrm>
          <a:prstGeom prst="rect">
            <a:avLst/>
          </a:prstGeom>
        </p:spPr>
      </p:pic>
      <p:pic>
        <p:nvPicPr>
          <p:cNvPr id="16" name="図 15" descr="白いバックグラウンドの前に座っている人形&#10;&#10;低い精度で自動的に生成された説明">
            <a:extLst>
              <a:ext uri="{FF2B5EF4-FFF2-40B4-BE49-F238E27FC236}">
                <a16:creationId xmlns:a16="http://schemas.microsoft.com/office/drawing/2014/main" id="{0A5B4E9D-9766-DDBF-2F67-C5AC862129F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727854" y="1535042"/>
            <a:ext cx="963875" cy="896131"/>
          </a:xfrm>
          <a:prstGeom prst="rect">
            <a:avLst/>
          </a:prstGeom>
        </p:spPr>
      </p:pic>
      <p:grpSp>
        <p:nvGrpSpPr>
          <p:cNvPr id="110" name="グループ化 109">
            <a:extLst>
              <a:ext uri="{FF2B5EF4-FFF2-40B4-BE49-F238E27FC236}">
                <a16:creationId xmlns:a16="http://schemas.microsoft.com/office/drawing/2014/main" id="{32EA05B9-432E-CAF3-C6F1-61B4B358746A}"/>
              </a:ext>
            </a:extLst>
          </p:cNvPr>
          <p:cNvGrpSpPr/>
          <p:nvPr/>
        </p:nvGrpSpPr>
        <p:grpSpPr>
          <a:xfrm>
            <a:off x="3745309" y="2508502"/>
            <a:ext cx="1566933" cy="1202583"/>
            <a:chOff x="3745307" y="2508500"/>
            <a:chExt cx="1566933" cy="1202582"/>
          </a:xfrm>
        </p:grpSpPr>
        <p:sp>
          <p:nvSpPr>
            <p:cNvPr id="39" name="右大かっこ 38">
              <a:extLst>
                <a:ext uri="{FF2B5EF4-FFF2-40B4-BE49-F238E27FC236}">
                  <a16:creationId xmlns:a16="http://schemas.microsoft.com/office/drawing/2014/main" id="{F5E1CD18-12FA-082E-C934-A5D0418BE811}"/>
                </a:ext>
              </a:extLst>
            </p:cNvPr>
            <p:cNvSpPr/>
            <p:nvPr/>
          </p:nvSpPr>
          <p:spPr>
            <a:xfrm rot="5400000">
              <a:off x="4210531" y="2043276"/>
              <a:ext cx="636485" cy="1566933"/>
            </a:xfrm>
            <a:prstGeom prst="rightBracket">
              <a:avLst>
                <a:gd name="adj" fmla="val 0"/>
              </a:avLst>
            </a:prstGeom>
            <a:ln w="1270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45" name="直線矢印コネクタ 44">
              <a:extLst>
                <a:ext uri="{FF2B5EF4-FFF2-40B4-BE49-F238E27FC236}">
                  <a16:creationId xmlns:a16="http://schemas.microsoft.com/office/drawing/2014/main" id="{CAF8F1D5-2484-AF74-874B-98FF0FB28B56}"/>
                </a:ext>
              </a:extLst>
            </p:cNvPr>
            <p:cNvCxnSpPr>
              <a:cxnSpLocks/>
            </p:cNvCxnSpPr>
            <p:nvPr/>
          </p:nvCxnSpPr>
          <p:spPr>
            <a:xfrm>
              <a:off x="4552467" y="3196200"/>
              <a:ext cx="0" cy="514882"/>
            </a:xfrm>
            <a:prstGeom prst="straightConnector1">
              <a:avLst/>
            </a:prstGeom>
            <a:ln w="127000">
              <a:solidFill>
                <a:schemeClr val="accent5">
                  <a:lumMod val="40000"/>
                  <a:lumOff val="60000"/>
                </a:schemeClr>
              </a:solidFill>
              <a:headEnd type="none"/>
              <a:tailEnd type="triangle" w="lg" len="med"/>
            </a:ln>
          </p:spPr>
          <p:style>
            <a:lnRef idx="1">
              <a:schemeClr val="accent1"/>
            </a:lnRef>
            <a:fillRef idx="0">
              <a:schemeClr val="accent1"/>
            </a:fillRef>
            <a:effectRef idx="0">
              <a:schemeClr val="accent1"/>
            </a:effectRef>
            <a:fontRef idx="minor">
              <a:schemeClr val="tx1"/>
            </a:fontRef>
          </p:style>
        </p:cxnSp>
        <p:sp>
          <p:nvSpPr>
            <p:cNvPr id="46" name="正方形/長方形 45">
              <a:extLst>
                <a:ext uri="{FF2B5EF4-FFF2-40B4-BE49-F238E27FC236}">
                  <a16:creationId xmlns:a16="http://schemas.microsoft.com/office/drawing/2014/main" id="{BFE109EC-0FE3-2C2C-B323-1AA02513AAF9}"/>
                </a:ext>
              </a:extLst>
            </p:cNvPr>
            <p:cNvSpPr/>
            <p:nvPr/>
          </p:nvSpPr>
          <p:spPr>
            <a:xfrm>
              <a:off x="3808265" y="2629016"/>
              <a:ext cx="1475112" cy="4208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2200" dirty="0">
                  <a:solidFill>
                    <a:schemeClr val="accent1"/>
                  </a:solidFill>
                  <a:latin typeface="UD デジタル 教科書体 NK-B" panose="02020700000000000000" pitchFamily="18" charset="-128"/>
                  <a:ea typeface="UD デジタル 教科書体 NK-B" panose="02020700000000000000" pitchFamily="18" charset="-128"/>
                </a:rPr>
                <a:t>統合・合併</a:t>
              </a:r>
            </a:p>
          </p:txBody>
        </p:sp>
      </p:grpSp>
      <p:grpSp>
        <p:nvGrpSpPr>
          <p:cNvPr id="111" name="グループ化 110">
            <a:extLst>
              <a:ext uri="{FF2B5EF4-FFF2-40B4-BE49-F238E27FC236}">
                <a16:creationId xmlns:a16="http://schemas.microsoft.com/office/drawing/2014/main" id="{5B3DF095-C3A2-90A8-38D3-614C8A435F7D}"/>
              </a:ext>
            </a:extLst>
          </p:cNvPr>
          <p:cNvGrpSpPr/>
          <p:nvPr/>
        </p:nvGrpSpPr>
        <p:grpSpPr>
          <a:xfrm>
            <a:off x="5256183" y="2751949"/>
            <a:ext cx="3593852" cy="825648"/>
            <a:chOff x="5256182" y="2751949"/>
            <a:chExt cx="3593852" cy="825648"/>
          </a:xfrm>
        </p:grpSpPr>
        <p:sp>
          <p:nvSpPr>
            <p:cNvPr id="91" name="二等辺三角形 90">
              <a:extLst>
                <a:ext uri="{FF2B5EF4-FFF2-40B4-BE49-F238E27FC236}">
                  <a16:creationId xmlns:a16="http://schemas.microsoft.com/office/drawing/2014/main" id="{6DAA6F00-ECD0-B30D-EF94-D0FA3CFDC6C2}"/>
                </a:ext>
              </a:extLst>
            </p:cNvPr>
            <p:cNvSpPr/>
            <p:nvPr/>
          </p:nvSpPr>
          <p:spPr>
            <a:xfrm>
              <a:off x="6572989" y="2759111"/>
              <a:ext cx="995245" cy="768865"/>
            </a:xfrm>
            <a:prstGeom prst="triangle">
              <a:avLst/>
            </a:prstGeom>
            <a:noFill/>
            <a:ln w="127000">
              <a:solidFill>
                <a:srgbClr val="FF9999">
                  <a:alpha val="50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正方形/長方形 69">
              <a:extLst>
                <a:ext uri="{FF2B5EF4-FFF2-40B4-BE49-F238E27FC236}">
                  <a16:creationId xmlns:a16="http://schemas.microsoft.com/office/drawing/2014/main" id="{F4849918-9CE8-2C9C-E4A6-C038A5AA3F14}"/>
                </a:ext>
              </a:extLst>
            </p:cNvPr>
            <p:cNvSpPr/>
            <p:nvPr/>
          </p:nvSpPr>
          <p:spPr>
            <a:xfrm>
              <a:off x="5256182" y="2751949"/>
              <a:ext cx="3593852" cy="825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400" dirty="0">
                  <a:solidFill>
                    <a:srgbClr val="FF7C80"/>
                  </a:solidFill>
                  <a:latin typeface="UD デジタル 教科書体 NK-B" panose="02020700000000000000" pitchFamily="18" charset="-128"/>
                  <a:ea typeface="UD デジタル 教科書体 NK-B" panose="02020700000000000000" pitchFamily="18" charset="-128"/>
                </a:rPr>
                <a:t>通院が困難な患者さんが</a:t>
              </a:r>
              <a:endParaRPr kumimoji="1" lang="en-US" altLang="ja-JP" sz="1400" dirty="0">
                <a:solidFill>
                  <a:srgbClr val="FF7C80"/>
                </a:solidFill>
                <a:latin typeface="UD デジタル 教科書体 NK-B" panose="02020700000000000000" pitchFamily="18" charset="-128"/>
                <a:ea typeface="UD デジタル 教科書体 NK-B" panose="02020700000000000000" pitchFamily="18" charset="-128"/>
              </a:endParaRPr>
            </a:p>
            <a:p>
              <a:pPr algn="ctr"/>
              <a:r>
                <a:rPr kumimoji="1" lang="ja-JP" altLang="en-US" sz="1400" dirty="0">
                  <a:solidFill>
                    <a:srgbClr val="FF7C80"/>
                  </a:solidFill>
                  <a:latin typeface="UD デジタル 教科書体 NK-B" panose="02020700000000000000" pitchFamily="18" charset="-128"/>
                  <a:ea typeface="UD デジタル 教科書体 NK-B" panose="02020700000000000000" pitchFamily="18" charset="-128"/>
                </a:rPr>
                <a:t>今後増える可能性も！！</a:t>
              </a:r>
            </a:p>
          </p:txBody>
        </p:sp>
      </p:grpSp>
      <p:grpSp>
        <p:nvGrpSpPr>
          <p:cNvPr id="107" name="グループ化 106">
            <a:extLst>
              <a:ext uri="{FF2B5EF4-FFF2-40B4-BE49-F238E27FC236}">
                <a16:creationId xmlns:a16="http://schemas.microsoft.com/office/drawing/2014/main" id="{053BE90E-60BE-C91D-F0EF-B110B8668BD0}"/>
              </a:ext>
            </a:extLst>
          </p:cNvPr>
          <p:cNvGrpSpPr/>
          <p:nvPr/>
        </p:nvGrpSpPr>
        <p:grpSpPr>
          <a:xfrm>
            <a:off x="288801" y="2575932"/>
            <a:ext cx="3490877" cy="1005567"/>
            <a:chOff x="288799" y="2575931"/>
            <a:chExt cx="3490877" cy="1005566"/>
          </a:xfrm>
        </p:grpSpPr>
        <p:sp>
          <p:nvSpPr>
            <p:cNvPr id="69" name="正方形/長方形 68">
              <a:extLst>
                <a:ext uri="{FF2B5EF4-FFF2-40B4-BE49-F238E27FC236}">
                  <a16:creationId xmlns:a16="http://schemas.microsoft.com/office/drawing/2014/main" id="{E0C5AA54-5126-2DC0-5750-EF8CBED4584B}"/>
                </a:ext>
              </a:extLst>
            </p:cNvPr>
            <p:cNvSpPr/>
            <p:nvPr/>
          </p:nvSpPr>
          <p:spPr>
            <a:xfrm>
              <a:off x="2096292" y="2630352"/>
              <a:ext cx="1683384" cy="9511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dirty="0">
                  <a:solidFill>
                    <a:srgbClr val="FF7C80"/>
                  </a:solidFill>
                  <a:latin typeface="UD デジタル 教科書体 NK-B" panose="02020700000000000000" pitchFamily="18" charset="-128"/>
                  <a:ea typeface="UD デジタル 教科書体 NK-B" panose="02020700000000000000" pitchFamily="18" charset="-128"/>
                </a:rPr>
                <a:t>様々な要因で</a:t>
              </a:r>
              <a:endParaRPr kumimoji="1" lang="en-US" altLang="ja-JP" sz="1400" dirty="0">
                <a:solidFill>
                  <a:srgbClr val="FF7C80"/>
                </a:solidFill>
                <a:latin typeface="UD デジタル 教科書体 NK-B" panose="02020700000000000000" pitchFamily="18" charset="-128"/>
                <a:ea typeface="UD デジタル 教科書体 NK-B" panose="02020700000000000000" pitchFamily="18" charset="-128"/>
              </a:endParaRPr>
            </a:p>
            <a:p>
              <a:r>
                <a:rPr kumimoji="1" lang="ja-JP" altLang="en-US" sz="1400" dirty="0">
                  <a:solidFill>
                    <a:srgbClr val="FF7C80"/>
                  </a:solidFill>
                  <a:latin typeface="UD デジタル 教科書体 NK-B" panose="02020700000000000000" pitchFamily="18" charset="-128"/>
                  <a:ea typeface="UD デジタル 教科書体 NK-B" panose="02020700000000000000" pitchFamily="18" charset="-128"/>
                </a:rPr>
                <a:t>医療機関の数は</a:t>
              </a:r>
              <a:endParaRPr kumimoji="1" lang="en-US" altLang="ja-JP" sz="1400" dirty="0">
                <a:solidFill>
                  <a:srgbClr val="FF7C80"/>
                </a:solidFill>
                <a:latin typeface="UD デジタル 教科書体 NK-B" panose="02020700000000000000" pitchFamily="18" charset="-128"/>
                <a:ea typeface="UD デジタル 教科書体 NK-B" panose="02020700000000000000" pitchFamily="18" charset="-128"/>
              </a:endParaRPr>
            </a:p>
            <a:p>
              <a:r>
                <a:rPr kumimoji="1" lang="ja-JP" altLang="en-US" sz="1400" dirty="0">
                  <a:solidFill>
                    <a:srgbClr val="FF7C80"/>
                  </a:solidFill>
                  <a:latin typeface="UD デジタル 教科書体 NK-B" panose="02020700000000000000" pitchFamily="18" charset="-128"/>
                  <a:ea typeface="UD デジタル 教科書体 NK-B" panose="02020700000000000000" pitchFamily="18" charset="-128"/>
                </a:rPr>
                <a:t>減少していく</a:t>
              </a:r>
              <a:r>
                <a:rPr kumimoji="1" lang="en-US" altLang="ja-JP" sz="1400" dirty="0">
                  <a:solidFill>
                    <a:srgbClr val="FF7C80"/>
                  </a:solidFill>
                  <a:latin typeface="UD デジタル 教科書体 NK-B" panose="02020700000000000000" pitchFamily="18" charset="-128"/>
                  <a:ea typeface="UD デジタル 教科書体 NK-B" panose="02020700000000000000" pitchFamily="18" charset="-128"/>
                </a:rPr>
                <a:t>…</a:t>
              </a:r>
            </a:p>
            <a:p>
              <a:r>
                <a:rPr kumimoji="1" lang="ja-JP" altLang="en-US" sz="1400" dirty="0">
                  <a:solidFill>
                    <a:srgbClr val="FF7C80"/>
                  </a:solidFill>
                  <a:latin typeface="UD デジタル 教科書体 NK-B" panose="02020700000000000000" pitchFamily="18" charset="-128"/>
                  <a:ea typeface="UD デジタル 教科書体 NK-B" panose="02020700000000000000" pitchFamily="18" charset="-128"/>
                </a:rPr>
                <a:t>（統合・合併・廃止）</a:t>
              </a:r>
            </a:p>
          </p:txBody>
        </p:sp>
        <p:sp>
          <p:nvSpPr>
            <p:cNvPr id="77" name="正方形/長方形 76">
              <a:extLst>
                <a:ext uri="{FF2B5EF4-FFF2-40B4-BE49-F238E27FC236}">
                  <a16:creationId xmlns:a16="http://schemas.microsoft.com/office/drawing/2014/main" id="{4A89A996-438F-595E-AF45-BC308C3AA44D}"/>
                </a:ext>
              </a:extLst>
            </p:cNvPr>
            <p:cNvSpPr/>
            <p:nvPr/>
          </p:nvSpPr>
          <p:spPr>
            <a:xfrm>
              <a:off x="288799" y="2575931"/>
              <a:ext cx="1683384" cy="9815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400" dirty="0">
                  <a:solidFill>
                    <a:srgbClr val="FF7C80"/>
                  </a:solidFill>
                  <a:latin typeface="UD デジタル 教科書体 NK-B" panose="02020700000000000000" pitchFamily="18" charset="-128"/>
                  <a:ea typeface="UD デジタル 教科書体 NK-B" panose="02020700000000000000" pitchFamily="18" charset="-128"/>
                </a:rPr>
                <a:t>◪ 人口減少</a:t>
              </a:r>
              <a:endParaRPr kumimoji="1" lang="en-US" altLang="ja-JP" sz="1400" dirty="0">
                <a:solidFill>
                  <a:srgbClr val="FF7C80"/>
                </a:solidFill>
                <a:latin typeface="UD デジタル 教科書体 NK-B" panose="02020700000000000000" pitchFamily="18" charset="-128"/>
                <a:ea typeface="UD デジタル 教科書体 NK-B" panose="02020700000000000000" pitchFamily="18" charset="-128"/>
              </a:endParaRPr>
            </a:p>
            <a:p>
              <a:r>
                <a:rPr kumimoji="1" lang="ja-JP" altLang="en-US" sz="1400" dirty="0">
                  <a:solidFill>
                    <a:srgbClr val="FF7C80"/>
                  </a:solidFill>
                  <a:latin typeface="UD デジタル 教科書体 NK-B" panose="02020700000000000000" pitchFamily="18" charset="-128"/>
                  <a:ea typeface="UD デジタル 教科書体 NK-B" panose="02020700000000000000" pitchFamily="18" charset="-128"/>
                </a:rPr>
                <a:t>◪ 医療従事者不足</a:t>
              </a:r>
              <a:endParaRPr kumimoji="1" lang="en-US" altLang="ja-JP" sz="1400" dirty="0">
                <a:solidFill>
                  <a:srgbClr val="FF7C80"/>
                </a:solidFill>
                <a:latin typeface="UD デジタル 教科書体 NK-B" panose="02020700000000000000" pitchFamily="18" charset="-128"/>
                <a:ea typeface="UD デジタル 教科書体 NK-B" panose="02020700000000000000" pitchFamily="18" charset="-128"/>
              </a:endParaRPr>
            </a:p>
            <a:p>
              <a:r>
                <a:rPr kumimoji="1" lang="ja-JP" altLang="en-US" sz="1400" dirty="0">
                  <a:solidFill>
                    <a:srgbClr val="FF7C80"/>
                  </a:solidFill>
                  <a:latin typeface="UD デジタル 教科書体 NK-B" panose="02020700000000000000" pitchFamily="18" charset="-128"/>
                  <a:ea typeface="UD デジタル 教科書体 NK-B" panose="02020700000000000000" pitchFamily="18" charset="-128"/>
                </a:rPr>
                <a:t>　（ 後継者不足 ）　</a:t>
              </a:r>
              <a:endParaRPr kumimoji="1" lang="en-US" altLang="ja-JP" sz="1400" dirty="0">
                <a:solidFill>
                  <a:srgbClr val="FF7C80"/>
                </a:solidFill>
                <a:latin typeface="UD デジタル 教科書体 NK-B" panose="02020700000000000000" pitchFamily="18" charset="-128"/>
                <a:ea typeface="UD デジタル 教科書体 NK-B" panose="02020700000000000000" pitchFamily="18" charset="-128"/>
              </a:endParaRPr>
            </a:p>
            <a:p>
              <a:r>
                <a:rPr kumimoji="1" lang="ja-JP" altLang="en-US" sz="1400" dirty="0">
                  <a:solidFill>
                    <a:srgbClr val="FF7C80"/>
                  </a:solidFill>
                  <a:latin typeface="UD デジタル 教科書体 NK-B" panose="02020700000000000000" pitchFamily="18" charset="-128"/>
                  <a:ea typeface="UD デジタル 教科書体 NK-B" panose="02020700000000000000" pitchFamily="18" charset="-128"/>
                </a:rPr>
                <a:t>◪ 機能分化 など</a:t>
              </a:r>
            </a:p>
          </p:txBody>
        </p:sp>
        <p:sp>
          <p:nvSpPr>
            <p:cNvPr id="82" name="矢印: 下 81">
              <a:extLst>
                <a:ext uri="{FF2B5EF4-FFF2-40B4-BE49-F238E27FC236}">
                  <a16:creationId xmlns:a16="http://schemas.microsoft.com/office/drawing/2014/main" id="{B4B27CB4-8976-8FA0-7028-1A0F126C248D}"/>
                </a:ext>
              </a:extLst>
            </p:cNvPr>
            <p:cNvSpPr/>
            <p:nvPr/>
          </p:nvSpPr>
          <p:spPr>
            <a:xfrm rot="16200000">
              <a:off x="1639074" y="2981960"/>
              <a:ext cx="493113" cy="210661"/>
            </a:xfrm>
            <a:prstGeom prst="downArrow">
              <a:avLst>
                <a:gd name="adj1" fmla="val 50000"/>
                <a:gd name="adj2" fmla="val 100000"/>
              </a:avLst>
            </a:prstGeom>
            <a:gradFill>
              <a:gsLst>
                <a:gs pos="25000">
                  <a:srgbClr val="FFCCCC"/>
                </a:gs>
                <a:gs pos="100000">
                  <a:srgbClr val="FFCCCC"/>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12" name="グループ化 111">
            <a:extLst>
              <a:ext uri="{FF2B5EF4-FFF2-40B4-BE49-F238E27FC236}">
                <a16:creationId xmlns:a16="http://schemas.microsoft.com/office/drawing/2014/main" id="{092C63EF-D15B-530D-DBF1-BA674948793C}"/>
              </a:ext>
            </a:extLst>
          </p:cNvPr>
          <p:cNvGrpSpPr/>
          <p:nvPr/>
        </p:nvGrpSpPr>
        <p:grpSpPr>
          <a:xfrm>
            <a:off x="223240" y="3765592"/>
            <a:ext cx="8700798" cy="1767485"/>
            <a:chOff x="223239" y="3765589"/>
            <a:chExt cx="8700797" cy="1767485"/>
          </a:xfrm>
        </p:grpSpPr>
        <p:sp>
          <p:nvSpPr>
            <p:cNvPr id="83" name="正方形/長方形 82">
              <a:extLst>
                <a:ext uri="{FF2B5EF4-FFF2-40B4-BE49-F238E27FC236}">
                  <a16:creationId xmlns:a16="http://schemas.microsoft.com/office/drawing/2014/main" id="{F6B2C9EF-2D1A-7F1B-5F7C-5F67A8F863E1}"/>
                </a:ext>
              </a:extLst>
            </p:cNvPr>
            <p:cNvSpPr/>
            <p:nvPr/>
          </p:nvSpPr>
          <p:spPr>
            <a:xfrm>
              <a:off x="7716639" y="3775661"/>
              <a:ext cx="1046177" cy="1353193"/>
            </a:xfrm>
            <a:prstGeom prst="rect">
              <a:avLst/>
            </a:prstGeom>
            <a:noFill/>
            <a:ln w="38100">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7">
              <a:extLst>
                <a:ext uri="{FF2B5EF4-FFF2-40B4-BE49-F238E27FC236}">
                  <a16:creationId xmlns:a16="http://schemas.microsoft.com/office/drawing/2014/main" id="{85772707-9417-B33B-ED97-CFB8C15A01F6}"/>
                </a:ext>
              </a:extLst>
            </p:cNvPr>
            <p:cNvSpPr/>
            <p:nvPr/>
          </p:nvSpPr>
          <p:spPr>
            <a:xfrm>
              <a:off x="1774165" y="4405859"/>
              <a:ext cx="5694531" cy="576000"/>
            </a:xfrm>
            <a:prstGeom prst="round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1742F6B4-E5FD-004C-3D93-7BA7FD5D3246}"/>
                </a:ext>
              </a:extLst>
            </p:cNvPr>
            <p:cNvSpPr/>
            <p:nvPr/>
          </p:nvSpPr>
          <p:spPr>
            <a:xfrm>
              <a:off x="370204" y="3765589"/>
              <a:ext cx="1046177" cy="1353193"/>
            </a:xfrm>
            <a:prstGeom prst="rect">
              <a:avLst/>
            </a:prstGeom>
            <a:noFill/>
            <a:ln w="38100">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0" name="図 39" descr="グラフィカル ユーザー インターフェイス&#10;&#10;中程度の精度で自動的に生成された説明">
              <a:extLst>
                <a:ext uri="{FF2B5EF4-FFF2-40B4-BE49-F238E27FC236}">
                  <a16:creationId xmlns:a16="http://schemas.microsoft.com/office/drawing/2014/main" id="{67525639-3A74-9CE5-0407-EDBBE641DF1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693695" y="3794375"/>
              <a:ext cx="1838500" cy="1155159"/>
            </a:xfrm>
            <a:prstGeom prst="rect">
              <a:avLst/>
            </a:prstGeom>
          </p:spPr>
        </p:pic>
        <p:pic>
          <p:nvPicPr>
            <p:cNvPr id="55" name="図 54" descr="シャツ が含まれている画像&#10;&#10;自動的に生成された説明">
              <a:extLst>
                <a:ext uri="{FF2B5EF4-FFF2-40B4-BE49-F238E27FC236}">
                  <a16:creationId xmlns:a16="http://schemas.microsoft.com/office/drawing/2014/main" id="{EA8547A8-86D6-5C9D-A63D-9D81C854B20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18329" y="4024968"/>
              <a:ext cx="893676" cy="893676"/>
            </a:xfrm>
            <a:prstGeom prst="rect">
              <a:avLst/>
            </a:prstGeom>
          </p:spPr>
        </p:pic>
        <p:pic>
          <p:nvPicPr>
            <p:cNvPr id="17" name="図 16" descr="白いバックグラウンドの前に座っている人形&#10;&#10;低い精度で自動的に生成された説明">
              <a:extLst>
                <a:ext uri="{FF2B5EF4-FFF2-40B4-BE49-F238E27FC236}">
                  <a16:creationId xmlns:a16="http://schemas.microsoft.com/office/drawing/2014/main" id="{D0256C6D-9489-E4BE-DFD2-6ADE5F7F014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755962" y="3955179"/>
              <a:ext cx="963875" cy="963875"/>
            </a:xfrm>
            <a:prstGeom prst="rect">
              <a:avLst/>
            </a:prstGeom>
          </p:spPr>
        </p:pic>
        <p:pic>
          <p:nvPicPr>
            <p:cNvPr id="24" name="図 23" descr="シャツ が含まれている画像&#10;&#10;自動的に生成された説明">
              <a:extLst>
                <a:ext uri="{FF2B5EF4-FFF2-40B4-BE49-F238E27FC236}">
                  <a16:creationId xmlns:a16="http://schemas.microsoft.com/office/drawing/2014/main" id="{26BEC376-5530-AD82-7D83-98E00962646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597651" y="3940303"/>
              <a:ext cx="866296" cy="936535"/>
            </a:xfrm>
            <a:prstGeom prst="rect">
              <a:avLst/>
            </a:prstGeom>
          </p:spPr>
        </p:pic>
        <p:pic>
          <p:nvPicPr>
            <p:cNvPr id="12" name="図 11" descr="レゴ, 食品 が含まれている画像&#10;&#10;自動的に生成された説明">
              <a:extLst>
                <a:ext uri="{FF2B5EF4-FFF2-40B4-BE49-F238E27FC236}">
                  <a16:creationId xmlns:a16="http://schemas.microsoft.com/office/drawing/2014/main" id="{4F965ABF-C218-F5A8-D210-B716864D0A53}"/>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91691" y="3930972"/>
              <a:ext cx="968704" cy="1042572"/>
            </a:xfrm>
            <a:prstGeom prst="rect">
              <a:avLst/>
            </a:prstGeom>
          </p:spPr>
        </p:pic>
        <p:pic>
          <p:nvPicPr>
            <p:cNvPr id="21" name="図 20" descr="時計 が含まれている画像&#10;&#10;自動的に生成された説明">
              <a:extLst>
                <a:ext uri="{FF2B5EF4-FFF2-40B4-BE49-F238E27FC236}">
                  <a16:creationId xmlns:a16="http://schemas.microsoft.com/office/drawing/2014/main" id="{473D8F07-5E7D-CE26-09DC-71E170E906B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2739933" y="4024968"/>
              <a:ext cx="816541" cy="792012"/>
            </a:xfrm>
            <a:prstGeom prst="rect">
              <a:avLst/>
            </a:prstGeom>
          </p:spPr>
        </p:pic>
        <p:pic>
          <p:nvPicPr>
            <p:cNvPr id="23" name="図 22">
              <a:extLst>
                <a:ext uri="{FF2B5EF4-FFF2-40B4-BE49-F238E27FC236}">
                  <a16:creationId xmlns:a16="http://schemas.microsoft.com/office/drawing/2014/main" id="{45051A1E-460C-8A5C-1CAC-8C6FBC7560B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flipH="1">
              <a:off x="1895723" y="4076942"/>
              <a:ext cx="816543" cy="831465"/>
            </a:xfrm>
            <a:prstGeom prst="rect">
              <a:avLst/>
            </a:prstGeom>
          </p:spPr>
        </p:pic>
        <p:sp>
          <p:nvSpPr>
            <p:cNvPr id="34" name="正方形/長方形 33">
              <a:extLst>
                <a:ext uri="{FF2B5EF4-FFF2-40B4-BE49-F238E27FC236}">
                  <a16:creationId xmlns:a16="http://schemas.microsoft.com/office/drawing/2014/main" id="{655CD327-DFD3-D6A2-EE15-0703485299DB}"/>
                </a:ext>
              </a:extLst>
            </p:cNvPr>
            <p:cNvSpPr/>
            <p:nvPr/>
          </p:nvSpPr>
          <p:spPr>
            <a:xfrm rot="13598213">
              <a:off x="8288643" y="4897682"/>
              <a:ext cx="716787" cy="55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r>
                <a:rPr kumimoji="1" lang="ja-JP" altLang="en-US" sz="3600" dirty="0">
                  <a:solidFill>
                    <a:schemeClr val="tx1"/>
                  </a:solidFill>
                  <a:latin typeface="UD デジタル 教科書体 NK-B" panose="02020700000000000000" pitchFamily="18" charset="-128"/>
                  <a:ea typeface="UD デジタル 教科書体 NK-B" panose="02020700000000000000" pitchFamily="18" charset="-128"/>
                </a:rPr>
                <a:t>👉</a:t>
              </a:r>
              <a:endParaRPr kumimoji="1" lang="ja-JP" altLang="en-US" sz="3600" dirty="0">
                <a:solidFill>
                  <a:schemeClr val="bg1">
                    <a:lumMod val="85000"/>
                  </a:schemeClr>
                </a:solidFill>
                <a:latin typeface="UD デジタル 教科書体 NK-B" panose="02020700000000000000" pitchFamily="18" charset="-128"/>
                <a:ea typeface="UD デジタル 教科書体 NK-B" panose="02020700000000000000" pitchFamily="18" charset="-128"/>
              </a:endParaRPr>
            </a:p>
          </p:txBody>
        </p:sp>
        <p:sp>
          <p:nvSpPr>
            <p:cNvPr id="48" name="四角形: 角を丸くする 47">
              <a:extLst>
                <a:ext uri="{FF2B5EF4-FFF2-40B4-BE49-F238E27FC236}">
                  <a16:creationId xmlns:a16="http://schemas.microsoft.com/office/drawing/2014/main" id="{0CBF10E5-5805-4AC8-8834-C0D7A18D0608}"/>
                </a:ext>
              </a:extLst>
            </p:cNvPr>
            <p:cNvSpPr/>
            <p:nvPr/>
          </p:nvSpPr>
          <p:spPr>
            <a:xfrm>
              <a:off x="1573072" y="3765590"/>
              <a:ext cx="6006346" cy="1353194"/>
            </a:xfrm>
            <a:prstGeom prst="roundRect">
              <a:avLst>
                <a:gd name="adj" fmla="val 16062"/>
              </a:avLst>
            </a:prstGeom>
            <a:noFill/>
            <a:ln w="50800">
              <a:solidFill>
                <a:schemeClr val="accent2">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正方形/長方形 71">
              <a:extLst>
                <a:ext uri="{FF2B5EF4-FFF2-40B4-BE49-F238E27FC236}">
                  <a16:creationId xmlns:a16="http://schemas.microsoft.com/office/drawing/2014/main" id="{035ACD6F-8B07-CA22-02BB-C8358BFBC1AB}"/>
                </a:ext>
              </a:extLst>
            </p:cNvPr>
            <p:cNvSpPr/>
            <p:nvPr/>
          </p:nvSpPr>
          <p:spPr>
            <a:xfrm>
              <a:off x="7579418" y="4777062"/>
              <a:ext cx="1306838" cy="297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dirty="0">
                  <a:solidFill>
                    <a:srgbClr val="FF5050"/>
                  </a:solidFill>
                  <a:effectLst>
                    <a:glow rad="127000">
                      <a:schemeClr val="bg1"/>
                    </a:glow>
                  </a:effectLst>
                  <a:latin typeface="UD デジタル 教科書体 NK-B" panose="02020700000000000000" pitchFamily="18" charset="-128"/>
                  <a:ea typeface="UD デジタル 教科書体 NK-B" panose="02020700000000000000" pitchFamily="18" charset="-128"/>
                </a:rPr>
                <a:t>交通・通院弱者</a:t>
              </a:r>
              <a:endParaRPr kumimoji="1" lang="en-US" altLang="ja-JP" sz="1100" dirty="0">
                <a:solidFill>
                  <a:srgbClr val="FF5050"/>
                </a:solidFill>
                <a:effectLst>
                  <a:glow rad="127000">
                    <a:schemeClr val="bg1"/>
                  </a:glow>
                </a:effectLst>
                <a:latin typeface="UD デジタル 教科書体 NK-B" panose="02020700000000000000" pitchFamily="18" charset="-128"/>
                <a:ea typeface="UD デジタル 教科書体 NK-B" panose="02020700000000000000" pitchFamily="18" charset="-128"/>
              </a:endParaRPr>
            </a:p>
            <a:p>
              <a:pPr algn="ctr"/>
              <a:endParaRPr kumimoji="1" lang="en-US" altLang="ja-JP" sz="500" dirty="0">
                <a:solidFill>
                  <a:srgbClr val="FF5050"/>
                </a:solidFill>
                <a:effectLst>
                  <a:glow rad="127000">
                    <a:schemeClr val="bg1"/>
                  </a:glow>
                </a:effectLst>
                <a:latin typeface="UD デジタル 教科書体 NK-B" panose="02020700000000000000" pitchFamily="18" charset="-128"/>
                <a:ea typeface="UD デジタル 教科書体 NK-B" panose="02020700000000000000" pitchFamily="18" charset="-128"/>
              </a:endParaRPr>
            </a:p>
          </p:txBody>
        </p:sp>
        <p:sp>
          <p:nvSpPr>
            <p:cNvPr id="73" name="正方形/長方形 72">
              <a:extLst>
                <a:ext uri="{FF2B5EF4-FFF2-40B4-BE49-F238E27FC236}">
                  <a16:creationId xmlns:a16="http://schemas.microsoft.com/office/drawing/2014/main" id="{5014C013-897C-FFD1-679C-BB37E4331C0A}"/>
                </a:ext>
              </a:extLst>
            </p:cNvPr>
            <p:cNvSpPr/>
            <p:nvPr/>
          </p:nvSpPr>
          <p:spPr>
            <a:xfrm>
              <a:off x="223239" y="4763304"/>
              <a:ext cx="1306838" cy="2971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100" dirty="0">
                  <a:solidFill>
                    <a:srgbClr val="FF5050"/>
                  </a:solidFill>
                  <a:effectLst>
                    <a:glow rad="127000">
                      <a:schemeClr val="bg1"/>
                    </a:glow>
                  </a:effectLst>
                  <a:latin typeface="UD デジタル 教科書体 NK-B" panose="02020700000000000000" pitchFamily="18" charset="-128"/>
                  <a:ea typeface="UD デジタル 教科書体 NK-B" panose="02020700000000000000" pitchFamily="18" charset="-128"/>
                </a:rPr>
                <a:t>交通・通院弱者</a:t>
              </a:r>
              <a:endParaRPr kumimoji="1" lang="en-US" altLang="ja-JP" sz="1100" dirty="0">
                <a:solidFill>
                  <a:srgbClr val="FF5050"/>
                </a:solidFill>
                <a:effectLst>
                  <a:glow rad="127000">
                    <a:schemeClr val="bg1"/>
                  </a:glow>
                </a:effectLst>
                <a:latin typeface="UD デジタル 教科書体 NK-B" panose="02020700000000000000" pitchFamily="18" charset="-128"/>
                <a:ea typeface="UD デジタル 教科書体 NK-B" panose="02020700000000000000" pitchFamily="18" charset="-128"/>
              </a:endParaRPr>
            </a:p>
            <a:p>
              <a:pPr algn="ctr"/>
              <a:endParaRPr kumimoji="1" lang="en-US" altLang="ja-JP" sz="500" dirty="0">
                <a:solidFill>
                  <a:srgbClr val="FF5050"/>
                </a:solidFill>
                <a:effectLst>
                  <a:glow rad="127000">
                    <a:schemeClr val="bg1"/>
                  </a:glow>
                </a:effectLst>
                <a:latin typeface="UD デジタル 教科書体 NK-B" panose="02020700000000000000" pitchFamily="18" charset="-128"/>
                <a:ea typeface="UD デジタル 教科書体 NK-B" panose="02020700000000000000" pitchFamily="18" charset="-128"/>
              </a:endParaRPr>
            </a:p>
          </p:txBody>
        </p:sp>
        <p:sp>
          <p:nvSpPr>
            <p:cNvPr id="88" name="正方形/長方形 87">
              <a:extLst>
                <a:ext uri="{FF2B5EF4-FFF2-40B4-BE49-F238E27FC236}">
                  <a16:creationId xmlns:a16="http://schemas.microsoft.com/office/drawing/2014/main" id="{35476698-0C7A-90DD-FABD-5E20C85E37F7}"/>
                </a:ext>
              </a:extLst>
            </p:cNvPr>
            <p:cNvSpPr/>
            <p:nvPr/>
          </p:nvSpPr>
          <p:spPr>
            <a:xfrm rot="13598213">
              <a:off x="932804" y="4812610"/>
              <a:ext cx="716787" cy="5539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r>
                <a:rPr kumimoji="1" lang="ja-JP" altLang="en-US" sz="3600" dirty="0">
                  <a:solidFill>
                    <a:schemeClr val="tx1"/>
                  </a:solidFill>
                  <a:latin typeface="UD デジタル 教科書体 NK-B" panose="02020700000000000000" pitchFamily="18" charset="-128"/>
                  <a:ea typeface="UD デジタル 教科書体 NK-B" panose="02020700000000000000" pitchFamily="18" charset="-128"/>
                </a:rPr>
                <a:t>👉</a:t>
              </a:r>
              <a:endParaRPr kumimoji="1" lang="ja-JP" altLang="en-US" sz="3600" dirty="0">
                <a:solidFill>
                  <a:schemeClr val="bg1">
                    <a:lumMod val="85000"/>
                  </a:schemeClr>
                </a:solidFill>
                <a:latin typeface="UD デジタル 教科書体 NK-B" panose="02020700000000000000" pitchFamily="18" charset="-128"/>
                <a:ea typeface="UD デジタル 教科書体 NK-B" panose="02020700000000000000" pitchFamily="18" charset="-128"/>
              </a:endParaRPr>
            </a:p>
          </p:txBody>
        </p:sp>
      </p:grpSp>
      <p:sp>
        <p:nvSpPr>
          <p:cNvPr id="27" name="正方形/長方形 26">
            <a:extLst>
              <a:ext uri="{FF2B5EF4-FFF2-40B4-BE49-F238E27FC236}">
                <a16:creationId xmlns:a16="http://schemas.microsoft.com/office/drawing/2014/main" id="{CF50A9DE-CB14-1D14-6AF4-A6AEBE4AF1AC}"/>
              </a:ext>
            </a:extLst>
          </p:cNvPr>
          <p:cNvSpPr/>
          <p:nvPr/>
        </p:nvSpPr>
        <p:spPr>
          <a:xfrm>
            <a:off x="1970036" y="1031241"/>
            <a:ext cx="816544" cy="4208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2000" dirty="0">
                <a:solidFill>
                  <a:schemeClr val="tx1"/>
                </a:solidFill>
                <a:latin typeface="UD デジタル 教科書体 NK-B" panose="02020700000000000000" pitchFamily="18" charset="-128"/>
                <a:ea typeface="UD デジタル 教科書体 NK-B" panose="02020700000000000000" pitchFamily="18" charset="-128"/>
              </a:rPr>
              <a:t>A</a:t>
            </a:r>
            <a:r>
              <a:rPr kumimoji="1" lang="ja-JP" altLang="en-US" sz="2000" dirty="0">
                <a:solidFill>
                  <a:schemeClr val="tx1"/>
                </a:solidFill>
                <a:latin typeface="UD デジタル 教科書体 NK-B" panose="02020700000000000000" pitchFamily="18" charset="-128"/>
                <a:ea typeface="UD デジタル 教科書体 NK-B" panose="02020700000000000000" pitchFamily="18" charset="-128"/>
              </a:rPr>
              <a:t>地区</a:t>
            </a:r>
          </a:p>
        </p:txBody>
      </p:sp>
      <p:sp>
        <p:nvSpPr>
          <p:cNvPr id="92" name="正方形/長方形 91">
            <a:extLst>
              <a:ext uri="{FF2B5EF4-FFF2-40B4-BE49-F238E27FC236}">
                <a16:creationId xmlns:a16="http://schemas.microsoft.com/office/drawing/2014/main" id="{85A53E24-D6BA-3509-9AAC-CFA3F09AE1F8}"/>
              </a:ext>
            </a:extLst>
          </p:cNvPr>
          <p:cNvSpPr/>
          <p:nvPr/>
        </p:nvSpPr>
        <p:spPr>
          <a:xfrm>
            <a:off x="6604431" y="1085171"/>
            <a:ext cx="816544" cy="312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2000" dirty="0">
                <a:solidFill>
                  <a:schemeClr val="tx1"/>
                </a:solidFill>
                <a:latin typeface="UD デジタル 教科書体 NK-B" panose="02020700000000000000" pitchFamily="18" charset="-128"/>
                <a:ea typeface="UD デジタル 教科書体 NK-B" panose="02020700000000000000" pitchFamily="18" charset="-128"/>
              </a:rPr>
              <a:t>B</a:t>
            </a:r>
            <a:r>
              <a:rPr kumimoji="1" lang="ja-JP" altLang="en-US" sz="2000" dirty="0">
                <a:solidFill>
                  <a:schemeClr val="tx1"/>
                </a:solidFill>
                <a:latin typeface="UD デジタル 教科書体 NK-B" panose="02020700000000000000" pitchFamily="18" charset="-128"/>
                <a:ea typeface="UD デジタル 教科書体 NK-B" panose="02020700000000000000" pitchFamily="18" charset="-128"/>
              </a:rPr>
              <a:t>地区</a:t>
            </a:r>
          </a:p>
        </p:txBody>
      </p:sp>
      <p:pic>
        <p:nvPicPr>
          <p:cNvPr id="93" name="図 92">
            <a:extLst>
              <a:ext uri="{FF2B5EF4-FFF2-40B4-BE49-F238E27FC236}">
                <a16:creationId xmlns:a16="http://schemas.microsoft.com/office/drawing/2014/main" id="{341481F3-F105-3FCC-0E80-7784B1C523A2}"/>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8419" y="57546"/>
            <a:ext cx="649087" cy="700171"/>
          </a:xfrm>
          <a:prstGeom prst="rect">
            <a:avLst/>
          </a:prstGeom>
        </p:spPr>
      </p:pic>
      <p:sp>
        <p:nvSpPr>
          <p:cNvPr id="103" name="正方形/長方形 102">
            <a:extLst>
              <a:ext uri="{FF2B5EF4-FFF2-40B4-BE49-F238E27FC236}">
                <a16:creationId xmlns:a16="http://schemas.microsoft.com/office/drawing/2014/main" id="{A8C00FF6-4515-0350-3BE3-229072B6EBAF}"/>
              </a:ext>
            </a:extLst>
          </p:cNvPr>
          <p:cNvSpPr/>
          <p:nvPr/>
        </p:nvSpPr>
        <p:spPr>
          <a:xfrm>
            <a:off x="3549344" y="2171053"/>
            <a:ext cx="680363" cy="378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en-US" altLang="ja-JP" sz="1400" dirty="0">
                <a:solidFill>
                  <a:schemeClr val="tx1"/>
                </a:solidFill>
                <a:effectLst>
                  <a:glow rad="127000">
                    <a:schemeClr val="bg1"/>
                  </a:glow>
                </a:effectLst>
                <a:latin typeface="UD デジタル 教科書体 NK-B" panose="02020700000000000000" pitchFamily="18" charset="-128"/>
                <a:ea typeface="UD デジタル 教科書体 NK-B" panose="02020700000000000000" pitchFamily="18" charset="-128"/>
              </a:rPr>
              <a:t>A</a:t>
            </a:r>
            <a:r>
              <a:rPr kumimoji="1" lang="ja-JP" altLang="en-US" sz="1400" dirty="0">
                <a:solidFill>
                  <a:schemeClr val="tx1"/>
                </a:solidFill>
                <a:effectLst>
                  <a:glow rad="127000">
                    <a:schemeClr val="bg1"/>
                  </a:glow>
                </a:effectLst>
                <a:latin typeface="UD デジタル 教科書体 NK-B" panose="02020700000000000000" pitchFamily="18" charset="-128"/>
                <a:ea typeface="UD デジタル 教科書体 NK-B" panose="02020700000000000000" pitchFamily="18" charset="-128"/>
              </a:rPr>
              <a:t>病院</a:t>
            </a:r>
            <a:endParaRPr kumimoji="1" lang="en-US" altLang="ja-JP" sz="700" dirty="0">
              <a:solidFill>
                <a:schemeClr val="tx1"/>
              </a:solidFill>
              <a:effectLst>
                <a:glow rad="127000">
                  <a:schemeClr val="bg1"/>
                </a:glow>
              </a:effectLst>
              <a:latin typeface="UD デジタル 教科書体 NK-B" panose="02020700000000000000" pitchFamily="18" charset="-128"/>
              <a:ea typeface="UD デジタル 教科書体 NK-B" panose="02020700000000000000" pitchFamily="18" charset="-128"/>
            </a:endParaRPr>
          </a:p>
        </p:txBody>
      </p:sp>
      <p:sp>
        <p:nvSpPr>
          <p:cNvPr id="104" name="正方形/長方形 103">
            <a:extLst>
              <a:ext uri="{FF2B5EF4-FFF2-40B4-BE49-F238E27FC236}">
                <a16:creationId xmlns:a16="http://schemas.microsoft.com/office/drawing/2014/main" id="{82781241-928F-329B-EF88-EEE8781E4E3E}"/>
              </a:ext>
            </a:extLst>
          </p:cNvPr>
          <p:cNvSpPr/>
          <p:nvPr/>
        </p:nvSpPr>
        <p:spPr>
          <a:xfrm>
            <a:off x="4927317" y="2140279"/>
            <a:ext cx="680363" cy="3788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en-US" altLang="ja-JP" sz="1400" dirty="0">
                <a:solidFill>
                  <a:schemeClr val="tx1"/>
                </a:solidFill>
                <a:effectLst>
                  <a:glow rad="127000">
                    <a:schemeClr val="bg1"/>
                  </a:glow>
                </a:effectLst>
                <a:latin typeface="UD デジタル 教科書体 NK-B" panose="02020700000000000000" pitchFamily="18" charset="-128"/>
                <a:ea typeface="UD デジタル 教科書体 NK-B" panose="02020700000000000000" pitchFamily="18" charset="-128"/>
              </a:rPr>
              <a:t>B</a:t>
            </a:r>
            <a:r>
              <a:rPr kumimoji="1" lang="ja-JP" altLang="en-US" sz="1400" dirty="0">
                <a:solidFill>
                  <a:schemeClr val="tx1"/>
                </a:solidFill>
                <a:effectLst>
                  <a:glow rad="127000">
                    <a:schemeClr val="bg1"/>
                  </a:glow>
                </a:effectLst>
                <a:latin typeface="UD デジタル 教科書体 NK-B" panose="02020700000000000000" pitchFamily="18" charset="-128"/>
                <a:ea typeface="UD デジタル 教科書体 NK-B" panose="02020700000000000000" pitchFamily="18" charset="-128"/>
              </a:rPr>
              <a:t>病院</a:t>
            </a:r>
            <a:endParaRPr kumimoji="1" lang="en-US" altLang="ja-JP" sz="700" dirty="0">
              <a:solidFill>
                <a:schemeClr val="tx1"/>
              </a:solidFill>
              <a:effectLst>
                <a:glow rad="127000">
                  <a:schemeClr val="bg1"/>
                </a:glow>
              </a:effectLst>
              <a:latin typeface="UD デジタル 教科書体 NK-B" panose="02020700000000000000" pitchFamily="18" charset="-128"/>
              <a:ea typeface="UD デジタル 教科書体 NK-B" panose="02020700000000000000" pitchFamily="18" charset="-128"/>
            </a:endParaRPr>
          </a:p>
        </p:txBody>
      </p:sp>
      <p:grpSp>
        <p:nvGrpSpPr>
          <p:cNvPr id="113" name="グループ化 112">
            <a:extLst>
              <a:ext uri="{FF2B5EF4-FFF2-40B4-BE49-F238E27FC236}">
                <a16:creationId xmlns:a16="http://schemas.microsoft.com/office/drawing/2014/main" id="{FD9F9D85-B3BD-1C41-D75E-96F0E3134040}"/>
              </a:ext>
            </a:extLst>
          </p:cNvPr>
          <p:cNvGrpSpPr/>
          <p:nvPr/>
        </p:nvGrpSpPr>
        <p:grpSpPr>
          <a:xfrm>
            <a:off x="732274" y="5120023"/>
            <a:ext cx="8145151" cy="1462607"/>
            <a:chOff x="732270" y="5120019"/>
            <a:chExt cx="8145151" cy="1462607"/>
          </a:xfrm>
        </p:grpSpPr>
        <p:sp>
          <p:nvSpPr>
            <p:cNvPr id="63" name="矢印: 上向き折線 62">
              <a:extLst>
                <a:ext uri="{FF2B5EF4-FFF2-40B4-BE49-F238E27FC236}">
                  <a16:creationId xmlns:a16="http://schemas.microsoft.com/office/drawing/2014/main" id="{B587FDD5-0B04-9A32-87C5-B68B7557E91E}"/>
                </a:ext>
              </a:extLst>
            </p:cNvPr>
            <p:cNvSpPr/>
            <p:nvPr/>
          </p:nvSpPr>
          <p:spPr>
            <a:xfrm>
              <a:off x="5217896" y="5120020"/>
              <a:ext cx="3156956" cy="537428"/>
            </a:xfrm>
            <a:prstGeom prst="bentUpArrow">
              <a:avLst>
                <a:gd name="adj1" fmla="val 10121"/>
                <a:gd name="adj2" fmla="val 20040"/>
                <a:gd name="adj3" fmla="val 26954"/>
              </a:avLst>
            </a:prstGeom>
            <a:solidFill>
              <a:schemeClr val="tx2">
                <a:alpha val="50000"/>
              </a:schemeClr>
            </a:solidFill>
            <a:ln>
              <a:solidFill>
                <a:schemeClr val="accent1">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矢印: 上向き折線 60">
              <a:extLst>
                <a:ext uri="{FF2B5EF4-FFF2-40B4-BE49-F238E27FC236}">
                  <a16:creationId xmlns:a16="http://schemas.microsoft.com/office/drawing/2014/main" id="{A5A73308-B2FD-70F7-CE05-22F478277203}"/>
                </a:ext>
              </a:extLst>
            </p:cNvPr>
            <p:cNvSpPr/>
            <p:nvPr/>
          </p:nvSpPr>
          <p:spPr>
            <a:xfrm flipH="1">
              <a:off x="732270" y="5120019"/>
              <a:ext cx="3051236" cy="541921"/>
            </a:xfrm>
            <a:prstGeom prst="bentUpArrow">
              <a:avLst>
                <a:gd name="adj1" fmla="val 10121"/>
                <a:gd name="adj2" fmla="val 20040"/>
                <a:gd name="adj3" fmla="val 26954"/>
              </a:avLst>
            </a:prstGeom>
            <a:solidFill>
              <a:schemeClr val="tx2">
                <a:alpha val="50000"/>
              </a:schemeClr>
            </a:solidFill>
            <a:ln>
              <a:solidFill>
                <a:schemeClr val="accent1">
                  <a:alpha val="2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9" name="図 48" descr="草の上にいるトラック&#10;&#10;自動的に生成された説明">
              <a:extLst>
                <a:ext uri="{FF2B5EF4-FFF2-40B4-BE49-F238E27FC236}">
                  <a16:creationId xmlns:a16="http://schemas.microsoft.com/office/drawing/2014/main" id="{BFD92356-DC0B-E649-FA4E-748C47C0C7BB}"/>
                </a:ext>
              </a:extLst>
            </p:cNvPr>
            <p:cNvPicPr>
              <a:picLocks noChangeAspect="1"/>
            </p:cNvPicPr>
            <p:nvPr/>
          </p:nvPicPr>
          <p:blipFill rotWithShape="1">
            <a:blip r:embed="rId16" cstate="screen">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a:ext>
              </a:extLst>
            </a:blip>
            <a:srcRect l="14092" t="35967" r="24999" b="4605"/>
            <a:stretch/>
          </p:blipFill>
          <p:spPr>
            <a:xfrm>
              <a:off x="3693696" y="5192075"/>
              <a:ext cx="1629298" cy="1257944"/>
            </a:xfrm>
            <a:prstGeom prst="ellipse">
              <a:avLst/>
            </a:prstGeom>
          </p:spPr>
        </p:pic>
        <p:sp>
          <p:nvSpPr>
            <p:cNvPr id="75" name="正方形/長方形 74">
              <a:extLst>
                <a:ext uri="{FF2B5EF4-FFF2-40B4-BE49-F238E27FC236}">
                  <a16:creationId xmlns:a16="http://schemas.microsoft.com/office/drawing/2014/main" id="{441C9EE9-5E15-CBCE-2162-7842ED3C76DB}"/>
                </a:ext>
              </a:extLst>
            </p:cNvPr>
            <p:cNvSpPr/>
            <p:nvPr/>
          </p:nvSpPr>
          <p:spPr>
            <a:xfrm>
              <a:off x="1065861" y="5734852"/>
              <a:ext cx="2823663" cy="8477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600" dirty="0">
                  <a:solidFill>
                    <a:schemeClr val="accent1"/>
                  </a:solidFill>
                  <a:effectLst>
                    <a:glow rad="127000">
                      <a:schemeClr val="bg1"/>
                    </a:glow>
                  </a:effectLst>
                  <a:latin typeface="UD デジタル 教科書体 NK-B" panose="02020700000000000000" pitchFamily="18" charset="-128"/>
                  <a:ea typeface="UD デジタル 教科書体 NK-B" panose="02020700000000000000" pitchFamily="18" charset="-128"/>
                </a:rPr>
                <a:t>通院が困難な方にも</a:t>
              </a:r>
              <a:r>
                <a:rPr kumimoji="1" lang="en-US" altLang="ja-JP" sz="1600" dirty="0">
                  <a:solidFill>
                    <a:schemeClr val="accent1"/>
                  </a:solidFill>
                  <a:effectLst>
                    <a:glow rad="127000">
                      <a:schemeClr val="bg1"/>
                    </a:glow>
                  </a:effectLst>
                  <a:latin typeface="UD デジタル 教科書体 NK-B" panose="02020700000000000000" pitchFamily="18" charset="-128"/>
                  <a:ea typeface="UD デジタル 教科書体 NK-B" panose="02020700000000000000" pitchFamily="18" charset="-128"/>
                </a:rPr>
                <a:t>...</a:t>
              </a:r>
              <a:r>
                <a:rPr kumimoji="1" lang="ja-JP" altLang="en-US" sz="1600" dirty="0">
                  <a:solidFill>
                    <a:schemeClr val="accent1"/>
                  </a:solidFill>
                  <a:effectLst>
                    <a:glow rad="127000">
                      <a:schemeClr val="bg1"/>
                    </a:glow>
                  </a:effectLst>
                  <a:latin typeface="UD デジタル 教科書体 NK-B" panose="02020700000000000000" pitchFamily="18" charset="-128"/>
                  <a:ea typeface="UD デジタル 教科書体 NK-B" panose="02020700000000000000" pitchFamily="18" charset="-128"/>
                </a:rPr>
                <a:t>　</a:t>
              </a:r>
              <a:endParaRPr kumimoji="1" lang="en-US" altLang="ja-JP" sz="1600" dirty="0">
                <a:solidFill>
                  <a:schemeClr val="accent1"/>
                </a:solidFill>
                <a:effectLst>
                  <a:glow rad="127000">
                    <a:schemeClr val="bg1"/>
                  </a:glow>
                </a:effectLst>
                <a:latin typeface="UD デジタル 教科書体 NK-B" panose="02020700000000000000" pitchFamily="18" charset="-128"/>
                <a:ea typeface="UD デジタル 教科書体 NK-B" panose="02020700000000000000" pitchFamily="18" charset="-128"/>
              </a:endParaRPr>
            </a:p>
            <a:p>
              <a:r>
                <a:rPr kumimoji="1" lang="ja-JP" altLang="en-US" sz="1600" dirty="0">
                  <a:solidFill>
                    <a:schemeClr val="accent1"/>
                  </a:solidFill>
                  <a:effectLst>
                    <a:glow rad="127000">
                      <a:schemeClr val="bg1"/>
                    </a:glow>
                  </a:effectLst>
                  <a:latin typeface="UD デジタル 教科書体 NK-B" panose="02020700000000000000" pitchFamily="18" charset="-128"/>
                  <a:ea typeface="UD デジタル 教科書体 NK-B" panose="02020700000000000000" pitchFamily="18" charset="-128"/>
                </a:rPr>
                <a:t>医師の負担を極力増やさず</a:t>
              </a:r>
              <a:r>
                <a:rPr kumimoji="1" lang="en-US" altLang="ja-JP" sz="1600" dirty="0">
                  <a:solidFill>
                    <a:schemeClr val="accent1"/>
                  </a:solidFill>
                  <a:effectLst>
                    <a:glow rad="127000">
                      <a:schemeClr val="bg1"/>
                    </a:glow>
                  </a:effectLst>
                  <a:latin typeface="UD デジタル 教科書体 NK-B" panose="02020700000000000000" pitchFamily="18" charset="-128"/>
                  <a:ea typeface="UD デジタル 教科書体 NK-B" panose="02020700000000000000" pitchFamily="18" charset="-128"/>
                </a:rPr>
                <a:t>...</a:t>
              </a:r>
              <a:r>
                <a:rPr kumimoji="1" lang="ja-JP" altLang="en-US" sz="1600" dirty="0">
                  <a:solidFill>
                    <a:schemeClr val="accent1"/>
                  </a:solidFill>
                  <a:effectLst>
                    <a:glow rad="127000">
                      <a:schemeClr val="bg1"/>
                    </a:glow>
                  </a:effectLst>
                  <a:latin typeface="UD デジタル 教科書体 NK-B" panose="02020700000000000000" pitchFamily="18" charset="-128"/>
                  <a:ea typeface="UD デジタル 教科書体 NK-B" panose="02020700000000000000" pitchFamily="18" charset="-128"/>
                </a:rPr>
                <a:t>　</a:t>
              </a:r>
              <a:endParaRPr kumimoji="1" lang="en-US" altLang="ja-JP" sz="1600" dirty="0">
                <a:solidFill>
                  <a:schemeClr val="accent1"/>
                </a:solidFill>
                <a:effectLst>
                  <a:glow rad="127000">
                    <a:schemeClr val="bg1"/>
                  </a:glow>
                </a:effectLst>
                <a:latin typeface="UD デジタル 教科書体 NK-B" panose="02020700000000000000" pitchFamily="18" charset="-128"/>
                <a:ea typeface="UD デジタル 教科書体 NK-B" panose="02020700000000000000" pitchFamily="18" charset="-128"/>
              </a:endParaRPr>
            </a:p>
            <a:p>
              <a:r>
                <a:rPr kumimoji="1" lang="ja-JP" altLang="en-US" sz="1600" dirty="0">
                  <a:solidFill>
                    <a:schemeClr val="accent1"/>
                  </a:solidFill>
                  <a:effectLst>
                    <a:glow rad="127000">
                      <a:schemeClr val="bg1"/>
                    </a:glow>
                  </a:effectLst>
                  <a:latin typeface="UD デジタル 教科書体 NK-B" panose="02020700000000000000" pitchFamily="18" charset="-128"/>
                  <a:ea typeface="UD デジタル 教科書体 NK-B" panose="02020700000000000000" pitchFamily="18" charset="-128"/>
                </a:rPr>
                <a:t>医療と繋げていきたい</a:t>
              </a:r>
              <a:endParaRPr kumimoji="1" lang="en-US" altLang="ja-JP" sz="800" dirty="0">
                <a:solidFill>
                  <a:schemeClr val="accent1"/>
                </a:solidFill>
                <a:effectLst>
                  <a:glow rad="127000">
                    <a:schemeClr val="bg1"/>
                  </a:glow>
                </a:effectLst>
                <a:latin typeface="UD デジタル 教科書体 NK-B" panose="02020700000000000000" pitchFamily="18" charset="-128"/>
                <a:ea typeface="UD デジタル 教科書体 NK-B" panose="02020700000000000000" pitchFamily="18" charset="-128"/>
              </a:endParaRPr>
            </a:p>
          </p:txBody>
        </p:sp>
        <p:sp>
          <p:nvSpPr>
            <p:cNvPr id="106" name="正方形/長方形 105">
              <a:extLst>
                <a:ext uri="{FF2B5EF4-FFF2-40B4-BE49-F238E27FC236}">
                  <a16:creationId xmlns:a16="http://schemas.microsoft.com/office/drawing/2014/main" id="{1D3088AF-B5B0-8144-AB6A-50ED7D7112A1}"/>
                </a:ext>
              </a:extLst>
            </p:cNvPr>
            <p:cNvSpPr/>
            <p:nvPr/>
          </p:nvSpPr>
          <p:spPr>
            <a:xfrm>
              <a:off x="5500647" y="5706368"/>
              <a:ext cx="3376774" cy="8477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600" dirty="0">
                  <a:solidFill>
                    <a:schemeClr val="accent1"/>
                  </a:solidFill>
                  <a:effectLst>
                    <a:glow rad="127000">
                      <a:schemeClr val="bg1"/>
                    </a:glow>
                  </a:effectLst>
                  <a:latin typeface="UD デジタル 教科書体 NK-B" panose="02020700000000000000" pitchFamily="18" charset="-128"/>
                  <a:ea typeface="UD デジタル 教科書体 NK-B" panose="02020700000000000000" pitchFamily="18" charset="-128"/>
                </a:rPr>
                <a:t>通院が困難な方は</a:t>
              </a:r>
              <a:endParaRPr kumimoji="1" lang="en-US" altLang="ja-JP" sz="1600" dirty="0">
                <a:solidFill>
                  <a:schemeClr val="accent1"/>
                </a:solidFill>
                <a:effectLst>
                  <a:glow rad="127000">
                    <a:schemeClr val="bg1"/>
                  </a:glow>
                </a:effectLst>
                <a:latin typeface="UD デジタル 教科書体 NK-B" panose="02020700000000000000" pitchFamily="18" charset="-128"/>
                <a:ea typeface="UD デジタル 教科書体 NK-B" panose="02020700000000000000" pitchFamily="18" charset="-128"/>
              </a:endParaRPr>
            </a:p>
            <a:p>
              <a:r>
                <a:rPr kumimoji="1" lang="ja-JP" altLang="en-US" sz="1600" dirty="0">
                  <a:solidFill>
                    <a:schemeClr val="accent1"/>
                  </a:solidFill>
                  <a:effectLst>
                    <a:glow rad="127000">
                      <a:schemeClr val="bg1"/>
                    </a:glow>
                  </a:effectLst>
                  <a:latin typeface="UD デジタル 教科書体 NK-B" panose="02020700000000000000" pitchFamily="18" charset="-128"/>
                  <a:ea typeface="UD デジタル 教科書体 NK-B" panose="02020700000000000000" pitchFamily="18" charset="-128"/>
                </a:rPr>
                <a:t>医療</a:t>
              </a:r>
              <a:r>
                <a:rPr kumimoji="1" lang="en-US" altLang="ja-JP" sz="1600" dirty="0" err="1">
                  <a:solidFill>
                    <a:schemeClr val="accent1"/>
                  </a:solidFill>
                  <a:effectLst>
                    <a:glow rad="127000">
                      <a:schemeClr val="bg1"/>
                    </a:glow>
                  </a:effectLst>
                  <a:latin typeface="UD デジタル 教科書体 NK-B" panose="02020700000000000000" pitchFamily="18" charset="-128"/>
                  <a:ea typeface="UD デジタル 教科書体 NK-B" panose="02020700000000000000" pitchFamily="18" charset="-128"/>
                </a:rPr>
                <a:t>MaaS</a:t>
              </a:r>
              <a:r>
                <a:rPr kumimoji="1" lang="ja-JP" altLang="en-US" sz="1600" dirty="0">
                  <a:solidFill>
                    <a:schemeClr val="accent1"/>
                  </a:solidFill>
                  <a:effectLst>
                    <a:glow rad="127000">
                      <a:schemeClr val="bg1"/>
                    </a:glow>
                  </a:effectLst>
                  <a:latin typeface="UD デジタル 教科書体 NK-B" panose="02020700000000000000" pitchFamily="18" charset="-128"/>
                  <a:ea typeface="UD デジタル 教科書体 NK-B" panose="02020700000000000000" pitchFamily="18" charset="-128"/>
                </a:rPr>
                <a:t>でサポートする体制も！</a:t>
              </a:r>
              <a:endParaRPr kumimoji="1" lang="en-US" altLang="ja-JP" sz="800" dirty="0">
                <a:solidFill>
                  <a:schemeClr val="accent1"/>
                </a:solidFill>
                <a:effectLst>
                  <a:glow rad="127000">
                    <a:schemeClr val="bg1"/>
                  </a:glow>
                </a:effectLst>
                <a:latin typeface="UD デジタル 教科書体 NK-B" panose="02020700000000000000" pitchFamily="18" charset="-128"/>
                <a:ea typeface="UD デジタル 教科書体 NK-B" panose="02020700000000000000" pitchFamily="18" charset="-128"/>
              </a:endParaRPr>
            </a:p>
          </p:txBody>
        </p:sp>
      </p:grpSp>
    </p:spTree>
    <p:extLst>
      <p:ext uri="{BB962C8B-B14F-4D97-AF65-F5344CB8AC3E}">
        <p14:creationId xmlns:p14="http://schemas.microsoft.com/office/powerpoint/2010/main" val="354137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正方形/長方形 49">
            <a:extLst>
              <a:ext uri="{FF2B5EF4-FFF2-40B4-BE49-F238E27FC236}">
                <a16:creationId xmlns:a16="http://schemas.microsoft.com/office/drawing/2014/main" id="{F9D62261-1C67-479A-9943-03F8CD265566}"/>
              </a:ext>
            </a:extLst>
          </p:cNvPr>
          <p:cNvSpPr/>
          <p:nvPr/>
        </p:nvSpPr>
        <p:spPr>
          <a:xfrm>
            <a:off x="2597" y="859279"/>
            <a:ext cx="9144000" cy="85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1" name="直線コネクタ 50">
            <a:extLst>
              <a:ext uri="{FF2B5EF4-FFF2-40B4-BE49-F238E27FC236}">
                <a16:creationId xmlns:a16="http://schemas.microsoft.com/office/drawing/2014/main" id="{9112E75C-9D5D-4DA3-B9E0-7F795909DEA4}"/>
              </a:ext>
            </a:extLst>
          </p:cNvPr>
          <p:cNvCxnSpPr/>
          <p:nvPr/>
        </p:nvCxnSpPr>
        <p:spPr>
          <a:xfrm>
            <a:off x="-1061" y="815495"/>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2" name="正方形/長方形 31">
            <a:extLst>
              <a:ext uri="{FF2B5EF4-FFF2-40B4-BE49-F238E27FC236}">
                <a16:creationId xmlns:a16="http://schemas.microsoft.com/office/drawing/2014/main" id="{EA043C1D-FA92-46E2-B0C3-626CC7D2B808}"/>
              </a:ext>
            </a:extLst>
          </p:cNvPr>
          <p:cNvSpPr/>
          <p:nvPr/>
        </p:nvSpPr>
        <p:spPr>
          <a:xfrm>
            <a:off x="86970" y="1146574"/>
            <a:ext cx="8940783" cy="36744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dirty="0">
                <a:solidFill>
                  <a:schemeClr val="bg1"/>
                </a:solidFill>
                <a:latin typeface="UD デジタル 教科書体 NK-B" panose="02020700000000000000" pitchFamily="18" charset="-128"/>
                <a:ea typeface="UD デジタル 教科書体 NK-B" panose="02020700000000000000" pitchFamily="18" charset="-128"/>
              </a:rPr>
              <a:t>（オンライン）服薬指導のパターン</a:t>
            </a:r>
            <a:endParaRPr kumimoji="1" lang="en-US" altLang="ja-JP" dirty="0">
              <a:solidFill>
                <a:schemeClr val="bg1"/>
              </a:solidFill>
              <a:latin typeface="UD デジタル 教科書体 NK-B" panose="02020700000000000000" pitchFamily="18" charset="-128"/>
              <a:ea typeface="UD デジタル 教科書体 NK-B" panose="02020700000000000000" pitchFamily="18" charset="-128"/>
            </a:endParaRPr>
          </a:p>
        </p:txBody>
      </p:sp>
      <p:pic>
        <p:nvPicPr>
          <p:cNvPr id="49" name="Picture 6" descr="大きめの薬局・ドラッグストアのイラスト">
            <a:extLst>
              <a:ext uri="{FF2B5EF4-FFF2-40B4-BE49-F238E27FC236}">
                <a16:creationId xmlns:a16="http://schemas.microsoft.com/office/drawing/2014/main" id="{0D0C654B-44E8-4C37-A735-825528FE142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2005" y="4245653"/>
            <a:ext cx="965457" cy="9654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遠隔医療のイラスト（医師視点・女性医師）">
            <a:extLst>
              <a:ext uri="{FF2B5EF4-FFF2-40B4-BE49-F238E27FC236}">
                <a16:creationId xmlns:a16="http://schemas.microsoft.com/office/drawing/2014/main" id="{29D3EDA9-4167-4986-99E4-4030F37C1C5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95331" y="4444775"/>
            <a:ext cx="865372" cy="86537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タブレットPCのイラスト">
            <a:extLst>
              <a:ext uri="{FF2B5EF4-FFF2-40B4-BE49-F238E27FC236}">
                <a16:creationId xmlns:a16="http://schemas.microsoft.com/office/drawing/2014/main" id="{2363E7CC-AA53-44FF-931E-8B389BEBB9E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53152" y="4896629"/>
            <a:ext cx="338152" cy="314481"/>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6" descr="家のイラスト1">
            <a:extLst>
              <a:ext uri="{FF2B5EF4-FFF2-40B4-BE49-F238E27FC236}">
                <a16:creationId xmlns:a16="http://schemas.microsoft.com/office/drawing/2014/main" id="{6E2C3C1F-82A7-49D5-A2C1-BE796BE01D8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67545" y="4376351"/>
            <a:ext cx="865373" cy="800471"/>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 descr="オンライン診療（遠隔診療）を行っています～電話を用いての診療のご案内～ | 谷本こどもクリニック｜米子市の小児科医院">
            <a:extLst>
              <a:ext uri="{FF2B5EF4-FFF2-40B4-BE49-F238E27FC236}">
                <a16:creationId xmlns:a16="http://schemas.microsoft.com/office/drawing/2014/main" id="{D8EB51D3-E459-4383-A5F2-F826B7057DB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037483" y="4426685"/>
            <a:ext cx="943716" cy="840621"/>
          </a:xfrm>
          <a:prstGeom prst="rect">
            <a:avLst/>
          </a:prstGeom>
          <a:noFill/>
          <a:extLst>
            <a:ext uri="{909E8E84-426E-40DD-AFC4-6F175D3DCCD1}">
              <a14:hiddenFill xmlns:a14="http://schemas.microsoft.com/office/drawing/2010/main">
                <a:solidFill>
                  <a:srgbClr val="FFFFFF"/>
                </a:solidFill>
              </a14:hiddenFill>
            </a:ext>
          </a:extLst>
        </p:spPr>
      </p:pic>
      <p:sp>
        <p:nvSpPr>
          <p:cNvPr id="83" name="矢印: 右 82">
            <a:extLst>
              <a:ext uri="{FF2B5EF4-FFF2-40B4-BE49-F238E27FC236}">
                <a16:creationId xmlns:a16="http://schemas.microsoft.com/office/drawing/2014/main" id="{F336E45C-E66D-4D17-A0E7-A4708405BCD0}"/>
              </a:ext>
            </a:extLst>
          </p:cNvPr>
          <p:cNvSpPr/>
          <p:nvPr/>
        </p:nvSpPr>
        <p:spPr>
          <a:xfrm>
            <a:off x="1942027" y="4605058"/>
            <a:ext cx="2095456" cy="279395"/>
          </a:xfrm>
          <a:prstGeom prst="rightArrow">
            <a:avLst>
              <a:gd name="adj1" fmla="val 31165"/>
              <a:gd name="adj2" fmla="val 85229"/>
            </a:avLst>
          </a:prstGeom>
          <a:solidFill>
            <a:srgbClr val="FF999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34" name="Picture 10" descr="営業で外回りをする女性会社員のイラスト">
            <a:extLst>
              <a:ext uri="{FF2B5EF4-FFF2-40B4-BE49-F238E27FC236}">
                <a16:creationId xmlns:a16="http://schemas.microsoft.com/office/drawing/2014/main" id="{A5906792-FEE9-44DA-8AEB-18430C330D07}"/>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169688" y="4812048"/>
            <a:ext cx="693755" cy="754080"/>
          </a:xfrm>
          <a:prstGeom prst="rect">
            <a:avLst/>
          </a:prstGeom>
          <a:noFill/>
          <a:extLst>
            <a:ext uri="{909E8E84-426E-40DD-AFC4-6F175D3DCCD1}">
              <a14:hiddenFill xmlns:a14="http://schemas.microsoft.com/office/drawing/2010/main">
                <a:solidFill>
                  <a:srgbClr val="FFFFFF"/>
                </a:solidFill>
              </a14:hiddenFill>
            </a:ext>
          </a:extLst>
        </p:spPr>
      </p:pic>
      <p:cxnSp>
        <p:nvCxnSpPr>
          <p:cNvPr id="69" name="直線矢印コネクタ 68">
            <a:extLst>
              <a:ext uri="{FF2B5EF4-FFF2-40B4-BE49-F238E27FC236}">
                <a16:creationId xmlns:a16="http://schemas.microsoft.com/office/drawing/2014/main" id="{877C8EDF-EEE7-49FD-8F4C-0685EE377D98}"/>
              </a:ext>
            </a:extLst>
          </p:cNvPr>
          <p:cNvCxnSpPr>
            <a:cxnSpLocks/>
          </p:cNvCxnSpPr>
          <p:nvPr/>
        </p:nvCxnSpPr>
        <p:spPr>
          <a:xfrm flipV="1">
            <a:off x="997924" y="3614859"/>
            <a:ext cx="0" cy="621271"/>
          </a:xfrm>
          <a:prstGeom prst="straightConnector1">
            <a:avLst/>
          </a:prstGeom>
          <a:ln w="38100">
            <a:solidFill>
              <a:schemeClr val="tx1">
                <a:lumMod val="50000"/>
                <a:lumOff val="50000"/>
              </a:schemeClr>
            </a:solidFill>
            <a:prstDash val="sysDot"/>
            <a:headEnd type="triangle" w="lg" len="med"/>
            <a:tailEnd type="none" w="lg" len="med"/>
          </a:ln>
        </p:spPr>
        <p:style>
          <a:lnRef idx="1">
            <a:schemeClr val="accent1"/>
          </a:lnRef>
          <a:fillRef idx="0">
            <a:schemeClr val="accent1"/>
          </a:fillRef>
          <a:effectRef idx="0">
            <a:schemeClr val="accent1"/>
          </a:effectRef>
          <a:fontRef idx="minor">
            <a:schemeClr val="tx1"/>
          </a:fontRef>
        </p:style>
      </p:cxnSp>
      <p:pic>
        <p:nvPicPr>
          <p:cNvPr id="1026" name="Picture 2" descr="いろいろな表情の電話をする人のイラスト（男性） | かわいいフリー素材集 いらすとや">
            <a:extLst>
              <a:ext uri="{FF2B5EF4-FFF2-40B4-BE49-F238E27FC236}">
                <a16:creationId xmlns:a16="http://schemas.microsoft.com/office/drawing/2014/main" id="{9D2D21EB-5553-4E9F-9389-870AF73C43C0}"/>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458932" y="3456735"/>
            <a:ext cx="627983" cy="769976"/>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4" descr="遠隔医療のイラスト（医師視点・男性医師） | かわいいフリー ...">
            <a:extLst>
              <a:ext uri="{FF2B5EF4-FFF2-40B4-BE49-F238E27FC236}">
                <a16:creationId xmlns:a16="http://schemas.microsoft.com/office/drawing/2014/main" id="{771564E8-A68A-4262-83B4-4D56474BDB6C}"/>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27651" y="1751135"/>
            <a:ext cx="1326791" cy="1212296"/>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2" descr="遠隔医療のイラスト（男性医師） | かわいいフリー素材集 いらすとや">
            <a:extLst>
              <a:ext uri="{FF2B5EF4-FFF2-40B4-BE49-F238E27FC236}">
                <a16:creationId xmlns:a16="http://schemas.microsoft.com/office/drawing/2014/main" id="{40EAFA65-D8D6-4A0C-8B04-7C672666187C}"/>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657922" y="1816387"/>
            <a:ext cx="1232081" cy="1096552"/>
          </a:xfrm>
          <a:prstGeom prst="rect">
            <a:avLst/>
          </a:prstGeom>
          <a:noFill/>
          <a:extLst>
            <a:ext uri="{909E8E84-426E-40DD-AFC4-6F175D3DCCD1}">
              <a14:hiddenFill xmlns:a14="http://schemas.microsoft.com/office/drawing/2010/main">
                <a:solidFill>
                  <a:srgbClr val="FFFFFF"/>
                </a:solidFill>
              </a14:hiddenFill>
            </a:ext>
          </a:extLst>
        </p:spPr>
      </p:pic>
      <p:pic>
        <p:nvPicPr>
          <p:cNvPr id="95" name="図 94" descr="https://2.bp.blogspot.com/-tKBAolbLnQg/VSufVYImiiI/AAAAAAAAs6Q/tfRGUMktKH8/s800/nurse1_1_smile.png">
            <a:extLst>
              <a:ext uri="{FF2B5EF4-FFF2-40B4-BE49-F238E27FC236}">
                <a16:creationId xmlns:a16="http://schemas.microsoft.com/office/drawing/2014/main" id="{34071AE9-747A-4442-BF50-C5A96C0310A0}"/>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5706689" y="2302255"/>
            <a:ext cx="575317" cy="772591"/>
          </a:xfrm>
          <a:prstGeom prst="rect">
            <a:avLst/>
          </a:prstGeom>
          <a:noFill/>
          <a:ln w="0" cmpd="sng">
            <a:noFill/>
          </a:ln>
          <a:effectLst>
            <a:glow rad="50800">
              <a:srgbClr val="FF9999">
                <a:alpha val="40000"/>
              </a:srgbClr>
            </a:glow>
          </a:effectLst>
          <a:extLst>
            <a:ext uri="{909E8E84-426E-40DD-AFC4-6F175D3DCCD1}">
              <a14:hiddenFill xmlns:a14="http://schemas.microsoft.com/office/drawing/2010/main">
                <a:solidFill>
                  <a:srgbClr val="FFFFFF"/>
                </a:solidFill>
              </a14:hiddenFill>
            </a:ext>
          </a:extLst>
        </p:spPr>
      </p:pic>
      <p:cxnSp>
        <p:nvCxnSpPr>
          <p:cNvPr id="96" name="直線矢印コネクタ 95">
            <a:extLst>
              <a:ext uri="{FF2B5EF4-FFF2-40B4-BE49-F238E27FC236}">
                <a16:creationId xmlns:a16="http://schemas.microsoft.com/office/drawing/2014/main" id="{FA8BB8C7-84B3-455C-8BB4-562EDFD1092C}"/>
              </a:ext>
            </a:extLst>
          </p:cNvPr>
          <p:cNvCxnSpPr>
            <a:cxnSpLocks/>
          </p:cNvCxnSpPr>
          <p:nvPr/>
        </p:nvCxnSpPr>
        <p:spPr>
          <a:xfrm>
            <a:off x="1522358" y="2376678"/>
            <a:ext cx="3168139" cy="9747"/>
          </a:xfrm>
          <a:prstGeom prst="straightConnector1">
            <a:avLst/>
          </a:prstGeom>
          <a:ln w="38100">
            <a:solidFill>
              <a:schemeClr val="tx1">
                <a:lumMod val="50000"/>
                <a:lumOff val="50000"/>
              </a:schemeClr>
            </a:solidFill>
            <a:prstDash val="sysDot"/>
            <a:headEnd type="triangle" w="lg" len="med"/>
            <a:tailEnd type="triangle" w="lg" len="med"/>
          </a:ln>
        </p:spPr>
        <p:style>
          <a:lnRef idx="1">
            <a:schemeClr val="accent1"/>
          </a:lnRef>
          <a:fillRef idx="0">
            <a:schemeClr val="accent1"/>
          </a:fillRef>
          <a:effectRef idx="0">
            <a:schemeClr val="accent1"/>
          </a:effectRef>
          <a:fontRef idx="minor">
            <a:schemeClr val="tx1"/>
          </a:fontRef>
        </p:style>
      </p:cxnSp>
      <p:pic>
        <p:nvPicPr>
          <p:cNvPr id="97" name="Picture 10" descr="電波発信機のイラスト">
            <a:extLst>
              <a:ext uri="{FF2B5EF4-FFF2-40B4-BE49-F238E27FC236}">
                <a16:creationId xmlns:a16="http://schemas.microsoft.com/office/drawing/2014/main" id="{F8F45C1C-950D-440F-B236-7C4C7B822BEA}"/>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661900" y="1604336"/>
            <a:ext cx="396859" cy="396859"/>
          </a:xfrm>
          <a:prstGeom prst="rect">
            <a:avLst/>
          </a:prstGeom>
          <a:noFill/>
          <a:extLst>
            <a:ext uri="{909E8E84-426E-40DD-AFC4-6F175D3DCCD1}">
              <a14:hiddenFill xmlns:a14="http://schemas.microsoft.com/office/drawing/2010/main">
                <a:solidFill>
                  <a:srgbClr val="FFFFFF"/>
                </a:solidFill>
              </a14:hiddenFill>
            </a:ext>
          </a:extLst>
        </p:spPr>
      </p:pic>
      <p:sp>
        <p:nvSpPr>
          <p:cNvPr id="114" name="矢印: 右 113">
            <a:extLst>
              <a:ext uri="{FF2B5EF4-FFF2-40B4-BE49-F238E27FC236}">
                <a16:creationId xmlns:a16="http://schemas.microsoft.com/office/drawing/2014/main" id="{CC002C3B-06C3-4DFB-987C-0A46F8A4612F}"/>
              </a:ext>
            </a:extLst>
          </p:cNvPr>
          <p:cNvSpPr/>
          <p:nvPr/>
        </p:nvSpPr>
        <p:spPr>
          <a:xfrm flipH="1">
            <a:off x="1256131" y="5884705"/>
            <a:ext cx="3132000" cy="280800"/>
          </a:xfrm>
          <a:prstGeom prst="rightArrow">
            <a:avLst>
              <a:gd name="adj1" fmla="val 31165"/>
              <a:gd name="adj2" fmla="val 0"/>
            </a:avLst>
          </a:prstGeom>
          <a:solidFill>
            <a:srgbClr val="FF999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120" name="直線矢印コネクタ 119">
            <a:extLst>
              <a:ext uri="{FF2B5EF4-FFF2-40B4-BE49-F238E27FC236}">
                <a16:creationId xmlns:a16="http://schemas.microsoft.com/office/drawing/2014/main" id="{42442D8A-6056-4994-AEB0-700061878C3C}"/>
              </a:ext>
            </a:extLst>
          </p:cNvPr>
          <p:cNvCxnSpPr>
            <a:cxnSpLocks/>
          </p:cNvCxnSpPr>
          <p:nvPr/>
        </p:nvCxnSpPr>
        <p:spPr>
          <a:xfrm flipV="1">
            <a:off x="5752344" y="2796719"/>
            <a:ext cx="0" cy="576000"/>
          </a:xfrm>
          <a:prstGeom prst="straightConnector1">
            <a:avLst/>
          </a:prstGeom>
          <a:ln w="38100">
            <a:solidFill>
              <a:schemeClr val="tx1">
                <a:lumMod val="50000"/>
                <a:lumOff val="50000"/>
              </a:schemeClr>
            </a:solidFill>
            <a:prstDash val="sysDot"/>
            <a:headEnd type="triangl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4" name="直線矢印コネクタ 123">
            <a:extLst>
              <a:ext uri="{FF2B5EF4-FFF2-40B4-BE49-F238E27FC236}">
                <a16:creationId xmlns:a16="http://schemas.microsoft.com/office/drawing/2014/main" id="{9C9AC9C9-14A9-4B1A-807F-6A58B6BF39DC}"/>
              </a:ext>
            </a:extLst>
          </p:cNvPr>
          <p:cNvCxnSpPr>
            <a:cxnSpLocks/>
          </p:cNvCxnSpPr>
          <p:nvPr/>
        </p:nvCxnSpPr>
        <p:spPr>
          <a:xfrm>
            <a:off x="984599" y="3595862"/>
            <a:ext cx="4296247" cy="13219"/>
          </a:xfrm>
          <a:prstGeom prst="straightConnector1">
            <a:avLst/>
          </a:prstGeom>
          <a:ln w="38100">
            <a:solidFill>
              <a:schemeClr val="tx1">
                <a:lumMod val="50000"/>
                <a:lumOff val="50000"/>
              </a:schemeClr>
            </a:solidFill>
            <a:prstDash val="sysDot"/>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26" name="矢印: 右 125">
            <a:extLst>
              <a:ext uri="{FF2B5EF4-FFF2-40B4-BE49-F238E27FC236}">
                <a16:creationId xmlns:a16="http://schemas.microsoft.com/office/drawing/2014/main" id="{EF82F62E-3D85-4A84-9211-5371FBB8CCA1}"/>
              </a:ext>
            </a:extLst>
          </p:cNvPr>
          <p:cNvSpPr/>
          <p:nvPr/>
        </p:nvSpPr>
        <p:spPr>
          <a:xfrm rot="16200000">
            <a:off x="3884274" y="5457253"/>
            <a:ext cx="934347" cy="279395"/>
          </a:xfrm>
          <a:prstGeom prst="rightArrow">
            <a:avLst>
              <a:gd name="adj1" fmla="val 31165"/>
              <a:gd name="adj2" fmla="val 85229"/>
            </a:avLst>
          </a:prstGeom>
          <a:solidFill>
            <a:srgbClr val="FF999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7" name="矢印: 右 126">
            <a:extLst>
              <a:ext uri="{FF2B5EF4-FFF2-40B4-BE49-F238E27FC236}">
                <a16:creationId xmlns:a16="http://schemas.microsoft.com/office/drawing/2014/main" id="{524E7008-F2E3-4E96-9A42-64A7F4E83A8D}"/>
              </a:ext>
            </a:extLst>
          </p:cNvPr>
          <p:cNvSpPr/>
          <p:nvPr/>
        </p:nvSpPr>
        <p:spPr>
          <a:xfrm rot="5400000" flipH="1">
            <a:off x="852941" y="5491035"/>
            <a:ext cx="865372" cy="280800"/>
          </a:xfrm>
          <a:prstGeom prst="rightArrow">
            <a:avLst>
              <a:gd name="adj1" fmla="val 31165"/>
              <a:gd name="adj2" fmla="val 0"/>
            </a:avLst>
          </a:prstGeom>
          <a:solidFill>
            <a:srgbClr val="FF999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28" name="正方形/長方形 127">
            <a:extLst>
              <a:ext uri="{FF2B5EF4-FFF2-40B4-BE49-F238E27FC236}">
                <a16:creationId xmlns:a16="http://schemas.microsoft.com/office/drawing/2014/main" id="{4F4AAA5D-4B2F-4C3D-B9BF-6F6E65645407}"/>
              </a:ext>
            </a:extLst>
          </p:cNvPr>
          <p:cNvSpPr/>
          <p:nvPr/>
        </p:nvSpPr>
        <p:spPr>
          <a:xfrm>
            <a:off x="157186" y="1484406"/>
            <a:ext cx="5618507" cy="4490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en-US" altLang="ja-JP" sz="1400" dirty="0">
                <a:solidFill>
                  <a:schemeClr val="accent1"/>
                </a:solidFill>
                <a:latin typeface="UD デジタル 教科書体 NK-B" panose="02020700000000000000" pitchFamily="18" charset="-128"/>
                <a:ea typeface="UD デジタル 教科書体 NK-B" panose="02020700000000000000" pitchFamily="18" charset="-128"/>
              </a:rPr>
              <a:t>【</a:t>
            </a:r>
            <a:r>
              <a:rPr kumimoji="1" lang="ja-JP" altLang="en-US" sz="1400" dirty="0">
                <a:solidFill>
                  <a:schemeClr val="accent1"/>
                </a:solidFill>
                <a:latin typeface="UD デジタル 教科書体 NK-B" panose="02020700000000000000" pitchFamily="18" charset="-128"/>
                <a:ea typeface="UD デジタル 教科書体 NK-B" panose="02020700000000000000" pitchFamily="18" charset="-128"/>
              </a:rPr>
              <a:t> あきほ薬局 </a:t>
            </a:r>
            <a:r>
              <a:rPr kumimoji="1" lang="en-US" altLang="ja-JP" sz="1400" dirty="0">
                <a:solidFill>
                  <a:schemeClr val="accent1"/>
                </a:solidFill>
                <a:latin typeface="UD デジタル 教科書体 NK-B" panose="02020700000000000000" pitchFamily="18" charset="-128"/>
                <a:ea typeface="UD デジタル 教科書体 NK-B" panose="02020700000000000000" pitchFamily="18" charset="-128"/>
              </a:rPr>
              <a:t>】</a:t>
            </a:r>
            <a:r>
              <a:rPr kumimoji="1" lang="ja-JP" altLang="en-US" sz="1400" dirty="0">
                <a:solidFill>
                  <a:schemeClr val="accent1"/>
                </a:solidFill>
                <a:latin typeface="UD デジタル 教科書体 NK-B" panose="02020700000000000000" pitchFamily="18" charset="-128"/>
                <a:ea typeface="UD デジタル 教科書体 NK-B" panose="02020700000000000000" pitchFamily="18" charset="-128"/>
              </a:rPr>
              <a:t> の場合のオンライン服薬指導の流れ</a:t>
            </a:r>
            <a:endParaRPr kumimoji="1" lang="en-US" altLang="ja-JP" sz="1400" dirty="0">
              <a:solidFill>
                <a:schemeClr val="accent1"/>
              </a:solidFill>
              <a:latin typeface="UD デジタル 教科書体 NK-B" panose="02020700000000000000" pitchFamily="18" charset="-128"/>
              <a:ea typeface="UD デジタル 教科書体 NK-B" panose="02020700000000000000" pitchFamily="18" charset="-128"/>
            </a:endParaRPr>
          </a:p>
        </p:txBody>
      </p:sp>
      <p:pic>
        <p:nvPicPr>
          <p:cNvPr id="129" name="Picture 2" descr="郵便車のイラスト">
            <a:extLst>
              <a:ext uri="{FF2B5EF4-FFF2-40B4-BE49-F238E27FC236}">
                <a16:creationId xmlns:a16="http://schemas.microsoft.com/office/drawing/2014/main" id="{F7848FF2-0842-4A31-8F13-B9C67649BBC4}"/>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flipH="1">
            <a:off x="1988886" y="5729819"/>
            <a:ext cx="716291" cy="6507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s://1.bp.blogspot.com/-IIm6YAmi3TM/Xtt6ZUjz_xI/AAAAAAABZPA/uhkOJXJvDQQdOQ48YDnYrt7gCcBoWm51QCNcBGAsYHQ/s1600/job_takuhaiin_man_nimotsu_red.png">
            <a:extLst>
              <a:ext uri="{FF2B5EF4-FFF2-40B4-BE49-F238E27FC236}">
                <a16:creationId xmlns:a16="http://schemas.microsoft.com/office/drawing/2014/main" id="{E50DA597-1AC9-4F22-8099-6B79870D50CF}"/>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2675437" y="5587107"/>
            <a:ext cx="457925" cy="773887"/>
          </a:xfrm>
          <a:prstGeom prst="rect">
            <a:avLst/>
          </a:prstGeom>
          <a:noFill/>
          <a:extLst>
            <a:ext uri="{909E8E84-426E-40DD-AFC4-6F175D3DCCD1}">
              <a14:hiddenFill xmlns:a14="http://schemas.microsoft.com/office/drawing/2010/main">
                <a:solidFill>
                  <a:srgbClr val="FFFFFF"/>
                </a:solidFill>
              </a14:hiddenFill>
            </a:ext>
          </a:extLst>
        </p:spPr>
      </p:pic>
      <p:sp>
        <p:nvSpPr>
          <p:cNvPr id="131" name="正方形/長方形 130">
            <a:extLst>
              <a:ext uri="{FF2B5EF4-FFF2-40B4-BE49-F238E27FC236}">
                <a16:creationId xmlns:a16="http://schemas.microsoft.com/office/drawing/2014/main" id="{C87074D3-F4B9-45F8-BDEA-56E3095646F6}"/>
              </a:ext>
            </a:extLst>
          </p:cNvPr>
          <p:cNvSpPr/>
          <p:nvPr/>
        </p:nvSpPr>
        <p:spPr>
          <a:xfrm>
            <a:off x="2324407" y="4509694"/>
            <a:ext cx="1484749" cy="161711"/>
          </a:xfrm>
          <a:prstGeom prst="rect">
            <a:avLst/>
          </a:prstGeom>
          <a:noFill/>
          <a:ln w="57150" cmpd="tri">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kumimoji="1" lang="ja-JP" altLang="en-US" sz="1051" dirty="0">
                <a:solidFill>
                  <a:srgbClr val="FF5050"/>
                </a:solidFill>
                <a:latin typeface="UD デジタル 教科書体 NK-B" panose="02020700000000000000" pitchFamily="18" charset="-128"/>
                <a:ea typeface="UD デジタル 教科書体 NK-B" panose="02020700000000000000" pitchFamily="18" charset="-128"/>
              </a:rPr>
              <a:t> ⑤オンライン服薬指導</a:t>
            </a:r>
            <a:endParaRPr kumimoji="1" lang="en-US" altLang="ja-JP" sz="1051" dirty="0">
              <a:solidFill>
                <a:srgbClr val="FF5050"/>
              </a:solidFill>
              <a:latin typeface="UD デジタル 教科書体 NK-B" panose="02020700000000000000" pitchFamily="18" charset="-128"/>
              <a:ea typeface="UD デジタル 教科書体 NK-B" panose="02020700000000000000" pitchFamily="18" charset="-128"/>
            </a:endParaRPr>
          </a:p>
        </p:txBody>
      </p:sp>
      <p:sp>
        <p:nvSpPr>
          <p:cNvPr id="132" name="正方形/長方形 131">
            <a:extLst>
              <a:ext uri="{FF2B5EF4-FFF2-40B4-BE49-F238E27FC236}">
                <a16:creationId xmlns:a16="http://schemas.microsoft.com/office/drawing/2014/main" id="{F7351B8A-A29D-4ED0-B972-C8EF8E9C1138}"/>
              </a:ext>
            </a:extLst>
          </p:cNvPr>
          <p:cNvSpPr/>
          <p:nvPr/>
        </p:nvSpPr>
        <p:spPr>
          <a:xfrm>
            <a:off x="1731452" y="3345879"/>
            <a:ext cx="3188279" cy="846386"/>
          </a:xfrm>
          <a:prstGeom prst="rect">
            <a:avLst/>
          </a:prstGeom>
          <a:noFill/>
          <a:ln w="57150" cmpd="tri">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kumimoji="1" lang="ja-JP" altLang="en-US" sz="1100" dirty="0">
                <a:solidFill>
                  <a:srgbClr val="FF5050"/>
                </a:solidFill>
                <a:latin typeface="UD デジタル 教科書体 NK-B" panose="02020700000000000000" pitchFamily="18" charset="-128"/>
                <a:ea typeface="UD デジタル 教科書体 NK-B" panose="02020700000000000000" pitchFamily="18" charset="-128"/>
              </a:rPr>
              <a:t>④ 電話でオンライン服薬指導の予約をする</a:t>
            </a:r>
            <a:endParaRPr kumimoji="1" lang="en-US" altLang="ja-JP" sz="1100" dirty="0">
              <a:solidFill>
                <a:srgbClr val="FF5050"/>
              </a:solidFill>
              <a:latin typeface="UD デジタル 教科書体 NK-B" panose="02020700000000000000" pitchFamily="18" charset="-128"/>
              <a:ea typeface="UD デジタル 教科書体 NK-B" panose="02020700000000000000" pitchFamily="18" charset="-128"/>
            </a:endParaRPr>
          </a:p>
          <a:p>
            <a:endParaRPr kumimoji="1" lang="en-US" altLang="ja-JP" sz="1100" dirty="0">
              <a:solidFill>
                <a:srgbClr val="FF5050"/>
              </a:solidFill>
              <a:latin typeface="UD デジタル 教科書体 NK-B" panose="02020700000000000000" pitchFamily="18" charset="-128"/>
              <a:ea typeface="UD デジタル 教科書体 NK-B" panose="02020700000000000000" pitchFamily="18" charset="-128"/>
            </a:endParaRPr>
          </a:p>
          <a:p>
            <a:r>
              <a:rPr kumimoji="1" lang="ja-JP" altLang="en-US" sz="11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　　　　→ 自分で情報通信機器の準備ができる人は</a:t>
            </a:r>
            <a:endParaRPr kumimoji="1" lang="en-US" altLang="ja-JP" sz="11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sz="11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　　　　　 　専用のアプリによる申し込みも可能</a:t>
            </a:r>
            <a:endParaRPr kumimoji="1" lang="en-US" altLang="ja-JP" sz="11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endParaRPr>
          </a:p>
          <a:p>
            <a:endParaRPr kumimoji="1" lang="en-US" altLang="ja-JP" sz="11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endParaRPr>
          </a:p>
        </p:txBody>
      </p:sp>
      <p:sp>
        <p:nvSpPr>
          <p:cNvPr id="137" name="正方形/長方形 136">
            <a:extLst>
              <a:ext uri="{FF2B5EF4-FFF2-40B4-BE49-F238E27FC236}">
                <a16:creationId xmlns:a16="http://schemas.microsoft.com/office/drawing/2014/main" id="{A1373227-8C27-4204-8195-908CAFC11327}"/>
              </a:ext>
            </a:extLst>
          </p:cNvPr>
          <p:cNvSpPr/>
          <p:nvPr/>
        </p:nvSpPr>
        <p:spPr>
          <a:xfrm>
            <a:off x="5505348" y="2936693"/>
            <a:ext cx="1746685" cy="169277"/>
          </a:xfrm>
          <a:prstGeom prst="rect">
            <a:avLst/>
          </a:prstGeom>
          <a:noFill/>
          <a:ln w="57150" cmpd="tri">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kumimoji="1" lang="en-US" altLang="ja-JP" sz="1100" dirty="0">
                <a:solidFill>
                  <a:srgbClr val="FF9999"/>
                </a:solidFill>
                <a:latin typeface="UD デジタル 教科書体 NK-B" panose="02020700000000000000" pitchFamily="18" charset="-128"/>
                <a:ea typeface="UD デジタル 教科書体 NK-B" panose="02020700000000000000" pitchFamily="18" charset="-128"/>
              </a:rPr>
              <a:t>N</a:t>
            </a:r>
          </a:p>
        </p:txBody>
      </p:sp>
      <p:sp>
        <p:nvSpPr>
          <p:cNvPr id="22" name="楕円 21">
            <a:extLst>
              <a:ext uri="{FF2B5EF4-FFF2-40B4-BE49-F238E27FC236}">
                <a16:creationId xmlns:a16="http://schemas.microsoft.com/office/drawing/2014/main" id="{FB616EF3-EB31-4E5D-ABE0-9D44092D3143}"/>
              </a:ext>
            </a:extLst>
          </p:cNvPr>
          <p:cNvSpPr/>
          <p:nvPr/>
        </p:nvSpPr>
        <p:spPr>
          <a:xfrm>
            <a:off x="5280844" y="3385845"/>
            <a:ext cx="943003" cy="917841"/>
          </a:xfrm>
          <a:prstGeom prst="ellipse">
            <a:avLst/>
          </a:prstGeom>
          <a:noFill/>
          <a:ln w="63500">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a:extLst>
              <a:ext uri="{FF2B5EF4-FFF2-40B4-BE49-F238E27FC236}">
                <a16:creationId xmlns:a16="http://schemas.microsoft.com/office/drawing/2014/main" id="{C4FCCF5B-6F8B-4E92-95F6-6F14DD610BE1}"/>
              </a:ext>
            </a:extLst>
          </p:cNvPr>
          <p:cNvSpPr/>
          <p:nvPr/>
        </p:nvSpPr>
        <p:spPr>
          <a:xfrm>
            <a:off x="-117969" y="80677"/>
            <a:ext cx="9012199" cy="7272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3200" dirty="0">
                <a:solidFill>
                  <a:schemeClr val="tx1"/>
                </a:solidFill>
                <a:latin typeface="UD デジタル 教科書体 NK-B" panose="02020700000000000000" pitchFamily="18" charset="-128"/>
                <a:ea typeface="UD デジタル 教科書体 NK-B" panose="02020700000000000000" pitchFamily="18" charset="-128"/>
              </a:rPr>
              <a:t>電子処方箋を活用した遠隔診療の流れ</a:t>
            </a:r>
          </a:p>
        </p:txBody>
      </p:sp>
      <p:sp>
        <p:nvSpPr>
          <p:cNvPr id="58" name="正方形/長方形 57">
            <a:extLst>
              <a:ext uri="{FF2B5EF4-FFF2-40B4-BE49-F238E27FC236}">
                <a16:creationId xmlns:a16="http://schemas.microsoft.com/office/drawing/2014/main" id="{CBF2DCC5-5BBA-46F8-802C-D69BD90679AA}"/>
              </a:ext>
            </a:extLst>
          </p:cNvPr>
          <p:cNvSpPr/>
          <p:nvPr/>
        </p:nvSpPr>
        <p:spPr>
          <a:xfrm>
            <a:off x="1578795" y="2440486"/>
            <a:ext cx="3281535" cy="3786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051" dirty="0">
                <a:solidFill>
                  <a:srgbClr val="FF5050"/>
                </a:solidFill>
                <a:latin typeface="UD デジタル 教科書体 NK-B" panose="02020700000000000000" pitchFamily="18" charset="-128"/>
                <a:ea typeface="UD デジタル 教科書体 NK-B" panose="02020700000000000000" pitchFamily="18" charset="-128"/>
              </a:rPr>
              <a:t>② 医師は診療が終わったら電子処方箋を発行</a:t>
            </a:r>
            <a:endParaRPr kumimoji="1" lang="en-US" altLang="ja-JP" sz="1051" dirty="0">
              <a:solidFill>
                <a:srgbClr val="FF5050"/>
              </a:solidFill>
              <a:latin typeface="UD デジタル 教科書体 NK-B" panose="02020700000000000000" pitchFamily="18" charset="-128"/>
              <a:ea typeface="UD デジタル 教科書体 NK-B" panose="02020700000000000000" pitchFamily="18" charset="-128"/>
            </a:endParaRPr>
          </a:p>
        </p:txBody>
      </p:sp>
      <p:sp>
        <p:nvSpPr>
          <p:cNvPr id="61" name="正方形/長方形 60">
            <a:extLst>
              <a:ext uri="{FF2B5EF4-FFF2-40B4-BE49-F238E27FC236}">
                <a16:creationId xmlns:a16="http://schemas.microsoft.com/office/drawing/2014/main" id="{C2C60DF6-C0D1-4BE5-A684-98DF8BC82140}"/>
              </a:ext>
            </a:extLst>
          </p:cNvPr>
          <p:cNvSpPr/>
          <p:nvPr/>
        </p:nvSpPr>
        <p:spPr>
          <a:xfrm>
            <a:off x="1516937" y="1804967"/>
            <a:ext cx="3833571" cy="5563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051"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 ① 病院の医師が自宅等にいる患者さんに</a:t>
            </a:r>
            <a:endParaRPr kumimoji="1" lang="en-US" altLang="ja-JP" sz="1051"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sz="1051"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　    遠隔診療を実施 </a:t>
            </a:r>
            <a:r>
              <a:rPr kumimoji="1" lang="ja-JP" altLang="en-US" sz="1051" dirty="0">
                <a:solidFill>
                  <a:schemeClr val="accent1"/>
                </a:solidFill>
                <a:latin typeface="UD デジタル 教科書体 NK-B" panose="02020700000000000000" pitchFamily="18" charset="-128"/>
                <a:ea typeface="UD デジタル 教科書体 NK-B" panose="02020700000000000000" pitchFamily="18" charset="-128"/>
              </a:rPr>
              <a:t>［ </a:t>
            </a:r>
            <a:r>
              <a:rPr kumimoji="1" lang="en-US" altLang="ja-JP" sz="1051" dirty="0">
                <a:solidFill>
                  <a:schemeClr val="accent1"/>
                </a:solidFill>
                <a:latin typeface="UD デジタル 教科書体 NK-B" panose="02020700000000000000" pitchFamily="18" charset="-128"/>
                <a:ea typeface="UD デジタル 教科書体 NK-B" panose="02020700000000000000" pitchFamily="18" charset="-128"/>
              </a:rPr>
              <a:t>D to P with N </a:t>
            </a:r>
            <a:r>
              <a:rPr kumimoji="1" lang="ja-JP" altLang="en-US" sz="1051" dirty="0">
                <a:solidFill>
                  <a:schemeClr val="accent1"/>
                </a:solidFill>
                <a:latin typeface="UD デジタル 教科書体 NK-B" panose="02020700000000000000" pitchFamily="18" charset="-128"/>
                <a:ea typeface="UD デジタル 教科書体 NK-B" panose="02020700000000000000" pitchFamily="18" charset="-128"/>
              </a:rPr>
              <a:t>のかたち ］</a:t>
            </a:r>
            <a:endParaRPr kumimoji="1" lang="en-US" altLang="ja-JP" sz="1051" dirty="0">
              <a:solidFill>
                <a:schemeClr val="accent1"/>
              </a:solidFill>
              <a:latin typeface="UD デジタル 教科書体 NK-B" panose="02020700000000000000" pitchFamily="18" charset="-128"/>
              <a:ea typeface="UD デジタル 教科書体 NK-B" panose="02020700000000000000" pitchFamily="18" charset="-128"/>
            </a:endParaRPr>
          </a:p>
        </p:txBody>
      </p:sp>
      <p:sp>
        <p:nvSpPr>
          <p:cNvPr id="62" name="正方形/長方形 61">
            <a:extLst>
              <a:ext uri="{FF2B5EF4-FFF2-40B4-BE49-F238E27FC236}">
                <a16:creationId xmlns:a16="http://schemas.microsoft.com/office/drawing/2014/main" id="{4A4AAEE7-8702-448D-A8E3-16623D8F8B29}"/>
              </a:ext>
            </a:extLst>
          </p:cNvPr>
          <p:cNvSpPr/>
          <p:nvPr/>
        </p:nvSpPr>
        <p:spPr>
          <a:xfrm>
            <a:off x="1579272" y="2719614"/>
            <a:ext cx="3537331" cy="161711"/>
          </a:xfrm>
          <a:prstGeom prst="rect">
            <a:avLst/>
          </a:prstGeom>
          <a:noFill/>
          <a:ln w="57150" cmpd="tri">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kumimoji="1" lang="ja-JP" altLang="en-US" sz="1051" dirty="0">
                <a:solidFill>
                  <a:srgbClr val="FF5050"/>
                </a:solidFill>
                <a:latin typeface="UD デジタル 教科書体 NK-B" panose="02020700000000000000" pitchFamily="18" charset="-128"/>
                <a:ea typeface="UD デジタル 教科書体 NK-B" panose="02020700000000000000" pitchFamily="18" charset="-128"/>
              </a:rPr>
              <a:t>③ 病院から患者さんへ電子処方箋の</a:t>
            </a:r>
            <a:r>
              <a:rPr lang="ja-JP" altLang="en-US" sz="1051" dirty="0">
                <a:solidFill>
                  <a:srgbClr val="FF5050"/>
                </a:solidFill>
                <a:latin typeface="UD デジタル 教科書体 NK-B" panose="02020700000000000000" pitchFamily="18" charset="-128"/>
                <a:ea typeface="UD デジタル 教科書体 NK-B" panose="02020700000000000000" pitchFamily="18" charset="-128"/>
              </a:rPr>
              <a:t>引換番号を伝える</a:t>
            </a:r>
            <a:endParaRPr kumimoji="1" lang="en-US" altLang="ja-JP" sz="1051" dirty="0">
              <a:solidFill>
                <a:srgbClr val="FF5050"/>
              </a:solidFill>
              <a:latin typeface="UD デジタル 教科書体 NK-B" panose="02020700000000000000" pitchFamily="18" charset="-128"/>
              <a:ea typeface="UD デジタル 教科書体 NK-B" panose="02020700000000000000" pitchFamily="18" charset="-128"/>
            </a:endParaRPr>
          </a:p>
        </p:txBody>
      </p:sp>
      <p:pic>
        <p:nvPicPr>
          <p:cNvPr id="63" name="図 62">
            <a:extLst>
              <a:ext uri="{FF2B5EF4-FFF2-40B4-BE49-F238E27FC236}">
                <a16:creationId xmlns:a16="http://schemas.microsoft.com/office/drawing/2014/main" id="{1C959AA5-53FE-46C5-821C-F65FAA52DABB}"/>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53349" y="3200554"/>
            <a:ext cx="431488" cy="405337"/>
          </a:xfrm>
          <a:prstGeom prst="rect">
            <a:avLst/>
          </a:prstGeom>
        </p:spPr>
      </p:pic>
      <p:cxnSp>
        <p:nvCxnSpPr>
          <p:cNvPr id="64" name="直線矢印コネクタ 63">
            <a:extLst>
              <a:ext uri="{FF2B5EF4-FFF2-40B4-BE49-F238E27FC236}">
                <a16:creationId xmlns:a16="http://schemas.microsoft.com/office/drawing/2014/main" id="{4D16AAC0-43D5-4408-BF59-2FA2C13E62C8}"/>
              </a:ext>
            </a:extLst>
          </p:cNvPr>
          <p:cNvCxnSpPr>
            <a:cxnSpLocks/>
          </p:cNvCxnSpPr>
          <p:nvPr/>
        </p:nvCxnSpPr>
        <p:spPr>
          <a:xfrm flipV="1">
            <a:off x="637295" y="2757977"/>
            <a:ext cx="0" cy="1478153"/>
          </a:xfrm>
          <a:prstGeom prst="straightConnector1">
            <a:avLst/>
          </a:prstGeom>
          <a:ln w="38100">
            <a:solidFill>
              <a:schemeClr val="tx1">
                <a:lumMod val="50000"/>
                <a:lumOff val="50000"/>
              </a:schemeClr>
            </a:solidFill>
            <a:prstDash val="sysDot"/>
            <a:headEnd type="triangle" w="lg" len="med"/>
            <a:tailEnd type="none" w="lg" len="med"/>
          </a:ln>
        </p:spPr>
        <p:style>
          <a:lnRef idx="1">
            <a:schemeClr val="accent1"/>
          </a:lnRef>
          <a:fillRef idx="0">
            <a:schemeClr val="accent1"/>
          </a:fillRef>
          <a:effectRef idx="0">
            <a:schemeClr val="accent1"/>
          </a:effectRef>
          <a:fontRef idx="minor">
            <a:schemeClr val="tx1"/>
          </a:fontRef>
        </p:style>
      </p:cxnSp>
      <p:sp>
        <p:nvSpPr>
          <p:cNvPr id="66" name="正方形/長方形 65">
            <a:extLst>
              <a:ext uri="{FF2B5EF4-FFF2-40B4-BE49-F238E27FC236}">
                <a16:creationId xmlns:a16="http://schemas.microsoft.com/office/drawing/2014/main" id="{64162AFB-37F0-4E5E-AFCD-B14FAF09518D}"/>
              </a:ext>
            </a:extLst>
          </p:cNvPr>
          <p:cNvSpPr/>
          <p:nvPr/>
        </p:nvSpPr>
        <p:spPr>
          <a:xfrm>
            <a:off x="2070653" y="4835036"/>
            <a:ext cx="1550675" cy="253916"/>
          </a:xfrm>
          <a:prstGeom prst="rect">
            <a:avLst/>
          </a:prstGeom>
          <a:noFill/>
          <a:ln w="57150" cmpd="tri">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ja-JP" altLang="en-US" sz="825" dirty="0">
                <a:solidFill>
                  <a:srgbClr val="FF7C80"/>
                </a:solidFill>
                <a:latin typeface="UD デジタル 教科書体 NK-B" panose="02020700000000000000" pitchFamily="18" charset="-128"/>
                <a:ea typeface="UD デジタル 教科書体 NK-B" panose="02020700000000000000" pitchFamily="18" charset="-128"/>
              </a:rPr>
              <a:t>必要に応じて</a:t>
            </a:r>
            <a:r>
              <a:rPr lang="en-US" altLang="ja-JP" sz="825" dirty="0">
                <a:solidFill>
                  <a:srgbClr val="FF7C80"/>
                </a:solidFill>
                <a:latin typeface="UD デジタル 教科書体 NK-B" panose="02020700000000000000" pitchFamily="18" charset="-128"/>
                <a:ea typeface="UD デジタル 教科書体 NK-B" panose="02020700000000000000" pitchFamily="18" charset="-128"/>
              </a:rPr>
              <a:t>...</a:t>
            </a:r>
          </a:p>
          <a:p>
            <a:r>
              <a:rPr lang="ja-JP" altLang="en-US" sz="825" dirty="0">
                <a:solidFill>
                  <a:srgbClr val="FF7C80"/>
                </a:solidFill>
                <a:latin typeface="UD デジタル 教科書体 NK-B" panose="02020700000000000000" pitchFamily="18" charset="-128"/>
                <a:ea typeface="UD デジタル 教科書体 NK-B" panose="02020700000000000000" pitchFamily="18" charset="-128"/>
              </a:rPr>
              <a:t>通信機器の操作をサポート</a:t>
            </a:r>
            <a:endParaRPr kumimoji="1" lang="en-US" altLang="ja-JP" sz="825" dirty="0">
              <a:solidFill>
                <a:srgbClr val="FF7C80"/>
              </a:solidFill>
              <a:latin typeface="UD デジタル 教科書体 NK-B" panose="02020700000000000000" pitchFamily="18" charset="-128"/>
              <a:ea typeface="UD デジタル 教科書体 NK-B" panose="02020700000000000000" pitchFamily="18" charset="-128"/>
            </a:endParaRPr>
          </a:p>
        </p:txBody>
      </p:sp>
      <p:sp>
        <p:nvSpPr>
          <p:cNvPr id="67" name="正方形/長方形 66">
            <a:extLst>
              <a:ext uri="{FF2B5EF4-FFF2-40B4-BE49-F238E27FC236}">
                <a16:creationId xmlns:a16="http://schemas.microsoft.com/office/drawing/2014/main" id="{6892E973-6284-4447-94CD-B8B84B4795C7}"/>
              </a:ext>
            </a:extLst>
          </p:cNvPr>
          <p:cNvSpPr/>
          <p:nvPr/>
        </p:nvSpPr>
        <p:spPr>
          <a:xfrm>
            <a:off x="4289470" y="5256777"/>
            <a:ext cx="1798713" cy="323422"/>
          </a:xfrm>
          <a:prstGeom prst="rect">
            <a:avLst/>
          </a:prstGeom>
          <a:noFill/>
          <a:ln w="57150" cmpd="tri">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ja-JP" altLang="en-US" sz="1051" dirty="0">
                <a:solidFill>
                  <a:schemeClr val="bg1">
                    <a:lumMod val="65000"/>
                  </a:schemeClr>
                </a:solidFill>
                <a:latin typeface="UD デジタル 教科書体 NK-B" panose="02020700000000000000" pitchFamily="18" charset="-128"/>
                <a:ea typeface="UD デジタル 教科書体 NK-B" panose="02020700000000000000" pitchFamily="18" charset="-128"/>
              </a:rPr>
              <a:t>⑦</a:t>
            </a:r>
            <a:r>
              <a:rPr lang="en-US" altLang="ja-JP" sz="1051" dirty="0">
                <a:solidFill>
                  <a:schemeClr val="bg1">
                    <a:lumMod val="65000"/>
                  </a:schemeClr>
                </a:solidFill>
                <a:latin typeface="UD デジタル 教科書体 NK-B" panose="02020700000000000000" pitchFamily="18" charset="-128"/>
                <a:ea typeface="UD デジタル 教科書体 NK-B" panose="02020700000000000000" pitchFamily="18" charset="-128"/>
              </a:rPr>
              <a:t>【</a:t>
            </a:r>
            <a:r>
              <a:rPr lang="ja-JP" altLang="en-US" sz="1051" dirty="0">
                <a:solidFill>
                  <a:schemeClr val="bg1">
                    <a:lumMod val="65000"/>
                  </a:schemeClr>
                </a:solidFill>
                <a:latin typeface="UD デジタル 教科書体 NK-B" panose="02020700000000000000" pitchFamily="18" charset="-128"/>
                <a:ea typeface="UD デジタル 教科書体 NK-B" panose="02020700000000000000" pitchFamily="18" charset="-128"/>
              </a:rPr>
              <a:t>薬局への支払い</a:t>
            </a:r>
            <a:r>
              <a:rPr lang="en-US" altLang="ja-JP" sz="1051" dirty="0">
                <a:solidFill>
                  <a:schemeClr val="bg1">
                    <a:lumMod val="65000"/>
                  </a:schemeClr>
                </a:solidFill>
                <a:latin typeface="UD デジタル 教科書体 NK-B" panose="02020700000000000000" pitchFamily="18" charset="-128"/>
                <a:ea typeface="UD デジタル 教科書体 NK-B" panose="02020700000000000000" pitchFamily="18" charset="-128"/>
              </a:rPr>
              <a:t>】</a:t>
            </a:r>
          </a:p>
          <a:p>
            <a:pPr algn="ctr"/>
            <a:r>
              <a:rPr lang="ja-JP" altLang="en-US" sz="1051" dirty="0">
                <a:solidFill>
                  <a:schemeClr val="bg1">
                    <a:lumMod val="65000"/>
                  </a:schemeClr>
                </a:solidFill>
                <a:latin typeface="UD デジタル 教科書体 NK-B" panose="02020700000000000000" pitchFamily="18" charset="-128"/>
                <a:ea typeface="UD デジタル 教科書体 NK-B" panose="02020700000000000000" pitchFamily="18" charset="-128"/>
              </a:rPr>
              <a:t> 　　　　　クレジットカード払い 等</a:t>
            </a:r>
            <a:endParaRPr lang="en-US" altLang="ja-JP" sz="1051" dirty="0">
              <a:solidFill>
                <a:schemeClr val="bg1">
                  <a:lumMod val="65000"/>
                </a:schemeClr>
              </a:solidFill>
              <a:latin typeface="UD デジタル 教科書体 NK-B" panose="02020700000000000000" pitchFamily="18" charset="-128"/>
              <a:ea typeface="UD デジタル 教科書体 NK-B" panose="02020700000000000000" pitchFamily="18" charset="-128"/>
            </a:endParaRPr>
          </a:p>
        </p:txBody>
      </p:sp>
      <p:sp>
        <p:nvSpPr>
          <p:cNvPr id="68" name="四角形: 角を丸くする 67">
            <a:extLst>
              <a:ext uri="{FF2B5EF4-FFF2-40B4-BE49-F238E27FC236}">
                <a16:creationId xmlns:a16="http://schemas.microsoft.com/office/drawing/2014/main" id="{DE373671-7FE0-4162-A15C-845DD74F37F1}"/>
              </a:ext>
            </a:extLst>
          </p:cNvPr>
          <p:cNvSpPr/>
          <p:nvPr/>
        </p:nvSpPr>
        <p:spPr>
          <a:xfrm>
            <a:off x="6331001" y="1744917"/>
            <a:ext cx="2687589" cy="4109292"/>
          </a:xfrm>
          <a:prstGeom prst="roundRect">
            <a:avLst>
              <a:gd name="adj" fmla="val 7088"/>
            </a:avLst>
          </a:prstGeom>
          <a:solidFill>
            <a:schemeClr val="accent4">
              <a:lumMod val="20000"/>
              <a:lumOff val="80000"/>
              <a:alpha val="80000"/>
            </a:schemeClr>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endParaRPr kumimoji="1" lang="ja-JP" altLang="en-US" sz="1351"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70" name="四角形: 角を丸くする 69">
            <a:extLst>
              <a:ext uri="{FF2B5EF4-FFF2-40B4-BE49-F238E27FC236}">
                <a16:creationId xmlns:a16="http://schemas.microsoft.com/office/drawing/2014/main" id="{CC3EF2FD-2B1D-4ACD-848D-A34CE893DC8A}"/>
              </a:ext>
            </a:extLst>
          </p:cNvPr>
          <p:cNvSpPr/>
          <p:nvPr/>
        </p:nvSpPr>
        <p:spPr>
          <a:xfrm>
            <a:off x="6428614" y="2006386"/>
            <a:ext cx="2657439" cy="3734747"/>
          </a:xfrm>
          <a:prstGeom prst="roundRect">
            <a:avLst>
              <a:gd name="adj" fmla="val 0"/>
            </a:avLst>
          </a:prstGeom>
          <a:noFill/>
          <a:ln w="635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nSpc>
                <a:spcPts val="1651"/>
              </a:lnSpc>
            </a:pPr>
            <a:r>
              <a:rPr lang="ja-JP" altLang="en-US" sz="1275" dirty="0">
                <a:solidFill>
                  <a:schemeClr val="tx1"/>
                </a:solidFill>
                <a:latin typeface="UD デジタル 教科書体 NK-B" panose="02020700000000000000" pitchFamily="18" charset="-128"/>
                <a:ea typeface="UD デジタル 教科書体 NK-B" panose="02020700000000000000" pitchFamily="18" charset="-128"/>
              </a:rPr>
              <a:t>① 遠隔診療終了</a:t>
            </a:r>
            <a:endParaRPr lang="en-US" altLang="ja-JP" sz="1275" dirty="0">
              <a:solidFill>
                <a:schemeClr val="tx1"/>
              </a:solidFill>
              <a:latin typeface="UD デジタル 教科書体 NK-B" panose="02020700000000000000" pitchFamily="18" charset="-128"/>
              <a:ea typeface="UD デジタル 教科書体 NK-B" panose="02020700000000000000" pitchFamily="18" charset="-128"/>
            </a:endParaRPr>
          </a:p>
          <a:p>
            <a:pPr>
              <a:lnSpc>
                <a:spcPts val="1651"/>
              </a:lnSpc>
            </a:pPr>
            <a:r>
              <a:rPr kumimoji="1" lang="ja-JP" altLang="en-US" sz="1275" dirty="0">
                <a:solidFill>
                  <a:schemeClr val="tx1"/>
                </a:solidFill>
                <a:latin typeface="UD デジタル 教科書体 NK-B" panose="02020700000000000000" pitchFamily="18" charset="-128"/>
                <a:ea typeface="UD デジタル 教科書体 NK-B" panose="02020700000000000000" pitchFamily="18" charset="-128"/>
              </a:rPr>
              <a:t>　　　　　　</a:t>
            </a:r>
            <a:r>
              <a:rPr kumimoji="1" lang="ja-JP" altLang="en-US" sz="1051" dirty="0">
                <a:solidFill>
                  <a:schemeClr val="tx1"/>
                </a:solidFill>
                <a:latin typeface="UD デジタル 教科書体 NK-B" panose="02020700000000000000" pitchFamily="18" charset="-128"/>
                <a:ea typeface="UD デジタル 教科書体 NK-B" panose="02020700000000000000" pitchFamily="18" charset="-128"/>
              </a:rPr>
              <a:t>👇</a:t>
            </a:r>
            <a:endParaRPr kumimoji="1" lang="en-US" altLang="ja-JP" sz="1275" dirty="0">
              <a:solidFill>
                <a:schemeClr val="tx1"/>
              </a:solidFill>
              <a:latin typeface="UD デジタル 教科書体 NK-B" panose="02020700000000000000" pitchFamily="18" charset="-128"/>
              <a:ea typeface="UD デジタル 教科書体 NK-B" panose="02020700000000000000" pitchFamily="18" charset="-128"/>
            </a:endParaRPr>
          </a:p>
          <a:p>
            <a:pPr>
              <a:lnSpc>
                <a:spcPts val="1651"/>
              </a:lnSpc>
            </a:pPr>
            <a:r>
              <a:rPr lang="ja-JP" altLang="en-US" sz="1275" dirty="0">
                <a:solidFill>
                  <a:schemeClr val="tx1"/>
                </a:solidFill>
                <a:latin typeface="UD デジタル 教科書体 NK-B" panose="02020700000000000000" pitchFamily="18" charset="-128"/>
                <a:ea typeface="UD デジタル 教科書体 NK-B" panose="02020700000000000000" pitchFamily="18" charset="-128"/>
              </a:rPr>
              <a:t>② 電子処方箋の発行（医師）</a:t>
            </a:r>
            <a:endParaRPr kumimoji="1" lang="en-US" altLang="ja-JP" sz="1275" dirty="0">
              <a:solidFill>
                <a:schemeClr val="tx1"/>
              </a:solidFill>
              <a:latin typeface="UD デジタル 教科書体 NK-B" panose="02020700000000000000" pitchFamily="18" charset="-128"/>
              <a:ea typeface="UD デジタル 教科書体 NK-B" panose="02020700000000000000" pitchFamily="18" charset="-128"/>
            </a:endParaRPr>
          </a:p>
          <a:p>
            <a:pPr>
              <a:lnSpc>
                <a:spcPts val="1651"/>
              </a:lnSpc>
            </a:pPr>
            <a:r>
              <a:rPr lang="ja-JP" altLang="en-US" sz="1275" dirty="0">
                <a:solidFill>
                  <a:schemeClr val="tx1"/>
                </a:solidFill>
                <a:latin typeface="UD デジタル 教科書体 NK-B" panose="02020700000000000000" pitchFamily="18" charset="-128"/>
                <a:ea typeface="UD デジタル 教科書体 NK-B" panose="02020700000000000000" pitchFamily="18" charset="-128"/>
              </a:rPr>
              <a:t>　　　　　　</a:t>
            </a:r>
            <a:r>
              <a:rPr lang="ja-JP" altLang="en-US" sz="1051" dirty="0">
                <a:solidFill>
                  <a:schemeClr val="tx1"/>
                </a:solidFill>
                <a:latin typeface="UD デジタル 教科書体 NK-B" panose="02020700000000000000" pitchFamily="18" charset="-128"/>
                <a:ea typeface="UD デジタル 教科書体 NK-B" panose="02020700000000000000" pitchFamily="18" charset="-128"/>
              </a:rPr>
              <a:t>👇</a:t>
            </a:r>
            <a:endParaRPr lang="en-US" altLang="ja-JP" sz="1275" dirty="0">
              <a:solidFill>
                <a:schemeClr val="tx1"/>
              </a:solidFill>
              <a:latin typeface="UD デジタル 教科書体 NK-B" panose="02020700000000000000" pitchFamily="18" charset="-128"/>
              <a:ea typeface="UD デジタル 教科書体 NK-B" panose="02020700000000000000" pitchFamily="18" charset="-128"/>
            </a:endParaRPr>
          </a:p>
          <a:p>
            <a:pPr>
              <a:lnSpc>
                <a:spcPts val="1651"/>
              </a:lnSpc>
            </a:pPr>
            <a:r>
              <a:rPr kumimoji="1" lang="ja-JP" altLang="en-US" sz="1275" dirty="0">
                <a:solidFill>
                  <a:schemeClr val="tx1"/>
                </a:solidFill>
                <a:latin typeface="UD デジタル 教科書体 NK-B" panose="02020700000000000000" pitchFamily="18" charset="-128"/>
                <a:ea typeface="UD デジタル 教科書体 NK-B" panose="02020700000000000000" pitchFamily="18" charset="-128"/>
              </a:rPr>
              <a:t>③ 電子処方箋の</a:t>
            </a:r>
            <a:r>
              <a:rPr kumimoji="1" lang="ja-JP" altLang="en-US" sz="1275" u="sng" dirty="0">
                <a:solidFill>
                  <a:schemeClr val="tx1"/>
                </a:solidFill>
                <a:latin typeface="UD デジタル 教科書体 NK-B" panose="02020700000000000000" pitchFamily="18" charset="-128"/>
                <a:ea typeface="UD デジタル 教科書体 NK-B" panose="02020700000000000000" pitchFamily="18" charset="-128"/>
              </a:rPr>
              <a:t>引換番号を受領</a:t>
            </a:r>
            <a:endParaRPr kumimoji="1" lang="en-US" altLang="ja-JP" sz="1275" u="sng" dirty="0">
              <a:solidFill>
                <a:schemeClr val="tx1"/>
              </a:solidFill>
              <a:latin typeface="UD デジタル 教科書体 NK-B" panose="02020700000000000000" pitchFamily="18" charset="-128"/>
              <a:ea typeface="UD デジタル 教科書体 NK-B" panose="02020700000000000000" pitchFamily="18" charset="-128"/>
            </a:endParaRPr>
          </a:p>
          <a:p>
            <a:pPr>
              <a:lnSpc>
                <a:spcPts val="1651"/>
              </a:lnSpc>
            </a:pPr>
            <a:r>
              <a:rPr lang="en-US" altLang="ja-JP" sz="1275" dirty="0">
                <a:solidFill>
                  <a:schemeClr val="tx1"/>
                </a:solidFill>
                <a:latin typeface="UD デジタル 教科書体 NK-B" panose="02020700000000000000" pitchFamily="18" charset="-128"/>
                <a:ea typeface="UD デジタル 教科書体 NK-B" panose="02020700000000000000" pitchFamily="18" charset="-128"/>
              </a:rPr>
              <a:t>  </a:t>
            </a:r>
            <a:r>
              <a:rPr lang="ja-JP" altLang="en-US" sz="1275" dirty="0">
                <a:solidFill>
                  <a:schemeClr val="tx1"/>
                </a:solidFill>
                <a:latin typeface="UD デジタル 教科書体 NK-B" panose="02020700000000000000" pitchFamily="18" charset="-128"/>
                <a:ea typeface="UD デジタル 教科書体 NK-B" panose="02020700000000000000" pitchFamily="18" charset="-128"/>
              </a:rPr>
              <a:t>（ 処方箋がなくても番号だけ</a:t>
            </a:r>
            <a:endParaRPr lang="en-US" altLang="ja-JP" sz="1275" dirty="0">
              <a:solidFill>
                <a:schemeClr val="tx1"/>
              </a:solidFill>
              <a:latin typeface="UD デジタル 教科書体 NK-B" panose="02020700000000000000" pitchFamily="18" charset="-128"/>
              <a:ea typeface="UD デジタル 教科書体 NK-B" panose="02020700000000000000" pitchFamily="18" charset="-128"/>
            </a:endParaRPr>
          </a:p>
          <a:p>
            <a:pPr>
              <a:lnSpc>
                <a:spcPts val="1651"/>
              </a:lnSpc>
            </a:pPr>
            <a:r>
              <a:rPr lang="ja-JP" altLang="en-US" sz="1275" dirty="0">
                <a:solidFill>
                  <a:schemeClr val="tx1"/>
                </a:solidFill>
                <a:latin typeface="UD デジタル 教科書体 NK-B" panose="02020700000000000000" pitchFamily="18" charset="-128"/>
                <a:ea typeface="UD デジタル 教科書体 NK-B" panose="02020700000000000000" pitchFamily="18" charset="-128"/>
              </a:rPr>
              <a:t>　　　分かれば可 ）</a:t>
            </a:r>
            <a:endParaRPr lang="en-US" altLang="ja-JP" sz="1275" dirty="0">
              <a:solidFill>
                <a:schemeClr val="tx1"/>
              </a:solidFill>
              <a:latin typeface="UD デジタル 教科書体 NK-B" panose="02020700000000000000" pitchFamily="18" charset="-128"/>
              <a:ea typeface="UD デジタル 教科書体 NK-B" panose="02020700000000000000" pitchFamily="18" charset="-128"/>
            </a:endParaRPr>
          </a:p>
          <a:p>
            <a:pPr>
              <a:lnSpc>
                <a:spcPts val="1651"/>
              </a:lnSpc>
            </a:pPr>
            <a:r>
              <a:rPr lang="ja-JP" altLang="en-US" sz="1275" dirty="0">
                <a:solidFill>
                  <a:schemeClr val="tx1"/>
                </a:solidFill>
                <a:latin typeface="UD デジタル 教科書体 NK-B" panose="02020700000000000000" pitchFamily="18" charset="-128"/>
                <a:ea typeface="UD デジタル 教科書体 NK-B" panose="02020700000000000000" pitchFamily="18" charset="-128"/>
              </a:rPr>
              <a:t>　　　　　　</a:t>
            </a:r>
            <a:r>
              <a:rPr lang="ja-JP" altLang="en-US" sz="1051" dirty="0">
                <a:solidFill>
                  <a:schemeClr val="tx1"/>
                </a:solidFill>
                <a:latin typeface="UD デジタル 教科書体 NK-B" panose="02020700000000000000" pitchFamily="18" charset="-128"/>
                <a:ea typeface="UD デジタル 教科書体 NK-B" panose="02020700000000000000" pitchFamily="18" charset="-128"/>
              </a:rPr>
              <a:t>👇</a:t>
            </a:r>
            <a:endParaRPr kumimoji="1" lang="en-US" altLang="ja-JP" sz="1275" dirty="0">
              <a:solidFill>
                <a:schemeClr val="tx1"/>
              </a:solidFill>
              <a:latin typeface="UD デジタル 教科書体 NK-B" panose="02020700000000000000" pitchFamily="18" charset="-128"/>
              <a:ea typeface="UD デジタル 教科書体 NK-B" panose="02020700000000000000" pitchFamily="18" charset="-128"/>
            </a:endParaRPr>
          </a:p>
          <a:p>
            <a:pPr>
              <a:lnSpc>
                <a:spcPts val="1651"/>
              </a:lnSpc>
            </a:pPr>
            <a:r>
              <a:rPr lang="ja-JP" altLang="en-US" sz="1275" dirty="0">
                <a:solidFill>
                  <a:schemeClr val="tx1"/>
                </a:solidFill>
                <a:latin typeface="UD デジタル 教科書体 NK-B" panose="02020700000000000000" pitchFamily="18" charset="-128"/>
                <a:ea typeface="UD デジタル 教科書体 NK-B" panose="02020700000000000000" pitchFamily="18" charset="-128"/>
              </a:rPr>
              <a:t>④ オンライン服薬指導の予約（薬局）</a:t>
            </a:r>
            <a:endParaRPr lang="en-US" altLang="ja-JP" sz="1275" dirty="0">
              <a:solidFill>
                <a:schemeClr val="tx1"/>
              </a:solidFill>
              <a:latin typeface="UD デジタル 教科書体 NK-B" panose="02020700000000000000" pitchFamily="18" charset="-128"/>
              <a:ea typeface="UD デジタル 教科書体 NK-B" panose="02020700000000000000" pitchFamily="18" charset="-128"/>
            </a:endParaRPr>
          </a:p>
          <a:p>
            <a:pPr>
              <a:lnSpc>
                <a:spcPts val="1651"/>
              </a:lnSpc>
            </a:pPr>
            <a:r>
              <a:rPr lang="ja-JP" altLang="en-US" sz="1275" dirty="0">
                <a:solidFill>
                  <a:schemeClr val="tx1"/>
                </a:solidFill>
                <a:latin typeface="UD デジタル 教科書体 NK-B" panose="02020700000000000000" pitchFamily="18" charset="-128"/>
                <a:ea typeface="UD デジタル 教科書体 NK-B" panose="02020700000000000000" pitchFamily="18" charset="-128"/>
              </a:rPr>
              <a:t>　　　　　　</a:t>
            </a:r>
            <a:r>
              <a:rPr lang="ja-JP" altLang="en-US" sz="1051" dirty="0">
                <a:solidFill>
                  <a:schemeClr val="tx1"/>
                </a:solidFill>
                <a:latin typeface="UD デジタル 教科書体 NK-B" panose="02020700000000000000" pitchFamily="18" charset="-128"/>
                <a:ea typeface="UD デジタル 教科書体 NK-B" panose="02020700000000000000" pitchFamily="18" charset="-128"/>
              </a:rPr>
              <a:t>👇</a:t>
            </a:r>
            <a:endParaRPr lang="en-US" altLang="ja-JP" sz="1275" dirty="0">
              <a:solidFill>
                <a:schemeClr val="tx1"/>
              </a:solidFill>
              <a:latin typeface="UD デジタル 教科書体 NK-B" panose="02020700000000000000" pitchFamily="18" charset="-128"/>
              <a:ea typeface="UD デジタル 教科書体 NK-B" panose="02020700000000000000" pitchFamily="18" charset="-128"/>
            </a:endParaRPr>
          </a:p>
          <a:p>
            <a:pPr>
              <a:lnSpc>
                <a:spcPts val="1651"/>
              </a:lnSpc>
            </a:pPr>
            <a:r>
              <a:rPr lang="ja-JP" altLang="en-US" sz="1275" dirty="0">
                <a:solidFill>
                  <a:schemeClr val="tx1"/>
                </a:solidFill>
                <a:latin typeface="UD デジタル 教科書体 NK-B" panose="02020700000000000000" pitchFamily="18" charset="-128"/>
                <a:ea typeface="UD デジタル 教科書体 NK-B" panose="02020700000000000000" pitchFamily="18" charset="-128"/>
              </a:rPr>
              <a:t>⑤ オンライン服薬指導</a:t>
            </a:r>
            <a:endParaRPr lang="en-US" altLang="ja-JP" sz="1275" dirty="0">
              <a:solidFill>
                <a:schemeClr val="tx1"/>
              </a:solidFill>
              <a:latin typeface="UD デジタル 教科書体 NK-B" panose="02020700000000000000" pitchFamily="18" charset="-128"/>
              <a:ea typeface="UD デジタル 教科書体 NK-B" panose="02020700000000000000" pitchFamily="18" charset="-128"/>
            </a:endParaRPr>
          </a:p>
          <a:p>
            <a:pPr>
              <a:lnSpc>
                <a:spcPts val="1651"/>
              </a:lnSpc>
            </a:pPr>
            <a:r>
              <a:rPr lang="ja-JP" altLang="en-US" sz="1275" dirty="0">
                <a:solidFill>
                  <a:schemeClr val="tx1"/>
                </a:solidFill>
                <a:latin typeface="UD デジタル 教科書体 NK-B" panose="02020700000000000000" pitchFamily="18" charset="-128"/>
                <a:ea typeface="UD デジタル 教科書体 NK-B" panose="02020700000000000000" pitchFamily="18" charset="-128"/>
              </a:rPr>
              <a:t>　　　　　　</a:t>
            </a:r>
            <a:r>
              <a:rPr lang="ja-JP" altLang="en-US" sz="1051" dirty="0">
                <a:solidFill>
                  <a:schemeClr val="tx1"/>
                </a:solidFill>
                <a:latin typeface="UD デジタル 教科書体 NK-B" panose="02020700000000000000" pitchFamily="18" charset="-128"/>
                <a:ea typeface="UD デジタル 教科書体 NK-B" panose="02020700000000000000" pitchFamily="18" charset="-128"/>
              </a:rPr>
              <a:t>👇</a:t>
            </a:r>
            <a:endParaRPr lang="en-US" altLang="ja-JP" sz="1275" dirty="0">
              <a:solidFill>
                <a:schemeClr val="tx1"/>
              </a:solidFill>
              <a:latin typeface="UD デジタル 教科書体 NK-B" panose="02020700000000000000" pitchFamily="18" charset="-128"/>
              <a:ea typeface="UD デジタル 教科書体 NK-B" panose="02020700000000000000" pitchFamily="18" charset="-128"/>
            </a:endParaRPr>
          </a:p>
          <a:p>
            <a:pPr>
              <a:lnSpc>
                <a:spcPts val="1651"/>
              </a:lnSpc>
            </a:pPr>
            <a:r>
              <a:rPr lang="ja-JP" altLang="en-US" sz="1275" dirty="0">
                <a:solidFill>
                  <a:schemeClr val="tx1"/>
                </a:solidFill>
                <a:latin typeface="UD デジタル 教科書体 NK-B" panose="02020700000000000000" pitchFamily="18" charset="-128"/>
                <a:ea typeface="UD デジタル 教科書体 NK-B" panose="02020700000000000000" pitchFamily="18" charset="-128"/>
              </a:rPr>
              <a:t>⑥ 薬の配送（受け取り）</a:t>
            </a:r>
            <a:endParaRPr lang="en-US" altLang="ja-JP" sz="1275" dirty="0">
              <a:solidFill>
                <a:schemeClr val="tx1"/>
              </a:solidFill>
              <a:latin typeface="UD デジタル 教科書体 NK-B" panose="02020700000000000000" pitchFamily="18" charset="-128"/>
              <a:ea typeface="UD デジタル 教科書体 NK-B" panose="02020700000000000000" pitchFamily="18" charset="-128"/>
            </a:endParaRPr>
          </a:p>
          <a:p>
            <a:pPr>
              <a:lnSpc>
                <a:spcPts val="1651"/>
              </a:lnSpc>
            </a:pPr>
            <a:r>
              <a:rPr lang="en-US" altLang="ja-JP" sz="1275" dirty="0">
                <a:solidFill>
                  <a:schemeClr val="tx1"/>
                </a:solidFill>
                <a:latin typeface="UD デジタル 教科書体 NK-B" panose="02020700000000000000" pitchFamily="18" charset="-128"/>
                <a:ea typeface="UD デジタル 教科書体 NK-B" panose="02020700000000000000" pitchFamily="18" charset="-128"/>
              </a:rPr>
              <a:t>       </a:t>
            </a:r>
            <a:r>
              <a:rPr lang="ja-JP" altLang="en-US" sz="1275" dirty="0">
                <a:solidFill>
                  <a:schemeClr val="tx1"/>
                </a:solidFill>
                <a:latin typeface="UD デジタル 教科書体 NK-B" panose="02020700000000000000" pitchFamily="18" charset="-128"/>
                <a:ea typeface="UD デジタル 教科書体 NK-B" panose="02020700000000000000" pitchFamily="18" charset="-128"/>
              </a:rPr>
              <a:t>　</a:t>
            </a:r>
            <a:r>
              <a:rPr lang="en-US" altLang="ja-JP" sz="1275" dirty="0">
                <a:solidFill>
                  <a:schemeClr val="tx1"/>
                </a:solidFill>
                <a:latin typeface="UD デジタル 教科書体 NK-B" panose="02020700000000000000" pitchFamily="18" charset="-128"/>
                <a:ea typeface="UD デジタル 教科書体 NK-B" panose="02020700000000000000" pitchFamily="18" charset="-128"/>
              </a:rPr>
              <a:t>  </a:t>
            </a:r>
            <a:r>
              <a:rPr lang="ja-JP" altLang="en-US" sz="1051" dirty="0">
                <a:solidFill>
                  <a:schemeClr val="tx1"/>
                </a:solidFill>
                <a:latin typeface="UD デジタル 教科書体 NK-B" panose="02020700000000000000" pitchFamily="18" charset="-128"/>
                <a:ea typeface="UD デジタル 教科書体 NK-B" panose="02020700000000000000" pitchFamily="18" charset="-128"/>
              </a:rPr>
              <a:t>👇</a:t>
            </a:r>
            <a:endParaRPr lang="en-US" altLang="ja-JP" sz="1051" dirty="0">
              <a:solidFill>
                <a:schemeClr val="tx1"/>
              </a:solidFill>
              <a:latin typeface="UD デジタル 教科書体 NK-B" panose="02020700000000000000" pitchFamily="18" charset="-128"/>
              <a:ea typeface="UD デジタル 教科書体 NK-B" panose="02020700000000000000" pitchFamily="18" charset="-128"/>
            </a:endParaRPr>
          </a:p>
          <a:p>
            <a:pPr>
              <a:lnSpc>
                <a:spcPts val="1651"/>
              </a:lnSpc>
            </a:pPr>
            <a:r>
              <a:rPr lang="ja-JP" altLang="en-US" sz="1275" dirty="0">
                <a:solidFill>
                  <a:schemeClr val="tx1"/>
                </a:solidFill>
                <a:latin typeface="UD デジタル 教科書体 NK-B" panose="02020700000000000000" pitchFamily="18" charset="-128"/>
                <a:ea typeface="UD デジタル 教科書体 NK-B" panose="02020700000000000000" pitchFamily="18" charset="-128"/>
              </a:rPr>
              <a:t>⑦ 薬代の支払い</a:t>
            </a:r>
            <a:endParaRPr lang="en-US" altLang="ja-JP" sz="1275" dirty="0">
              <a:solidFill>
                <a:schemeClr val="tx1"/>
              </a:solidFill>
              <a:latin typeface="UD デジタル 教科書体 NK-B" panose="02020700000000000000" pitchFamily="18" charset="-128"/>
              <a:ea typeface="UD デジタル 教科書体 NK-B" panose="02020700000000000000" pitchFamily="18" charset="-128"/>
            </a:endParaRPr>
          </a:p>
          <a:p>
            <a:pPr>
              <a:lnSpc>
                <a:spcPts val="1651"/>
              </a:lnSpc>
            </a:pPr>
            <a:r>
              <a:rPr lang="ja-JP" altLang="en-US" sz="1275" dirty="0">
                <a:solidFill>
                  <a:schemeClr val="tx1"/>
                </a:solidFill>
                <a:latin typeface="UD デジタル 教科書体 NK-B" panose="02020700000000000000" pitchFamily="18" charset="-128"/>
                <a:ea typeface="UD デジタル 教科書体 NK-B" panose="02020700000000000000" pitchFamily="18" charset="-128"/>
              </a:rPr>
              <a:t>　（クレジットカード 等）</a:t>
            </a:r>
            <a:endParaRPr lang="en-US" altLang="ja-JP" sz="1275"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78" name="四角形: 角を丸くする 77">
            <a:extLst>
              <a:ext uri="{FF2B5EF4-FFF2-40B4-BE49-F238E27FC236}">
                <a16:creationId xmlns:a16="http://schemas.microsoft.com/office/drawing/2014/main" id="{842432E5-1961-4487-B8A1-818B6512F77D}"/>
              </a:ext>
            </a:extLst>
          </p:cNvPr>
          <p:cNvSpPr/>
          <p:nvPr/>
        </p:nvSpPr>
        <p:spPr>
          <a:xfrm>
            <a:off x="6331001" y="1689523"/>
            <a:ext cx="2687589" cy="309303"/>
          </a:xfrm>
          <a:prstGeom prst="roundRect">
            <a:avLst>
              <a:gd name="adj" fmla="val 7088"/>
            </a:avLst>
          </a:prstGeom>
          <a:solidFill>
            <a:schemeClr val="accent2"/>
          </a:solid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endParaRPr kumimoji="1" lang="ja-JP" altLang="en-US" sz="1351"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79" name="正方形/長方形 78">
            <a:extLst>
              <a:ext uri="{FF2B5EF4-FFF2-40B4-BE49-F238E27FC236}">
                <a16:creationId xmlns:a16="http://schemas.microsoft.com/office/drawing/2014/main" id="{082B5A9F-3470-4250-855A-B16F2E32762C}"/>
              </a:ext>
            </a:extLst>
          </p:cNvPr>
          <p:cNvSpPr/>
          <p:nvPr/>
        </p:nvSpPr>
        <p:spPr>
          <a:xfrm>
            <a:off x="6309318" y="1686906"/>
            <a:ext cx="2697875" cy="338554"/>
          </a:xfrm>
          <a:prstGeom prst="rect">
            <a:avLst/>
          </a:prstGeom>
        </p:spPr>
        <p:txBody>
          <a:bodyPr wrap="square">
            <a:spAutoFit/>
          </a:bodyPr>
          <a:lstStyle/>
          <a:p>
            <a:pPr algn="ctr"/>
            <a:r>
              <a:rPr lang="ja-JP" altLang="en-US" sz="1600" dirty="0">
                <a:solidFill>
                  <a:schemeClr val="bg1"/>
                </a:solidFill>
                <a:latin typeface="UD デジタル 教科書体 NK-B" panose="02020700000000000000" pitchFamily="18" charset="-128"/>
                <a:ea typeface="UD デジタル 教科書体 NK-B" panose="02020700000000000000" pitchFamily="18" charset="-128"/>
              </a:rPr>
              <a:t>遠隔診療後の流れ</a:t>
            </a:r>
          </a:p>
        </p:txBody>
      </p:sp>
      <p:sp>
        <p:nvSpPr>
          <p:cNvPr id="82" name="正方形/長方形 81">
            <a:extLst>
              <a:ext uri="{FF2B5EF4-FFF2-40B4-BE49-F238E27FC236}">
                <a16:creationId xmlns:a16="http://schemas.microsoft.com/office/drawing/2014/main" id="{4C4EEF52-5426-40F7-9830-721E31988695}"/>
              </a:ext>
            </a:extLst>
          </p:cNvPr>
          <p:cNvSpPr/>
          <p:nvPr/>
        </p:nvSpPr>
        <p:spPr>
          <a:xfrm>
            <a:off x="5959039" y="2881258"/>
            <a:ext cx="258565" cy="126958"/>
          </a:xfrm>
          <a:prstGeom prst="rect">
            <a:avLst/>
          </a:prstGeom>
          <a:noFill/>
          <a:ln w="57150" cmpd="tri">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altLang="ja-JP" sz="825" dirty="0">
                <a:solidFill>
                  <a:srgbClr val="FF7C80"/>
                </a:solidFill>
                <a:latin typeface="UD デジタル 教科書体 NK-B" panose="02020700000000000000" pitchFamily="18" charset="-128"/>
                <a:ea typeface="UD デジタル 教科書体 NK-B" panose="02020700000000000000" pitchFamily="18" charset="-128"/>
              </a:rPr>
              <a:t>N</a:t>
            </a:r>
          </a:p>
        </p:txBody>
      </p:sp>
      <p:sp>
        <p:nvSpPr>
          <p:cNvPr id="87" name="正方形/長方形 86">
            <a:extLst>
              <a:ext uri="{FF2B5EF4-FFF2-40B4-BE49-F238E27FC236}">
                <a16:creationId xmlns:a16="http://schemas.microsoft.com/office/drawing/2014/main" id="{F9AB9696-C866-4AC2-8FF1-3D247DE1DD04}"/>
              </a:ext>
            </a:extLst>
          </p:cNvPr>
          <p:cNvSpPr/>
          <p:nvPr/>
        </p:nvSpPr>
        <p:spPr>
          <a:xfrm>
            <a:off x="2921702" y="6127803"/>
            <a:ext cx="1113563" cy="161711"/>
          </a:xfrm>
          <a:prstGeom prst="rect">
            <a:avLst/>
          </a:prstGeom>
          <a:noFill/>
          <a:ln w="57150" cmpd="tri">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kumimoji="1" lang="ja-JP" altLang="en-US" sz="1051" dirty="0">
                <a:solidFill>
                  <a:srgbClr val="FF5050"/>
                </a:solidFill>
                <a:latin typeface="UD デジタル 教科書体 NK-B" panose="02020700000000000000" pitchFamily="18" charset="-128"/>
                <a:ea typeface="UD デジタル 教科書体 NK-B" panose="02020700000000000000" pitchFamily="18" charset="-128"/>
              </a:rPr>
              <a:t>⑥ </a:t>
            </a:r>
            <a:r>
              <a:rPr lang="ja-JP" altLang="en-US" sz="1051" dirty="0">
                <a:solidFill>
                  <a:srgbClr val="FF5050"/>
                </a:solidFill>
                <a:latin typeface="UD デジタル 教科書体 NK-B" panose="02020700000000000000" pitchFamily="18" charset="-128"/>
                <a:ea typeface="UD デジタル 教科書体 NK-B" panose="02020700000000000000" pitchFamily="18" charset="-128"/>
              </a:rPr>
              <a:t>薬の配送</a:t>
            </a:r>
            <a:endParaRPr kumimoji="1" lang="en-US" altLang="ja-JP" sz="1051" dirty="0">
              <a:solidFill>
                <a:srgbClr val="FF5050"/>
              </a:solidFill>
              <a:latin typeface="UD デジタル 教科書体 NK-B" panose="02020700000000000000" pitchFamily="18" charset="-128"/>
              <a:ea typeface="UD デジタル 教科書体 NK-B" panose="02020700000000000000" pitchFamily="18" charset="-128"/>
            </a:endParaRPr>
          </a:p>
        </p:txBody>
      </p:sp>
      <p:pic>
        <p:nvPicPr>
          <p:cNvPr id="88" name="Picture 12" descr="リラックスする人のイラスト（高齢者・男性）">
            <a:extLst>
              <a:ext uri="{FF2B5EF4-FFF2-40B4-BE49-F238E27FC236}">
                <a16:creationId xmlns:a16="http://schemas.microsoft.com/office/drawing/2014/main" id="{D6047AB8-8722-47CE-88E8-8D17000DB442}"/>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5197287" y="5872571"/>
            <a:ext cx="796143" cy="818656"/>
          </a:xfrm>
          <a:prstGeom prst="rect">
            <a:avLst/>
          </a:prstGeom>
          <a:noFill/>
          <a:extLst>
            <a:ext uri="{909E8E84-426E-40DD-AFC4-6F175D3DCCD1}">
              <a14:hiddenFill xmlns:a14="http://schemas.microsoft.com/office/drawing/2010/main">
                <a:solidFill>
                  <a:srgbClr val="FFFFFF"/>
                </a:solidFill>
              </a14:hiddenFill>
            </a:ext>
          </a:extLst>
        </p:spPr>
      </p:pic>
      <p:sp>
        <p:nvSpPr>
          <p:cNvPr id="89" name="正方形/長方形 88">
            <a:extLst>
              <a:ext uri="{FF2B5EF4-FFF2-40B4-BE49-F238E27FC236}">
                <a16:creationId xmlns:a16="http://schemas.microsoft.com/office/drawing/2014/main" id="{49968849-2DA3-4D52-846D-5F967DB8D0DE}"/>
              </a:ext>
            </a:extLst>
          </p:cNvPr>
          <p:cNvSpPr/>
          <p:nvPr/>
        </p:nvSpPr>
        <p:spPr>
          <a:xfrm>
            <a:off x="5948225" y="6133859"/>
            <a:ext cx="3879297" cy="369332"/>
          </a:xfrm>
          <a:prstGeom prst="rect">
            <a:avLst/>
          </a:prstGeom>
          <a:noFill/>
          <a:ln w="57150" cmpd="tri">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kumimoji="1" lang="ja-JP" altLang="en-US" sz="12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処方についても診療と同様に自宅等にいながら</a:t>
            </a:r>
            <a:endParaRPr kumimoji="1" lang="en-US" altLang="ja-JP" sz="12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endParaRPr>
          </a:p>
          <a:p>
            <a:r>
              <a:rPr kumimoji="1" lang="ja-JP" altLang="en-US" sz="12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実施することが可能に！！</a:t>
            </a:r>
            <a:endParaRPr kumimoji="1" lang="en-US" altLang="ja-JP" sz="12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endParaRPr>
          </a:p>
        </p:txBody>
      </p:sp>
      <p:pic>
        <p:nvPicPr>
          <p:cNvPr id="3" name="図 2">
            <a:extLst>
              <a:ext uri="{FF2B5EF4-FFF2-40B4-BE49-F238E27FC236}">
                <a16:creationId xmlns:a16="http://schemas.microsoft.com/office/drawing/2014/main" id="{2FA8E69A-3DBB-C87A-1E42-7FE966180E22}"/>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8419" y="57546"/>
            <a:ext cx="649087" cy="700171"/>
          </a:xfrm>
          <a:prstGeom prst="rect">
            <a:avLst/>
          </a:prstGeom>
        </p:spPr>
      </p:pic>
      <p:sp>
        <p:nvSpPr>
          <p:cNvPr id="4" name="正方形/長方形 3">
            <a:extLst>
              <a:ext uri="{FF2B5EF4-FFF2-40B4-BE49-F238E27FC236}">
                <a16:creationId xmlns:a16="http://schemas.microsoft.com/office/drawing/2014/main" id="{4AC2D0B6-0B6C-E4AE-1B42-297AB00DFD71}"/>
              </a:ext>
            </a:extLst>
          </p:cNvPr>
          <p:cNvSpPr/>
          <p:nvPr/>
        </p:nvSpPr>
        <p:spPr>
          <a:xfrm>
            <a:off x="-16060" y="6704207"/>
            <a:ext cx="9156792" cy="1617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920402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29251C85-02B7-1F4D-8C1B-86A37AD5C8EC}"/>
              </a:ext>
            </a:extLst>
          </p:cNvPr>
          <p:cNvPicPr>
            <a:picLocks noChangeAspect="1"/>
          </p:cNvPicPr>
          <p:nvPr/>
        </p:nvPicPr>
        <p:blipFill>
          <a:blip r:embed="rId3"/>
          <a:stretch>
            <a:fillRect/>
          </a:stretch>
        </p:blipFill>
        <p:spPr>
          <a:xfrm>
            <a:off x="144966" y="1069303"/>
            <a:ext cx="8641337" cy="4735868"/>
          </a:xfrm>
          <a:prstGeom prst="rect">
            <a:avLst/>
          </a:prstGeom>
        </p:spPr>
      </p:pic>
      <p:sp>
        <p:nvSpPr>
          <p:cNvPr id="7" name="正方形/長方形 6">
            <a:extLst>
              <a:ext uri="{FF2B5EF4-FFF2-40B4-BE49-F238E27FC236}">
                <a16:creationId xmlns:a16="http://schemas.microsoft.com/office/drawing/2014/main" id="{BC6BAEE8-8184-4234-ADDB-6E7B0EB3A6F6}"/>
              </a:ext>
            </a:extLst>
          </p:cNvPr>
          <p:cNvSpPr/>
          <p:nvPr/>
        </p:nvSpPr>
        <p:spPr>
          <a:xfrm>
            <a:off x="-4227" y="6557613"/>
            <a:ext cx="9148228" cy="3003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正方形/長方形 3">
            <a:extLst>
              <a:ext uri="{FF2B5EF4-FFF2-40B4-BE49-F238E27FC236}">
                <a16:creationId xmlns:a16="http://schemas.microsoft.com/office/drawing/2014/main" id="{5DE73C3D-76AF-989D-2C10-080D1D163938}"/>
              </a:ext>
            </a:extLst>
          </p:cNvPr>
          <p:cNvSpPr/>
          <p:nvPr/>
        </p:nvSpPr>
        <p:spPr>
          <a:xfrm>
            <a:off x="-3268" y="884664"/>
            <a:ext cx="9144000" cy="85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 name="直線コネクタ 4">
            <a:extLst>
              <a:ext uri="{FF2B5EF4-FFF2-40B4-BE49-F238E27FC236}">
                <a16:creationId xmlns:a16="http://schemas.microsoft.com/office/drawing/2014/main" id="{3C9889C9-3F9E-4E4E-F74F-4378A4C7EFAA}"/>
              </a:ext>
            </a:extLst>
          </p:cNvPr>
          <p:cNvCxnSpPr/>
          <p:nvPr/>
        </p:nvCxnSpPr>
        <p:spPr>
          <a:xfrm>
            <a:off x="0" y="840880"/>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正方形/長方形 7">
            <a:extLst>
              <a:ext uri="{FF2B5EF4-FFF2-40B4-BE49-F238E27FC236}">
                <a16:creationId xmlns:a16="http://schemas.microsoft.com/office/drawing/2014/main" id="{350F1AF1-DABB-6E10-DA15-2B581DAAF32D}"/>
              </a:ext>
            </a:extLst>
          </p:cNvPr>
          <p:cNvSpPr/>
          <p:nvPr/>
        </p:nvSpPr>
        <p:spPr>
          <a:xfrm>
            <a:off x="44503" y="176382"/>
            <a:ext cx="8427112" cy="609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2800" dirty="0">
                <a:solidFill>
                  <a:schemeClr val="tx1"/>
                </a:solidFill>
                <a:latin typeface="UD デジタル 教科書体 NK-B" panose="02020700000000000000" pitchFamily="18" charset="-128"/>
                <a:ea typeface="UD デジタル 教科書体 NK-B" panose="02020700000000000000" pitchFamily="18" charset="-128"/>
              </a:rPr>
              <a:t>医療</a:t>
            </a:r>
            <a:r>
              <a:rPr kumimoji="1" lang="en-US" altLang="ja-JP" sz="2800" dirty="0" err="1">
                <a:solidFill>
                  <a:schemeClr val="tx1"/>
                </a:solidFill>
                <a:latin typeface="UD デジタル 教科書体 NK-B" panose="02020700000000000000" pitchFamily="18" charset="-128"/>
                <a:ea typeface="UD デジタル 教科書体 NK-B" panose="02020700000000000000" pitchFamily="18" charset="-128"/>
              </a:rPr>
              <a:t>MaaS</a:t>
            </a:r>
            <a:r>
              <a:rPr kumimoji="1" lang="ja-JP" altLang="en-US" sz="2800" dirty="0">
                <a:solidFill>
                  <a:schemeClr val="tx1"/>
                </a:solidFill>
                <a:latin typeface="UD デジタル 教科書体 NK-B" panose="02020700000000000000" pitchFamily="18" charset="-128"/>
                <a:ea typeface="UD デジタル 教科書体 NK-B" panose="02020700000000000000" pitchFamily="18" charset="-128"/>
              </a:rPr>
              <a:t>関連の収支</a:t>
            </a:r>
          </a:p>
        </p:txBody>
      </p:sp>
      <p:sp>
        <p:nvSpPr>
          <p:cNvPr id="25" name="正方形/長方形 24">
            <a:extLst>
              <a:ext uri="{FF2B5EF4-FFF2-40B4-BE49-F238E27FC236}">
                <a16:creationId xmlns:a16="http://schemas.microsoft.com/office/drawing/2014/main" id="{14480E9F-9B48-14C7-543C-32E5DA947CE2}"/>
              </a:ext>
            </a:extLst>
          </p:cNvPr>
          <p:cNvSpPr/>
          <p:nvPr/>
        </p:nvSpPr>
        <p:spPr>
          <a:xfrm>
            <a:off x="139233" y="5845948"/>
            <a:ext cx="8746665" cy="7624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kumimoji="1" lang="en-US" altLang="ja-JP" sz="13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a:t>
            </a:r>
            <a:r>
              <a:rPr kumimoji="1" lang="ja-JP" altLang="en-US" sz="13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補足</a:t>
            </a:r>
            <a:r>
              <a:rPr kumimoji="1" lang="en-US" altLang="ja-JP" sz="13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a:t>
            </a:r>
            <a:r>
              <a:rPr kumimoji="1" lang="ja-JP" altLang="en-US" sz="13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　◆ 減価償却費を除いたキャッシュフローは</a:t>
            </a:r>
            <a:r>
              <a:rPr kumimoji="1" lang="ja-JP" altLang="en-US" sz="1300" u="sng" dirty="0">
                <a:solidFill>
                  <a:srgbClr val="FF0000"/>
                </a:solidFill>
                <a:latin typeface="UD デジタル 教科書体 NK-R" panose="02020400000000000000" pitchFamily="18" charset="-128"/>
                <a:ea typeface="UD デジタル 教科書体 NK-R" panose="02020400000000000000" pitchFamily="18" charset="-128"/>
              </a:rPr>
              <a:t>約</a:t>
            </a:r>
            <a:r>
              <a:rPr kumimoji="1" lang="en-US" altLang="ja-JP" sz="1300" u="sng" dirty="0">
                <a:solidFill>
                  <a:srgbClr val="FF0000"/>
                </a:solidFill>
                <a:latin typeface="UD デジタル 教科書体 NK-R" panose="02020400000000000000" pitchFamily="18" charset="-128"/>
                <a:ea typeface="UD デジタル 教科書体 NK-R" panose="02020400000000000000" pitchFamily="18" charset="-128"/>
              </a:rPr>
              <a:t>50</a:t>
            </a:r>
            <a:r>
              <a:rPr kumimoji="1" lang="ja-JP" altLang="en-US" sz="1300" u="sng" dirty="0">
                <a:solidFill>
                  <a:srgbClr val="FF0000"/>
                </a:solidFill>
                <a:latin typeface="UD デジタル 教科書体 NK-R" panose="02020400000000000000" pitchFamily="18" charset="-128"/>
                <a:ea typeface="UD デジタル 教科書体 NK-R" panose="02020400000000000000" pitchFamily="18" charset="-128"/>
              </a:rPr>
              <a:t>万円</a:t>
            </a:r>
            <a:r>
              <a:rPr kumimoji="1" lang="en-US" altLang="ja-JP" sz="1300" u="sng" dirty="0">
                <a:solidFill>
                  <a:srgbClr val="FF0000"/>
                </a:solidFill>
                <a:latin typeface="UD デジタル 教科書体 NK-R" panose="02020400000000000000" pitchFamily="18" charset="-128"/>
                <a:ea typeface="UD デジタル 教科書体 NK-R" panose="02020400000000000000" pitchFamily="18" charset="-128"/>
              </a:rPr>
              <a:t>/</a:t>
            </a:r>
            <a:r>
              <a:rPr kumimoji="1" lang="ja-JP" altLang="en-US" sz="1300" u="sng" dirty="0">
                <a:solidFill>
                  <a:srgbClr val="FF0000"/>
                </a:solidFill>
                <a:latin typeface="UD デジタル 教科書体 NK-R" panose="02020400000000000000" pitchFamily="18" charset="-128"/>
                <a:ea typeface="UD デジタル 教科書体 NK-R" panose="02020400000000000000" pitchFamily="18" charset="-128"/>
              </a:rPr>
              <a:t>年を病院機構で持ち出す見込み</a:t>
            </a:r>
            <a:endParaRPr kumimoji="1" lang="en-US" altLang="ja-JP" sz="1300" u="sng" dirty="0">
              <a:solidFill>
                <a:srgbClr val="FF0000"/>
              </a:solidFill>
              <a:latin typeface="UD デジタル 教科書体 NK-R" panose="02020400000000000000" pitchFamily="18" charset="-128"/>
              <a:ea typeface="UD デジタル 教科書体 NK-R" panose="02020400000000000000" pitchFamily="18" charset="-128"/>
            </a:endParaRPr>
          </a:p>
          <a:p>
            <a:r>
              <a:rPr kumimoji="1" lang="ja-JP" altLang="en-US" sz="13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　　　　　　　　　　👉　効果 ： 患者の通院負担軽減 （＆ 医療機関離れの抑制） ＋ 医師の移動負担軽減</a:t>
            </a:r>
            <a:endParaRPr kumimoji="1" lang="en-US" altLang="ja-JP" sz="13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pPr>
              <a:lnSpc>
                <a:spcPts val="300"/>
              </a:lnSpc>
            </a:pPr>
            <a:endParaRPr kumimoji="1" lang="en-US" altLang="ja-JP" sz="13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a:p>
            <a:r>
              <a:rPr kumimoji="1" lang="ja-JP" altLang="en-US" sz="13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　　　　　　</a:t>
            </a:r>
            <a:r>
              <a:rPr kumimoji="1" lang="ja-JP" altLang="en-US" sz="11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   </a:t>
            </a:r>
            <a:r>
              <a:rPr kumimoji="1" lang="ja-JP" altLang="en-US" sz="13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rPr>
              <a:t>◆ 補助金等を活用した場合は設備投資は半額程度になる予定だったがスピードを重視</a:t>
            </a:r>
            <a:endParaRPr kumimoji="1" lang="en-US" altLang="ja-JP" sz="13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p:txBody>
      </p:sp>
      <p:sp>
        <p:nvSpPr>
          <p:cNvPr id="28" name="楕円 27">
            <a:extLst>
              <a:ext uri="{FF2B5EF4-FFF2-40B4-BE49-F238E27FC236}">
                <a16:creationId xmlns:a16="http://schemas.microsoft.com/office/drawing/2014/main" id="{7D515CF6-25BE-BB84-8EB9-B5C9BF392492}"/>
              </a:ext>
            </a:extLst>
          </p:cNvPr>
          <p:cNvSpPr/>
          <p:nvPr/>
        </p:nvSpPr>
        <p:spPr>
          <a:xfrm>
            <a:off x="6197593" y="4147901"/>
            <a:ext cx="972000" cy="347901"/>
          </a:xfrm>
          <a:prstGeom prst="ellipse">
            <a:avLst/>
          </a:prstGeom>
          <a:noFill/>
          <a:ln w="444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四角形: 角を丸くする 31">
            <a:extLst>
              <a:ext uri="{FF2B5EF4-FFF2-40B4-BE49-F238E27FC236}">
                <a16:creationId xmlns:a16="http://schemas.microsoft.com/office/drawing/2014/main" id="{F56A8125-8806-4992-739A-9A2ACDF0ABDB}"/>
              </a:ext>
            </a:extLst>
          </p:cNvPr>
          <p:cNvSpPr/>
          <p:nvPr/>
        </p:nvSpPr>
        <p:spPr>
          <a:xfrm>
            <a:off x="7304039" y="1308290"/>
            <a:ext cx="1482265" cy="455827"/>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051" dirty="0">
                <a:solidFill>
                  <a:schemeClr val="accent1"/>
                </a:solidFill>
                <a:latin typeface="UD デジタル 教科書体 NK-R" panose="02020400000000000000" pitchFamily="18" charset="-128"/>
                <a:ea typeface="UD デジタル 教科書体 NK-R" panose="02020400000000000000" pitchFamily="18" charset="-128"/>
              </a:rPr>
              <a:t>令和</a:t>
            </a:r>
            <a:r>
              <a:rPr kumimoji="1" lang="en-US" altLang="ja-JP" sz="1051" dirty="0">
                <a:solidFill>
                  <a:schemeClr val="accent1"/>
                </a:solidFill>
                <a:latin typeface="UD デジタル 教科書体 NK-R" panose="02020400000000000000" pitchFamily="18" charset="-128"/>
                <a:ea typeface="UD デジタル 教科書体 NK-R" panose="02020400000000000000" pitchFamily="18" charset="-128"/>
              </a:rPr>
              <a:t>6</a:t>
            </a:r>
            <a:r>
              <a:rPr kumimoji="1" lang="ja-JP" altLang="en-US" sz="1051" dirty="0">
                <a:solidFill>
                  <a:schemeClr val="accent1"/>
                </a:solidFill>
                <a:latin typeface="UD デジタル 教科書体 NK-R" panose="02020400000000000000" pitchFamily="18" charset="-128"/>
                <a:ea typeface="UD デジタル 教科書体 NK-R" panose="02020400000000000000" pitchFamily="18" charset="-128"/>
              </a:rPr>
              <a:t>年</a:t>
            </a:r>
            <a:r>
              <a:rPr kumimoji="1" lang="en-US" altLang="ja-JP" sz="1051" dirty="0">
                <a:solidFill>
                  <a:schemeClr val="accent1"/>
                </a:solidFill>
                <a:latin typeface="UD デジタル 教科書体 NK-R" panose="02020400000000000000" pitchFamily="18" charset="-128"/>
                <a:ea typeface="UD デジタル 教科書体 NK-R" panose="02020400000000000000" pitchFamily="18" charset="-128"/>
              </a:rPr>
              <a:t>4</a:t>
            </a:r>
            <a:r>
              <a:rPr kumimoji="1" lang="ja-JP" altLang="en-US" sz="1051" dirty="0">
                <a:solidFill>
                  <a:schemeClr val="accent1"/>
                </a:solidFill>
                <a:latin typeface="UD デジタル 教科書体 NK-R" panose="02020400000000000000" pitchFamily="18" charset="-128"/>
                <a:ea typeface="UD デジタル 教科書体 NK-R" panose="02020400000000000000" pitchFamily="18" charset="-128"/>
              </a:rPr>
              <a:t>月～</a:t>
            </a:r>
            <a:r>
              <a:rPr kumimoji="1" lang="en-US" altLang="ja-JP" sz="1051" dirty="0">
                <a:solidFill>
                  <a:schemeClr val="accent1"/>
                </a:solidFill>
                <a:latin typeface="UD デジタル 教科書体 NK-R" panose="02020400000000000000" pitchFamily="18" charset="-128"/>
                <a:ea typeface="UD デジタル 教科書体 NK-R" panose="02020400000000000000" pitchFamily="18" charset="-128"/>
              </a:rPr>
              <a:t>5</a:t>
            </a:r>
            <a:r>
              <a:rPr kumimoji="1" lang="ja-JP" altLang="en-US" sz="1051" dirty="0">
                <a:solidFill>
                  <a:schemeClr val="accent1"/>
                </a:solidFill>
                <a:latin typeface="UD デジタル 教科書体 NK-R" panose="02020400000000000000" pitchFamily="18" charset="-128"/>
                <a:ea typeface="UD デジタル 教科書体 NK-R" panose="02020400000000000000" pitchFamily="18" charset="-128"/>
              </a:rPr>
              <a:t>月の</a:t>
            </a:r>
          </a:p>
          <a:p>
            <a:pPr algn="ctr"/>
            <a:r>
              <a:rPr kumimoji="1" lang="ja-JP" altLang="en-US" sz="1051" dirty="0">
                <a:solidFill>
                  <a:schemeClr val="accent1"/>
                </a:solidFill>
                <a:latin typeface="UD デジタル 教科書体 NK-R" panose="02020400000000000000" pitchFamily="18" charset="-128"/>
                <a:ea typeface="UD デジタル 教科書体 NK-R" panose="02020400000000000000" pitchFamily="18" charset="-128"/>
              </a:rPr>
              <a:t>実績をもとに試算</a:t>
            </a:r>
          </a:p>
        </p:txBody>
      </p:sp>
      <p:grpSp>
        <p:nvGrpSpPr>
          <p:cNvPr id="15" name="グループ化 14">
            <a:extLst>
              <a:ext uri="{FF2B5EF4-FFF2-40B4-BE49-F238E27FC236}">
                <a16:creationId xmlns:a16="http://schemas.microsoft.com/office/drawing/2014/main" id="{0E1D34AD-C9FA-B6DF-D1AC-F04E7BE9CEDB}"/>
              </a:ext>
            </a:extLst>
          </p:cNvPr>
          <p:cNvGrpSpPr/>
          <p:nvPr/>
        </p:nvGrpSpPr>
        <p:grpSpPr>
          <a:xfrm>
            <a:off x="7295569" y="2269067"/>
            <a:ext cx="1703468" cy="2858096"/>
            <a:chOff x="7295568" y="2269066"/>
            <a:chExt cx="1703468" cy="2858096"/>
          </a:xfrm>
        </p:grpSpPr>
        <p:sp>
          <p:nvSpPr>
            <p:cNvPr id="35" name="四角形: 角を丸くする 34">
              <a:extLst>
                <a:ext uri="{FF2B5EF4-FFF2-40B4-BE49-F238E27FC236}">
                  <a16:creationId xmlns:a16="http://schemas.microsoft.com/office/drawing/2014/main" id="{F1679B8E-5B0D-D0C6-9BE9-1DEE2927BE63}"/>
                </a:ext>
              </a:extLst>
            </p:cNvPr>
            <p:cNvSpPr/>
            <p:nvPr/>
          </p:nvSpPr>
          <p:spPr>
            <a:xfrm>
              <a:off x="7295569" y="3523686"/>
              <a:ext cx="1703467" cy="1603476"/>
            </a:xfrm>
            <a:prstGeom prst="roundRect">
              <a:avLst>
                <a:gd name="adj" fmla="val 7895"/>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72000" rIns="0" bIns="0" rtlCol="0" anchor="ctr"/>
            <a:lstStyle/>
            <a:p>
              <a:r>
                <a:rPr kumimoji="1" lang="en-US" altLang="ja-JP" sz="800" dirty="0">
                  <a:solidFill>
                    <a:schemeClr val="tx1"/>
                  </a:solidFill>
                  <a:latin typeface="UD デジタル 教科書体 NK-R" panose="02020400000000000000" pitchFamily="18" charset="-128"/>
                  <a:ea typeface="UD デジタル 教科書体 NK-R" panose="02020400000000000000" pitchFamily="18" charset="-128"/>
                </a:rPr>
                <a:t>1</a:t>
              </a:r>
              <a:r>
                <a:rPr kumimoji="1" lang="ja-JP" altLang="en-US" sz="800" dirty="0">
                  <a:solidFill>
                    <a:schemeClr val="tx1"/>
                  </a:solidFill>
                  <a:latin typeface="UD デジタル 教科書体 NK-R" panose="02020400000000000000" pitchFamily="18" charset="-128"/>
                  <a:ea typeface="UD デジタル 教科書体 NK-R" panose="02020400000000000000" pitchFamily="18" charset="-128"/>
                </a:rPr>
                <a:t>か月あたり診療報酬：</a:t>
              </a:r>
              <a:r>
                <a:rPr kumimoji="1" lang="en-US" altLang="ja-JP" sz="800" dirty="0">
                  <a:solidFill>
                    <a:schemeClr val="tx1"/>
                  </a:solidFill>
                  <a:latin typeface="UD デジタル 教科書体 NK-R" panose="02020400000000000000" pitchFamily="18" charset="-128"/>
                  <a:ea typeface="UD デジタル 教科書体 NK-R" panose="02020400000000000000" pitchFamily="18" charset="-128"/>
                </a:rPr>
                <a:t>8</a:t>
              </a:r>
              <a:r>
                <a:rPr kumimoji="1" lang="ja-JP" altLang="en-US" sz="800" dirty="0">
                  <a:solidFill>
                    <a:schemeClr val="tx1"/>
                  </a:solidFill>
                  <a:latin typeface="UD デジタル 教科書体 NK-R" panose="02020400000000000000" pitchFamily="18" charset="-128"/>
                  <a:ea typeface="UD デジタル 教科書体 NK-R" panose="02020400000000000000" pitchFamily="18" charset="-128"/>
                </a:rPr>
                <a:t>，</a:t>
              </a:r>
              <a:r>
                <a:rPr kumimoji="1" lang="en-US" altLang="ja-JP" sz="800" dirty="0">
                  <a:solidFill>
                    <a:schemeClr val="tx1"/>
                  </a:solidFill>
                  <a:latin typeface="UD デジタル 教科書体 NK-R" panose="02020400000000000000" pitchFamily="18" charset="-128"/>
                  <a:ea typeface="UD デジタル 教科書体 NK-R" panose="02020400000000000000" pitchFamily="18" charset="-128"/>
                </a:rPr>
                <a:t>673</a:t>
              </a:r>
              <a:r>
                <a:rPr kumimoji="1" lang="ja-JP" altLang="en-US" sz="800" dirty="0">
                  <a:solidFill>
                    <a:schemeClr val="tx1"/>
                  </a:solidFill>
                  <a:latin typeface="UD デジタル 教科書体 NK-R" panose="02020400000000000000" pitchFamily="18" charset="-128"/>
                  <a:ea typeface="UD デジタル 教科書体 NK-R" panose="02020400000000000000" pitchFamily="18" charset="-128"/>
                </a:rPr>
                <a:t>点</a:t>
              </a:r>
              <a:endParaRPr kumimoji="1" lang="en-US" altLang="ja-JP" sz="8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800" dirty="0">
                  <a:solidFill>
                    <a:schemeClr val="tx1"/>
                  </a:solidFill>
                  <a:latin typeface="UD デジタル 教科書体 NK-R" panose="02020400000000000000" pitchFamily="18" charset="-128"/>
                  <a:ea typeface="UD デジタル 教科書体 NK-R" panose="02020400000000000000" pitchFamily="18" charset="-128"/>
                </a:rPr>
                <a:t>（ </a:t>
              </a:r>
              <a:r>
                <a:rPr kumimoji="1" lang="ja-JP" altLang="en-US" sz="800" u="sng" dirty="0">
                  <a:solidFill>
                    <a:srgbClr val="FF0000"/>
                  </a:solidFill>
                  <a:latin typeface="UD デジタル 教科書体 NK-R" panose="02020400000000000000" pitchFamily="18" charset="-128"/>
                  <a:ea typeface="UD デジタル 教科書体 NK-R" panose="02020400000000000000" pitchFamily="18" charset="-128"/>
                </a:rPr>
                <a:t>＠</a:t>
              </a:r>
              <a:r>
                <a:rPr kumimoji="1" lang="en-US" altLang="ja-JP" sz="800" u="sng" dirty="0">
                  <a:solidFill>
                    <a:srgbClr val="FF0000"/>
                  </a:solidFill>
                  <a:latin typeface="UD デジタル 教科書体 NK-R" panose="02020400000000000000" pitchFamily="18" charset="-128"/>
                  <a:ea typeface="UD デジタル 教科書体 NK-R" panose="02020400000000000000" pitchFamily="18" charset="-128"/>
                </a:rPr>
                <a:t>413</a:t>
              </a:r>
              <a:r>
                <a:rPr kumimoji="1" lang="ja-JP" altLang="en-US" sz="800" u="sng" dirty="0">
                  <a:solidFill>
                    <a:srgbClr val="FF0000"/>
                  </a:solidFill>
                  <a:latin typeface="UD デジタル 教科書体 NK-R" panose="02020400000000000000" pitchFamily="18" charset="-128"/>
                  <a:ea typeface="UD デジタル 教科書体 NK-R" panose="02020400000000000000" pitchFamily="18" charset="-128"/>
                </a:rPr>
                <a:t>点</a:t>
              </a:r>
              <a:r>
                <a:rPr kumimoji="1" lang="en-US" altLang="ja-JP" sz="800" dirty="0">
                  <a:solidFill>
                    <a:schemeClr val="tx1"/>
                  </a:solidFill>
                  <a:latin typeface="UD デジタル 教科書体 NK-R" panose="02020400000000000000" pitchFamily="18" charset="-128"/>
                  <a:ea typeface="UD デジタル 教科書体 NK-R" panose="02020400000000000000" pitchFamily="18" charset="-128"/>
                </a:rPr>
                <a:t>×21</a:t>
              </a:r>
              <a:r>
                <a:rPr kumimoji="1" lang="ja-JP" altLang="en-US" sz="800" dirty="0">
                  <a:solidFill>
                    <a:schemeClr val="tx1"/>
                  </a:solidFill>
                  <a:latin typeface="UD デジタル 教科書体 NK-R" panose="02020400000000000000" pitchFamily="18" charset="-128"/>
                  <a:ea typeface="UD デジタル 教科書体 NK-R" panose="02020400000000000000" pitchFamily="18" charset="-128"/>
                </a:rPr>
                <a:t>人＝ </a:t>
              </a:r>
              <a:r>
                <a:rPr kumimoji="1" lang="en-US" altLang="ja-JP" sz="800" dirty="0">
                  <a:solidFill>
                    <a:schemeClr val="tx1"/>
                  </a:solidFill>
                  <a:latin typeface="UD デジタル 教科書体 NK-R" panose="02020400000000000000" pitchFamily="18" charset="-128"/>
                  <a:ea typeface="UD デジタル 教科書体 NK-R" panose="02020400000000000000" pitchFamily="18" charset="-128"/>
                </a:rPr>
                <a:t>8,673</a:t>
              </a:r>
              <a:r>
                <a:rPr kumimoji="1" lang="ja-JP" altLang="en-US" sz="800" dirty="0">
                  <a:solidFill>
                    <a:schemeClr val="tx1"/>
                  </a:solidFill>
                  <a:latin typeface="UD デジタル 教科書体 NK-R" panose="02020400000000000000" pitchFamily="18" charset="-128"/>
                  <a:ea typeface="UD デジタル 教科書体 NK-R" panose="02020400000000000000" pitchFamily="18" charset="-128"/>
                </a:rPr>
                <a:t>点 ）</a:t>
              </a:r>
              <a:endParaRPr kumimoji="1" lang="en-US" altLang="ja-JP" sz="8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en-US" altLang="ja-JP" sz="800" dirty="0">
                  <a:solidFill>
                    <a:schemeClr val="tx1"/>
                  </a:solidFill>
                  <a:latin typeface="UD デジタル 教科書体 NK-R" panose="02020400000000000000" pitchFamily="18" charset="-128"/>
                  <a:ea typeface="UD デジタル 教科書体 NK-R" panose="02020400000000000000" pitchFamily="18" charset="-128"/>
                </a:rPr>
                <a:t>--------------------------</a:t>
              </a:r>
            </a:p>
            <a:p>
              <a:r>
                <a:rPr kumimoji="1" lang="ja-JP" altLang="en-US" sz="800" dirty="0">
                  <a:solidFill>
                    <a:schemeClr val="tx1"/>
                  </a:solidFill>
                  <a:latin typeface="UD デジタル 教科書体 NK-R" panose="02020400000000000000" pitchFamily="18" charset="-128"/>
                  <a:ea typeface="UD デジタル 教科書体 NK-R" panose="02020400000000000000" pitchFamily="18" charset="-128"/>
                </a:rPr>
                <a:t>①再診料 ： </a:t>
              </a:r>
              <a:r>
                <a:rPr kumimoji="1" lang="en-US" altLang="ja-JP" sz="800" u="sng" dirty="0">
                  <a:solidFill>
                    <a:schemeClr val="tx1"/>
                  </a:solidFill>
                  <a:latin typeface="UD デジタル 教科書体 NK-R" panose="02020400000000000000" pitchFamily="18" charset="-128"/>
                  <a:ea typeface="UD デジタル 教科書体 NK-R" panose="02020400000000000000" pitchFamily="18" charset="-128"/>
                </a:rPr>
                <a:t>83</a:t>
              </a:r>
              <a:r>
                <a:rPr kumimoji="1" lang="ja-JP" altLang="en-US" sz="800" u="sng" dirty="0">
                  <a:solidFill>
                    <a:schemeClr val="tx1"/>
                  </a:solidFill>
                  <a:latin typeface="UD デジタル 教科書体 NK-R" panose="02020400000000000000" pitchFamily="18" charset="-128"/>
                  <a:ea typeface="UD デジタル 教科書体 NK-R" panose="02020400000000000000" pitchFamily="18" charset="-128"/>
                </a:rPr>
                <a:t>点</a:t>
              </a:r>
              <a:endParaRPr kumimoji="1" lang="en-US" altLang="ja-JP" sz="800" u="sng"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800" dirty="0">
                  <a:solidFill>
                    <a:schemeClr val="tx1"/>
                  </a:solidFill>
                  <a:latin typeface="UD デジタル 教科書体 NK-R" panose="02020400000000000000" pitchFamily="18" charset="-128"/>
                  <a:ea typeface="UD デジタル 教科書体 NK-R" panose="02020400000000000000" pitchFamily="18" charset="-128"/>
                </a:rPr>
                <a:t>　（情報通信機器を用いた診療）</a:t>
              </a:r>
              <a:endParaRPr kumimoji="1" lang="en-US" altLang="ja-JP" sz="800" dirty="0">
                <a:solidFill>
                  <a:schemeClr val="tx1"/>
                </a:solidFill>
                <a:latin typeface="UD デジタル 教科書体 NK-R" panose="02020400000000000000" pitchFamily="18" charset="-128"/>
                <a:ea typeface="UD デジタル 教科書体 NK-R" panose="02020400000000000000" pitchFamily="18" charset="-128"/>
              </a:endParaRPr>
            </a:p>
            <a:p>
              <a:pPr>
                <a:lnSpc>
                  <a:spcPts val="300"/>
                </a:lnSpc>
              </a:pPr>
              <a:r>
                <a:rPr kumimoji="1" lang="ja-JP" altLang="en-US" sz="800" dirty="0">
                  <a:solidFill>
                    <a:schemeClr val="tx1"/>
                  </a:solidFill>
                  <a:latin typeface="UD デジタル 教科書体 NK-R" panose="02020400000000000000" pitchFamily="18" charset="-128"/>
                  <a:ea typeface="UD デジタル 教科書体 NK-R" panose="02020400000000000000" pitchFamily="18" charset="-128"/>
                </a:rPr>
                <a:t>　</a:t>
              </a:r>
              <a:endParaRPr kumimoji="1" lang="en-US" altLang="ja-JP" sz="8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800" dirty="0">
                  <a:solidFill>
                    <a:schemeClr val="tx1"/>
                  </a:solidFill>
                  <a:latin typeface="UD デジタル 教科書体 NK-R" panose="02020400000000000000" pitchFamily="18" charset="-128"/>
                  <a:ea typeface="UD デジタル 教科書体 NK-R" panose="02020400000000000000" pitchFamily="18" charset="-128"/>
                </a:rPr>
                <a:t>②処方箋料 ： </a:t>
              </a:r>
              <a:r>
                <a:rPr kumimoji="1" lang="en-US" altLang="ja-JP" sz="800" u="sng" dirty="0">
                  <a:solidFill>
                    <a:schemeClr val="tx1"/>
                  </a:solidFill>
                  <a:latin typeface="UD デジタル 教科書体 NK-R" panose="02020400000000000000" pitchFamily="18" charset="-128"/>
                  <a:ea typeface="UD デジタル 教科書体 NK-R" panose="02020400000000000000" pitchFamily="18" charset="-128"/>
                </a:rPr>
                <a:t>68</a:t>
              </a:r>
              <a:r>
                <a:rPr kumimoji="1" lang="ja-JP" altLang="en-US" sz="800" u="sng" dirty="0">
                  <a:solidFill>
                    <a:schemeClr val="tx1"/>
                  </a:solidFill>
                  <a:latin typeface="UD デジタル 教科書体 NK-R" panose="02020400000000000000" pitchFamily="18" charset="-128"/>
                  <a:ea typeface="UD デジタル 教科書体 NK-R" panose="02020400000000000000" pitchFamily="18" charset="-128"/>
                </a:rPr>
                <a:t>点</a:t>
              </a:r>
              <a:endParaRPr kumimoji="1" lang="en-US" altLang="ja-JP" sz="800" u="sng" dirty="0">
                <a:solidFill>
                  <a:schemeClr val="tx1"/>
                </a:solidFill>
                <a:latin typeface="UD デジタル 教科書体 NK-R" panose="02020400000000000000" pitchFamily="18" charset="-128"/>
                <a:ea typeface="UD デジタル 教科書体 NK-R" panose="02020400000000000000" pitchFamily="18" charset="-128"/>
              </a:endParaRPr>
            </a:p>
            <a:p>
              <a:pPr>
                <a:lnSpc>
                  <a:spcPts val="300"/>
                </a:lnSpc>
              </a:pPr>
              <a:endParaRPr kumimoji="1" lang="en-US" altLang="ja-JP" sz="8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800" dirty="0">
                  <a:solidFill>
                    <a:schemeClr val="tx1"/>
                  </a:solidFill>
                  <a:latin typeface="UD デジタル 教科書体 NK-R" panose="02020400000000000000" pitchFamily="18" charset="-128"/>
                  <a:ea typeface="UD デジタル 教科書体 NK-R" panose="02020400000000000000" pitchFamily="18" charset="-128"/>
                </a:rPr>
                <a:t>③特定疾患処方管理加算</a:t>
              </a:r>
              <a:r>
                <a:rPr kumimoji="1" lang="en-US" altLang="ja-JP" sz="800" dirty="0">
                  <a:solidFill>
                    <a:schemeClr val="tx1"/>
                  </a:solidFill>
                  <a:latin typeface="UD デジタル 教科書体 NK-R" panose="02020400000000000000" pitchFamily="18" charset="-128"/>
                  <a:ea typeface="UD デジタル 教科書体 NK-R" panose="02020400000000000000" pitchFamily="18" charset="-128"/>
                </a:rPr>
                <a:t>2 </a:t>
              </a:r>
              <a:r>
                <a:rPr kumimoji="1" lang="ja-JP" altLang="en-US" sz="800" dirty="0">
                  <a:solidFill>
                    <a:schemeClr val="tx1"/>
                  </a:solidFill>
                  <a:latin typeface="UD デジタル 教科書体 NK-R" panose="02020400000000000000" pitchFamily="18" charset="-128"/>
                  <a:ea typeface="UD デジタル 教科書体 NK-R" panose="02020400000000000000" pitchFamily="18" charset="-128"/>
                </a:rPr>
                <a:t>： </a:t>
              </a:r>
              <a:r>
                <a:rPr kumimoji="1" lang="en-US" altLang="ja-JP" sz="800" u="sng" dirty="0">
                  <a:solidFill>
                    <a:schemeClr val="tx1"/>
                  </a:solidFill>
                  <a:latin typeface="UD デジタル 教科書体 NK-R" panose="02020400000000000000" pitchFamily="18" charset="-128"/>
                  <a:ea typeface="UD デジタル 教科書体 NK-R" panose="02020400000000000000" pitchFamily="18" charset="-128"/>
                </a:rPr>
                <a:t>66</a:t>
              </a:r>
              <a:r>
                <a:rPr kumimoji="1" lang="ja-JP" altLang="en-US" sz="800" u="sng" dirty="0">
                  <a:solidFill>
                    <a:schemeClr val="tx1"/>
                  </a:solidFill>
                  <a:latin typeface="UD デジタル 教科書体 NK-R" panose="02020400000000000000" pitchFamily="18" charset="-128"/>
                  <a:ea typeface="UD デジタル 教科書体 NK-R" panose="02020400000000000000" pitchFamily="18" charset="-128"/>
                </a:rPr>
                <a:t>点</a:t>
              </a:r>
              <a:endParaRPr kumimoji="1" lang="en-US" altLang="ja-JP" sz="800" u="sng" dirty="0">
                <a:solidFill>
                  <a:schemeClr val="tx1"/>
                </a:solidFill>
                <a:latin typeface="UD デジタル 教科書体 NK-R" panose="02020400000000000000" pitchFamily="18" charset="-128"/>
                <a:ea typeface="UD デジタル 教科書体 NK-R" panose="02020400000000000000" pitchFamily="18" charset="-128"/>
              </a:endParaRPr>
            </a:p>
            <a:p>
              <a:pPr>
                <a:lnSpc>
                  <a:spcPts val="300"/>
                </a:lnSpc>
              </a:pPr>
              <a:endParaRPr kumimoji="1" lang="en-US" altLang="ja-JP" sz="800"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800" dirty="0">
                  <a:solidFill>
                    <a:schemeClr val="tx1"/>
                  </a:solidFill>
                  <a:latin typeface="UD デジタル 教科書体 NK-R" panose="02020400000000000000" pitchFamily="18" charset="-128"/>
                  <a:ea typeface="UD デジタル 教科書体 NK-R" panose="02020400000000000000" pitchFamily="18" charset="-128"/>
                </a:rPr>
                <a:t>④医学管理料 ： </a:t>
              </a:r>
              <a:r>
                <a:rPr kumimoji="1" lang="en-US" altLang="ja-JP" sz="800" u="sng" dirty="0">
                  <a:solidFill>
                    <a:schemeClr val="tx1"/>
                  </a:solidFill>
                  <a:latin typeface="UD デジタル 教科書体 NK-R" panose="02020400000000000000" pitchFamily="18" charset="-128"/>
                  <a:ea typeface="UD デジタル 教科書体 NK-R" panose="02020400000000000000" pitchFamily="18" charset="-128"/>
                </a:rPr>
                <a:t>196</a:t>
              </a:r>
              <a:r>
                <a:rPr kumimoji="1" lang="ja-JP" altLang="en-US" sz="800" u="sng" dirty="0">
                  <a:solidFill>
                    <a:schemeClr val="tx1"/>
                  </a:solidFill>
                  <a:latin typeface="UD デジタル 教科書体 NK-R" panose="02020400000000000000" pitchFamily="18" charset="-128"/>
                  <a:ea typeface="UD デジタル 教科書体 NK-R" panose="02020400000000000000" pitchFamily="18" charset="-128"/>
                </a:rPr>
                <a:t>点</a:t>
              </a:r>
              <a:endParaRPr kumimoji="1" lang="en-US" altLang="ja-JP" sz="800" u="sng" dirty="0">
                <a:solidFill>
                  <a:schemeClr val="tx1"/>
                </a:solidFill>
                <a:latin typeface="UD デジタル 教科書体 NK-R" panose="02020400000000000000" pitchFamily="18" charset="-128"/>
                <a:ea typeface="UD デジタル 教科書体 NK-R" panose="02020400000000000000" pitchFamily="18" charset="-128"/>
              </a:endParaRPr>
            </a:p>
            <a:p>
              <a:r>
                <a:rPr kumimoji="1" lang="ja-JP" altLang="en-US" sz="800" dirty="0">
                  <a:solidFill>
                    <a:schemeClr val="tx1"/>
                  </a:solidFill>
                  <a:latin typeface="UD デジタル 教科書体 NK-R" panose="02020400000000000000" pitchFamily="18" charset="-128"/>
                  <a:ea typeface="UD デジタル 教科書体 NK-R" panose="02020400000000000000" pitchFamily="18" charset="-128"/>
                </a:rPr>
                <a:t>　（特定疾患療養管理料）</a:t>
              </a:r>
            </a:p>
          </p:txBody>
        </p:sp>
        <p:sp>
          <p:nvSpPr>
            <p:cNvPr id="38" name="四角形: 角を丸くする 37">
              <a:extLst>
                <a:ext uri="{FF2B5EF4-FFF2-40B4-BE49-F238E27FC236}">
                  <a16:creationId xmlns:a16="http://schemas.microsoft.com/office/drawing/2014/main" id="{E4A0F664-406E-94EB-3CFE-47FEBCCB0A08}"/>
                </a:ext>
              </a:extLst>
            </p:cNvPr>
            <p:cNvSpPr/>
            <p:nvPr/>
          </p:nvSpPr>
          <p:spPr>
            <a:xfrm>
              <a:off x="7295568" y="3428769"/>
              <a:ext cx="1703467" cy="245347"/>
            </a:xfrm>
            <a:prstGeom prst="roundRect">
              <a:avLst>
                <a:gd name="adj" fmla="val 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0" bIns="0" rtlCol="0" anchor="ctr"/>
            <a:lstStyle/>
            <a:p>
              <a:pPr algn="ctr"/>
              <a:r>
                <a:rPr kumimoji="1" lang="ja-JP" altLang="en-US" sz="1000" dirty="0">
                  <a:solidFill>
                    <a:schemeClr val="bg1"/>
                  </a:solidFill>
                  <a:latin typeface="UD デジタル 教科書体 NK-R" panose="02020400000000000000" pitchFamily="18" charset="-128"/>
                  <a:ea typeface="UD デジタル 教科書体 NK-R" panose="02020400000000000000" pitchFamily="18" charset="-128"/>
                </a:rPr>
                <a:t>診療報酬内訳</a:t>
              </a:r>
            </a:p>
          </p:txBody>
        </p:sp>
        <p:cxnSp>
          <p:nvCxnSpPr>
            <p:cNvPr id="41" name="直線矢印コネクタ 40">
              <a:extLst>
                <a:ext uri="{FF2B5EF4-FFF2-40B4-BE49-F238E27FC236}">
                  <a16:creationId xmlns:a16="http://schemas.microsoft.com/office/drawing/2014/main" id="{8D2BC3A8-9D49-9888-34BD-3EC1E72133F3}"/>
                </a:ext>
              </a:extLst>
            </p:cNvPr>
            <p:cNvCxnSpPr>
              <a:cxnSpLocks/>
            </p:cNvCxnSpPr>
            <p:nvPr/>
          </p:nvCxnSpPr>
          <p:spPr>
            <a:xfrm>
              <a:off x="8848858" y="2269066"/>
              <a:ext cx="0" cy="1159703"/>
            </a:xfrm>
            <a:prstGeom prst="straightConnector1">
              <a:avLst/>
            </a:prstGeom>
            <a:ln w="3175">
              <a:solidFill>
                <a:schemeClr val="accent2">
                  <a:lumMod val="60000"/>
                  <a:lumOff val="40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3A280B4C-3598-00FB-B502-4BF01F2795D4}"/>
                </a:ext>
              </a:extLst>
            </p:cNvPr>
            <p:cNvCxnSpPr>
              <a:cxnSpLocks/>
            </p:cNvCxnSpPr>
            <p:nvPr/>
          </p:nvCxnSpPr>
          <p:spPr>
            <a:xfrm flipH="1">
              <a:off x="8331200" y="2269066"/>
              <a:ext cx="517062" cy="0"/>
            </a:xfrm>
            <a:prstGeom prst="line">
              <a:avLst/>
            </a:prstGeom>
            <a:ln w="31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pic>
        <p:nvPicPr>
          <p:cNvPr id="2" name="図 1">
            <a:extLst>
              <a:ext uri="{FF2B5EF4-FFF2-40B4-BE49-F238E27FC236}">
                <a16:creationId xmlns:a16="http://schemas.microsoft.com/office/drawing/2014/main" id="{E3699FBD-15C2-A3D6-A16B-082CBD04FF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419" y="57546"/>
            <a:ext cx="649087" cy="700171"/>
          </a:xfrm>
          <a:prstGeom prst="rect">
            <a:avLst/>
          </a:prstGeom>
        </p:spPr>
      </p:pic>
    </p:spTree>
    <p:extLst>
      <p:ext uri="{BB962C8B-B14F-4D97-AF65-F5344CB8AC3E}">
        <p14:creationId xmlns:p14="http://schemas.microsoft.com/office/powerpoint/2010/main" val="2224636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5DE73C3D-76AF-989D-2C10-080D1D163938}"/>
              </a:ext>
            </a:extLst>
          </p:cNvPr>
          <p:cNvSpPr/>
          <p:nvPr/>
        </p:nvSpPr>
        <p:spPr>
          <a:xfrm>
            <a:off x="-3268" y="884664"/>
            <a:ext cx="9144000" cy="85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 name="直線コネクタ 4">
            <a:extLst>
              <a:ext uri="{FF2B5EF4-FFF2-40B4-BE49-F238E27FC236}">
                <a16:creationId xmlns:a16="http://schemas.microsoft.com/office/drawing/2014/main" id="{3C9889C9-3F9E-4E4E-F74F-4378A4C7EFAA}"/>
              </a:ext>
            </a:extLst>
          </p:cNvPr>
          <p:cNvCxnSpPr/>
          <p:nvPr/>
        </p:nvCxnSpPr>
        <p:spPr>
          <a:xfrm>
            <a:off x="0" y="840880"/>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正方形/長方形 1">
            <a:extLst>
              <a:ext uri="{FF2B5EF4-FFF2-40B4-BE49-F238E27FC236}">
                <a16:creationId xmlns:a16="http://schemas.microsoft.com/office/drawing/2014/main" id="{2A837597-825A-B149-F25B-8DBB976975A9}"/>
              </a:ext>
            </a:extLst>
          </p:cNvPr>
          <p:cNvSpPr/>
          <p:nvPr/>
        </p:nvSpPr>
        <p:spPr>
          <a:xfrm>
            <a:off x="44504" y="176382"/>
            <a:ext cx="9041739" cy="609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3200" dirty="0">
                <a:solidFill>
                  <a:schemeClr val="tx1"/>
                </a:solidFill>
                <a:latin typeface="UD デジタル 教科書体 NK-B" panose="02020700000000000000" pitchFamily="18" charset="-128"/>
                <a:ea typeface="UD デジタル 教科書体 NK-B" panose="02020700000000000000" pitchFamily="18" charset="-128"/>
              </a:rPr>
              <a:t>７月２５日（木）豪雨災害時の活用</a:t>
            </a:r>
          </a:p>
        </p:txBody>
      </p:sp>
      <p:pic>
        <p:nvPicPr>
          <p:cNvPr id="12" name="図 11" descr="屋外, 座る, 木製, グループ が含まれている画像&#10;&#10;自動的に生成された説明">
            <a:extLst>
              <a:ext uri="{FF2B5EF4-FFF2-40B4-BE49-F238E27FC236}">
                <a16:creationId xmlns:a16="http://schemas.microsoft.com/office/drawing/2014/main" id="{1288B3EE-54A0-D5A1-AF38-72F7DCAE53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7384" y="1096538"/>
            <a:ext cx="1721811" cy="1291651"/>
          </a:xfrm>
          <a:prstGeom prst="rect">
            <a:avLst/>
          </a:prstGeom>
        </p:spPr>
      </p:pic>
      <p:pic>
        <p:nvPicPr>
          <p:cNvPr id="13" name="図 12" descr="屋外, 道路, ストリート, 小さい が含まれている画像&#10;&#10;自動的に生成された説明">
            <a:extLst>
              <a:ext uri="{FF2B5EF4-FFF2-40B4-BE49-F238E27FC236}">
                <a16:creationId xmlns:a16="http://schemas.microsoft.com/office/drawing/2014/main" id="{50BE56F9-B198-7AB1-078C-2986C68E84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96016" y="1074286"/>
            <a:ext cx="1728808" cy="1296897"/>
          </a:xfrm>
          <a:prstGeom prst="rect">
            <a:avLst/>
          </a:prstGeom>
        </p:spPr>
      </p:pic>
      <p:pic>
        <p:nvPicPr>
          <p:cNvPr id="15" name="図 14" descr="屋外, 泥, 座る, 立つ が含まれている画像&#10;&#10;自動的に生成された説明">
            <a:extLst>
              <a:ext uri="{FF2B5EF4-FFF2-40B4-BE49-F238E27FC236}">
                <a16:creationId xmlns:a16="http://schemas.microsoft.com/office/drawing/2014/main" id="{7F022591-C293-6625-CD25-E770DBEF230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7321" y="2485238"/>
            <a:ext cx="1727357" cy="1295809"/>
          </a:xfrm>
          <a:prstGeom prst="rect">
            <a:avLst/>
          </a:prstGeom>
        </p:spPr>
      </p:pic>
      <p:pic>
        <p:nvPicPr>
          <p:cNvPr id="16" name="図 15" descr="屋外, 道路, 泥, トラック が含まれている画像&#10;&#10;自動的に生成された説明">
            <a:extLst>
              <a:ext uri="{FF2B5EF4-FFF2-40B4-BE49-F238E27FC236}">
                <a16:creationId xmlns:a16="http://schemas.microsoft.com/office/drawing/2014/main" id="{30B44826-4574-CE5F-F1B0-539D6D850DD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96019" y="2488806"/>
            <a:ext cx="1727357" cy="1295811"/>
          </a:xfrm>
          <a:prstGeom prst="rect">
            <a:avLst/>
          </a:prstGeom>
        </p:spPr>
      </p:pic>
      <p:pic>
        <p:nvPicPr>
          <p:cNvPr id="17" name="図 16" descr="川と道路&#10;&#10;中程度の精度で自動的に生成された説明">
            <a:extLst>
              <a:ext uri="{FF2B5EF4-FFF2-40B4-BE49-F238E27FC236}">
                <a16:creationId xmlns:a16="http://schemas.microsoft.com/office/drawing/2014/main" id="{96AAD311-F4DA-DDB9-C701-CA64BAB1675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71650" y="2488265"/>
            <a:ext cx="1727359" cy="1292781"/>
          </a:xfrm>
          <a:prstGeom prst="rect">
            <a:avLst/>
          </a:prstGeom>
        </p:spPr>
      </p:pic>
      <p:pic>
        <p:nvPicPr>
          <p:cNvPr id="18" name="図 17" descr="山と湖の景色&#10;&#10;自動的に生成された説明">
            <a:extLst>
              <a:ext uri="{FF2B5EF4-FFF2-40B4-BE49-F238E27FC236}">
                <a16:creationId xmlns:a16="http://schemas.microsoft.com/office/drawing/2014/main" id="{59A55EB0-7AA2-A7EF-B4F9-5188649ECA2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671650" y="1074287"/>
            <a:ext cx="1728803" cy="1296895"/>
          </a:xfrm>
          <a:prstGeom prst="rect">
            <a:avLst/>
          </a:prstGeom>
        </p:spPr>
      </p:pic>
      <p:grpSp>
        <p:nvGrpSpPr>
          <p:cNvPr id="14" name="グループ化 13">
            <a:extLst>
              <a:ext uri="{FF2B5EF4-FFF2-40B4-BE49-F238E27FC236}">
                <a16:creationId xmlns:a16="http://schemas.microsoft.com/office/drawing/2014/main" id="{8938D402-5287-2A31-8731-5714E14133EB}"/>
              </a:ext>
            </a:extLst>
          </p:cNvPr>
          <p:cNvGrpSpPr/>
          <p:nvPr/>
        </p:nvGrpSpPr>
        <p:grpSpPr>
          <a:xfrm>
            <a:off x="5447276" y="1068458"/>
            <a:ext cx="4154760" cy="3016131"/>
            <a:chOff x="5447276" y="1068458"/>
            <a:chExt cx="4154760" cy="3016131"/>
          </a:xfrm>
        </p:grpSpPr>
        <p:grpSp>
          <p:nvGrpSpPr>
            <p:cNvPr id="6" name="グループ化 5">
              <a:extLst>
                <a:ext uri="{FF2B5EF4-FFF2-40B4-BE49-F238E27FC236}">
                  <a16:creationId xmlns:a16="http://schemas.microsoft.com/office/drawing/2014/main" id="{6774F425-30FE-26A8-FF26-C07AF0D7F000}"/>
                </a:ext>
              </a:extLst>
            </p:cNvPr>
            <p:cNvGrpSpPr/>
            <p:nvPr/>
          </p:nvGrpSpPr>
          <p:grpSpPr>
            <a:xfrm>
              <a:off x="5447276" y="1068458"/>
              <a:ext cx="3638967" cy="2728449"/>
              <a:chOff x="5447276" y="1068458"/>
              <a:chExt cx="3638967" cy="2728449"/>
            </a:xfrm>
          </p:grpSpPr>
          <p:pic>
            <p:nvPicPr>
              <p:cNvPr id="27" name="図 26">
                <a:extLst>
                  <a:ext uri="{FF2B5EF4-FFF2-40B4-BE49-F238E27FC236}">
                    <a16:creationId xmlns:a16="http://schemas.microsoft.com/office/drawing/2014/main" id="{A334A5EF-DBAF-4C2B-A6B3-0857DE910AA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447276" y="1068458"/>
                <a:ext cx="3638967" cy="2728449"/>
              </a:xfrm>
              <a:prstGeom prst="rect">
                <a:avLst/>
              </a:prstGeom>
            </p:spPr>
          </p:pic>
          <p:pic>
            <p:nvPicPr>
              <p:cNvPr id="36" name="図 35">
                <a:extLst>
                  <a:ext uri="{FF2B5EF4-FFF2-40B4-BE49-F238E27FC236}">
                    <a16:creationId xmlns:a16="http://schemas.microsoft.com/office/drawing/2014/main" id="{A3A99125-C484-AEC0-51DE-091F06D60FBC}"/>
                  </a:ext>
                </a:extLst>
              </p:cNvPr>
              <p:cNvPicPr>
                <a:picLocks noChangeAspect="1"/>
              </p:cNvPicPr>
              <p:nvPr/>
            </p:nvPicPr>
            <p:blipFill>
              <a:blip r:embed="rId10"/>
              <a:stretch>
                <a:fillRect/>
              </a:stretch>
            </p:blipFill>
            <p:spPr>
              <a:xfrm>
                <a:off x="6849533" y="1138469"/>
                <a:ext cx="2161720" cy="901539"/>
              </a:xfrm>
              <a:prstGeom prst="rect">
                <a:avLst/>
              </a:prstGeom>
              <a:effectLst>
                <a:glow rad="63500">
                  <a:srgbClr val="FF5050">
                    <a:alpha val="40000"/>
                  </a:srgbClr>
                </a:glow>
              </a:effectLst>
            </p:spPr>
          </p:pic>
        </p:grpSp>
        <p:sp>
          <p:nvSpPr>
            <p:cNvPr id="32" name="正方形/長方形 31">
              <a:extLst>
                <a:ext uri="{FF2B5EF4-FFF2-40B4-BE49-F238E27FC236}">
                  <a16:creationId xmlns:a16="http://schemas.microsoft.com/office/drawing/2014/main" id="{DD9ED5BC-8039-7EBC-5F2D-2758D6CAF671}"/>
                </a:ext>
              </a:extLst>
            </p:cNvPr>
            <p:cNvSpPr/>
            <p:nvPr/>
          </p:nvSpPr>
          <p:spPr>
            <a:xfrm>
              <a:off x="5674119" y="2854218"/>
              <a:ext cx="3927917" cy="12303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600" dirty="0">
                  <a:solidFill>
                    <a:schemeClr val="tx1"/>
                  </a:solidFill>
                  <a:effectLst>
                    <a:glow rad="127000">
                      <a:schemeClr val="bg1"/>
                    </a:glow>
                  </a:effectLst>
                  <a:latin typeface="UD デジタル 教科書体 NK-B" panose="02020700000000000000" pitchFamily="18" charset="-128"/>
                  <a:ea typeface="UD デジタル 教科書体 NK-B" panose="02020700000000000000" pitchFamily="18" charset="-128"/>
                </a:rPr>
                <a:t>豪雨発生直後も医療（診療）は継続！　</a:t>
              </a:r>
              <a:endParaRPr kumimoji="1" lang="en-US" altLang="ja-JP" sz="1600" dirty="0">
                <a:solidFill>
                  <a:schemeClr val="tx1"/>
                </a:solidFill>
                <a:effectLst>
                  <a:glow rad="127000">
                    <a:schemeClr val="bg1"/>
                  </a:glow>
                </a:effectLst>
                <a:latin typeface="UD デジタル 教科書体 NK-B" panose="02020700000000000000" pitchFamily="18" charset="-128"/>
                <a:ea typeface="UD デジタル 教科書体 NK-B" panose="02020700000000000000" pitchFamily="18" charset="-128"/>
              </a:endParaRPr>
            </a:p>
            <a:p>
              <a:r>
                <a:rPr kumimoji="1" lang="ja-JP" altLang="en-US" sz="1600" dirty="0">
                  <a:solidFill>
                    <a:schemeClr val="tx1"/>
                  </a:solidFill>
                  <a:effectLst>
                    <a:glow rad="127000">
                      <a:schemeClr val="bg1"/>
                    </a:glow>
                  </a:effectLst>
                  <a:latin typeface="UD デジタル 教科書体 NK-B" panose="02020700000000000000" pitchFamily="18" charset="-128"/>
                  <a:ea typeface="UD デジタル 教科書体 NK-B" panose="02020700000000000000" pitchFamily="18" charset="-128"/>
                </a:rPr>
                <a:t>　➤ 　災害時でも医療は止めない！！</a:t>
              </a:r>
              <a:endParaRPr kumimoji="1" lang="en-US" altLang="ja-JP" sz="1600" dirty="0">
                <a:solidFill>
                  <a:schemeClr val="tx1"/>
                </a:solidFill>
                <a:effectLst>
                  <a:glow rad="127000">
                    <a:schemeClr val="bg1"/>
                  </a:glow>
                </a:effectLst>
                <a:latin typeface="UD デジタル 教科書体 NK-B" panose="02020700000000000000" pitchFamily="18" charset="-128"/>
                <a:ea typeface="UD デジタル 教科書体 NK-B" panose="02020700000000000000" pitchFamily="18" charset="-128"/>
              </a:endParaRPr>
            </a:p>
          </p:txBody>
        </p:sp>
      </p:grpSp>
      <p:sp>
        <p:nvSpPr>
          <p:cNvPr id="21" name="正方形/長方形 20">
            <a:extLst>
              <a:ext uri="{FF2B5EF4-FFF2-40B4-BE49-F238E27FC236}">
                <a16:creationId xmlns:a16="http://schemas.microsoft.com/office/drawing/2014/main" id="{A67411D4-1A2B-6503-C4FF-C5370E9FADC4}"/>
              </a:ext>
            </a:extLst>
          </p:cNvPr>
          <p:cNvSpPr/>
          <p:nvPr/>
        </p:nvSpPr>
        <p:spPr>
          <a:xfrm>
            <a:off x="460515" y="1449762"/>
            <a:ext cx="4804215" cy="23066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600" dirty="0">
                <a:solidFill>
                  <a:srgbClr val="FF5050"/>
                </a:solidFill>
                <a:effectLst>
                  <a:glow rad="127000">
                    <a:schemeClr val="bg1"/>
                  </a:glow>
                </a:effectLst>
                <a:latin typeface="UD デジタル 教科書体 NK-B" panose="02020700000000000000" pitchFamily="18" charset="-128"/>
                <a:ea typeface="UD デジタル 教科書体 NK-B" panose="02020700000000000000" pitchFamily="18" charset="-128"/>
              </a:rPr>
              <a:t>　　　　　　　　　</a:t>
            </a:r>
            <a:r>
              <a:rPr kumimoji="1" lang="en-US" altLang="ja-JP" sz="1600" dirty="0">
                <a:solidFill>
                  <a:srgbClr val="FF5050"/>
                </a:solidFill>
                <a:effectLst>
                  <a:glow rad="127000">
                    <a:schemeClr val="bg1"/>
                  </a:glow>
                </a:effectLst>
                <a:latin typeface="UD デジタル 教科書体 NK-B" panose="02020700000000000000" pitchFamily="18" charset="-128"/>
                <a:ea typeface="UD デジタル 教科書体 NK-B" panose="02020700000000000000" pitchFamily="18" charset="-128"/>
              </a:rPr>
              <a:t>7</a:t>
            </a:r>
            <a:r>
              <a:rPr kumimoji="1" lang="ja-JP" altLang="en-US" sz="1600" dirty="0">
                <a:solidFill>
                  <a:srgbClr val="FF5050"/>
                </a:solidFill>
                <a:effectLst>
                  <a:glow rad="127000">
                    <a:schemeClr val="bg1"/>
                  </a:glow>
                </a:effectLst>
                <a:latin typeface="UD デジタル 教科書体 NK-B" panose="02020700000000000000" pitchFamily="18" charset="-128"/>
                <a:ea typeface="UD デジタル 教科書体 NK-B" panose="02020700000000000000" pitchFamily="18" charset="-128"/>
              </a:rPr>
              <a:t>月の豪雨で八幡地区をはじめ</a:t>
            </a:r>
            <a:endParaRPr kumimoji="1" lang="en-US" altLang="ja-JP" sz="1600" dirty="0">
              <a:solidFill>
                <a:srgbClr val="FF5050"/>
              </a:solidFill>
              <a:effectLst>
                <a:glow rad="127000">
                  <a:schemeClr val="bg1"/>
                </a:glow>
              </a:effectLst>
              <a:latin typeface="UD デジタル 教科書体 NK-B" panose="02020700000000000000" pitchFamily="18" charset="-128"/>
              <a:ea typeface="UD デジタル 教科書体 NK-B" panose="02020700000000000000" pitchFamily="18" charset="-128"/>
            </a:endParaRPr>
          </a:p>
          <a:p>
            <a:r>
              <a:rPr kumimoji="1" lang="ja-JP" altLang="en-US" sz="1600" dirty="0">
                <a:solidFill>
                  <a:srgbClr val="FF5050"/>
                </a:solidFill>
                <a:effectLst>
                  <a:glow rad="127000">
                    <a:schemeClr val="bg1"/>
                  </a:glow>
                </a:effectLst>
                <a:latin typeface="UD デジタル 教科書体 NK-B" panose="02020700000000000000" pitchFamily="18" charset="-128"/>
                <a:ea typeface="UD デジタル 教科書体 NK-B" panose="02020700000000000000" pitchFamily="18" charset="-128"/>
              </a:rPr>
              <a:t>　　　　　　　　　　　　　酒田の各所で大きな被害</a:t>
            </a:r>
            <a:endParaRPr kumimoji="1" lang="en-US" altLang="ja-JP" sz="1600" dirty="0">
              <a:solidFill>
                <a:srgbClr val="FF5050"/>
              </a:solidFill>
              <a:effectLst>
                <a:glow rad="127000">
                  <a:schemeClr val="bg1"/>
                </a:glow>
              </a:effectLst>
              <a:latin typeface="UD デジタル 教科書体 NK-B" panose="02020700000000000000" pitchFamily="18" charset="-128"/>
              <a:ea typeface="UD デジタル 教科書体 NK-B" panose="02020700000000000000" pitchFamily="18" charset="-128"/>
            </a:endParaRPr>
          </a:p>
          <a:p>
            <a:endParaRPr kumimoji="1" lang="en-US" altLang="ja-JP" sz="1600" dirty="0">
              <a:solidFill>
                <a:srgbClr val="FF5050"/>
              </a:solidFill>
              <a:effectLst>
                <a:glow rad="127000">
                  <a:schemeClr val="bg1"/>
                </a:glow>
              </a:effectLst>
              <a:latin typeface="UD デジタル 教科書体 NK-B" panose="02020700000000000000" pitchFamily="18" charset="-128"/>
              <a:ea typeface="UD デジタル 教科書体 NK-B" panose="02020700000000000000" pitchFamily="18" charset="-128"/>
            </a:endParaRPr>
          </a:p>
          <a:p>
            <a:endParaRPr kumimoji="1" lang="en-US" altLang="ja-JP" sz="1600" dirty="0">
              <a:solidFill>
                <a:srgbClr val="FF5050"/>
              </a:solidFill>
              <a:effectLst>
                <a:glow rad="127000">
                  <a:schemeClr val="bg1"/>
                </a:glow>
              </a:effectLst>
              <a:latin typeface="UD デジタル 教科書体 NK-B" panose="02020700000000000000" pitchFamily="18" charset="-128"/>
              <a:ea typeface="UD デジタル 教科書体 NK-B" panose="02020700000000000000" pitchFamily="18" charset="-128"/>
            </a:endParaRPr>
          </a:p>
          <a:p>
            <a:endParaRPr kumimoji="1" lang="en-US" altLang="ja-JP" sz="1600" dirty="0">
              <a:solidFill>
                <a:srgbClr val="FF5050"/>
              </a:solidFill>
              <a:effectLst>
                <a:glow rad="127000">
                  <a:schemeClr val="bg1"/>
                </a:glow>
              </a:effectLst>
              <a:latin typeface="UD デジタル 教科書体 NK-B" panose="02020700000000000000" pitchFamily="18" charset="-128"/>
              <a:ea typeface="UD デジタル 教科書体 NK-B" panose="02020700000000000000" pitchFamily="18" charset="-128"/>
            </a:endParaRPr>
          </a:p>
          <a:p>
            <a:pPr algn="ctr"/>
            <a:r>
              <a:rPr kumimoji="1" lang="en-US" altLang="ja-JP" sz="1200" dirty="0">
                <a:solidFill>
                  <a:srgbClr val="FF5050"/>
                </a:solidFill>
                <a:effectLst>
                  <a:glow rad="127000">
                    <a:schemeClr val="bg1"/>
                  </a:glow>
                </a:effectLst>
                <a:latin typeface="UD デジタル 教科書体 NK-B" panose="02020700000000000000" pitchFamily="18" charset="-128"/>
                <a:ea typeface="UD デジタル 教科書体 NK-B" panose="02020700000000000000" pitchFamily="18" charset="-128"/>
              </a:rPr>
              <a:t>【 </a:t>
            </a:r>
            <a:r>
              <a:rPr kumimoji="1" lang="ja-JP" altLang="en-US" sz="1200" dirty="0">
                <a:solidFill>
                  <a:srgbClr val="FF5050"/>
                </a:solidFill>
                <a:effectLst>
                  <a:glow rad="127000">
                    <a:schemeClr val="bg1"/>
                  </a:glow>
                </a:effectLst>
                <a:latin typeface="UD デジタル 教科書体 NK-B" panose="02020700000000000000" pitchFamily="18" charset="-128"/>
                <a:ea typeface="UD デジタル 教科書体 NK-B" panose="02020700000000000000" pitchFamily="18" charset="-128"/>
              </a:rPr>
              <a:t>酒田市の各所で</a:t>
            </a:r>
            <a:r>
              <a:rPr kumimoji="1" lang="en-US" altLang="ja-JP" sz="1200" dirty="0">
                <a:solidFill>
                  <a:srgbClr val="FF5050"/>
                </a:solidFill>
                <a:effectLst>
                  <a:glow rad="127000">
                    <a:schemeClr val="bg1"/>
                  </a:glow>
                </a:effectLst>
                <a:latin typeface="UD デジタル 教科書体 NK-B" panose="02020700000000000000" pitchFamily="18" charset="-128"/>
                <a:ea typeface="UD デジタル 教科書体 NK-B" panose="02020700000000000000" pitchFamily="18" charset="-128"/>
              </a:rPr>
              <a:t>『</a:t>
            </a:r>
            <a:r>
              <a:rPr kumimoji="1" lang="ja-JP" altLang="en-US" sz="1200" dirty="0">
                <a:solidFill>
                  <a:srgbClr val="FF5050"/>
                </a:solidFill>
                <a:effectLst>
                  <a:glow rad="127000">
                    <a:schemeClr val="bg1"/>
                  </a:glow>
                </a:effectLst>
                <a:latin typeface="UD デジタル 教科書体 NK-B" panose="02020700000000000000" pitchFamily="18" charset="-128"/>
                <a:ea typeface="UD デジタル 教科書体 NK-B" panose="02020700000000000000" pitchFamily="18" charset="-128"/>
              </a:rPr>
              <a:t>警戒レベル</a:t>
            </a:r>
            <a:r>
              <a:rPr kumimoji="1" lang="en-US" altLang="ja-JP" sz="1200" dirty="0">
                <a:solidFill>
                  <a:srgbClr val="FF5050"/>
                </a:solidFill>
                <a:effectLst>
                  <a:glow rad="127000">
                    <a:schemeClr val="bg1"/>
                  </a:glow>
                </a:effectLst>
                <a:latin typeface="UD デジタル 教科書体 NK-B" panose="02020700000000000000" pitchFamily="18" charset="-128"/>
                <a:ea typeface="UD デジタル 教科書体 NK-B" panose="02020700000000000000" pitchFamily="18" charset="-128"/>
              </a:rPr>
              <a:t>5【</a:t>
            </a:r>
            <a:r>
              <a:rPr kumimoji="1" lang="ja-JP" altLang="en-US" sz="1200" dirty="0">
                <a:solidFill>
                  <a:srgbClr val="FF5050"/>
                </a:solidFill>
                <a:effectLst>
                  <a:glow rad="127000">
                    <a:schemeClr val="bg1"/>
                  </a:glow>
                </a:effectLst>
                <a:latin typeface="UD デジタル 教科書体 NK-B" panose="02020700000000000000" pitchFamily="18" charset="-128"/>
                <a:ea typeface="UD デジタル 教科書体 NK-B" panose="02020700000000000000" pitchFamily="18" charset="-128"/>
              </a:rPr>
              <a:t>緊急安全確保</a:t>
            </a:r>
            <a:r>
              <a:rPr kumimoji="1" lang="en-US" altLang="ja-JP" sz="1200" dirty="0">
                <a:solidFill>
                  <a:srgbClr val="FF5050"/>
                </a:solidFill>
                <a:effectLst>
                  <a:glow rad="127000">
                    <a:schemeClr val="bg1"/>
                  </a:glow>
                </a:effectLst>
                <a:latin typeface="UD デジタル 教科書体 NK-B" panose="02020700000000000000" pitchFamily="18" charset="-128"/>
                <a:ea typeface="UD デジタル 教科書体 NK-B" panose="02020700000000000000" pitchFamily="18" charset="-128"/>
              </a:rPr>
              <a:t>】』</a:t>
            </a:r>
            <a:r>
              <a:rPr kumimoji="1" lang="ja-JP" altLang="en-US" sz="1200" dirty="0">
                <a:solidFill>
                  <a:srgbClr val="FF5050"/>
                </a:solidFill>
                <a:effectLst>
                  <a:glow rad="127000">
                    <a:schemeClr val="bg1"/>
                  </a:glow>
                </a:effectLst>
                <a:latin typeface="UD デジタル 教科書体 NK-B" panose="02020700000000000000" pitchFamily="18" charset="-128"/>
                <a:ea typeface="UD デジタル 教科書体 NK-B" panose="02020700000000000000" pitchFamily="18" charset="-128"/>
              </a:rPr>
              <a:t>が発令 </a:t>
            </a:r>
            <a:r>
              <a:rPr kumimoji="1" lang="en-US" altLang="ja-JP" sz="1200" dirty="0">
                <a:solidFill>
                  <a:srgbClr val="FF5050"/>
                </a:solidFill>
                <a:effectLst>
                  <a:glow rad="127000">
                    <a:schemeClr val="bg1"/>
                  </a:glow>
                </a:effectLst>
                <a:latin typeface="UD デジタル 教科書体 NK-B" panose="02020700000000000000" pitchFamily="18" charset="-128"/>
                <a:ea typeface="UD デジタル 教科書体 NK-B" panose="02020700000000000000" pitchFamily="18" charset="-128"/>
              </a:rPr>
              <a:t>】</a:t>
            </a:r>
          </a:p>
          <a:p>
            <a:r>
              <a:rPr kumimoji="1" lang="ja-JP" altLang="en-US" sz="1200" dirty="0">
                <a:solidFill>
                  <a:srgbClr val="FF5050"/>
                </a:solidFill>
                <a:effectLst>
                  <a:glow rad="127000">
                    <a:schemeClr val="bg1"/>
                  </a:glow>
                </a:effectLst>
                <a:latin typeface="UD デジタル 教科書体 NK-B" panose="02020700000000000000" pitchFamily="18" charset="-128"/>
                <a:ea typeface="UD デジタル 教科書体 NK-B" panose="02020700000000000000" pitchFamily="18" charset="-128"/>
              </a:rPr>
              <a:t>　　▼ 床上浸水 </a:t>
            </a:r>
            <a:r>
              <a:rPr kumimoji="1" lang="en-US" altLang="ja-JP" sz="1200" dirty="0">
                <a:solidFill>
                  <a:srgbClr val="FF5050"/>
                </a:solidFill>
                <a:effectLst>
                  <a:glow rad="127000">
                    <a:schemeClr val="bg1"/>
                  </a:glow>
                </a:effectLst>
                <a:latin typeface="UD デジタル 教科書体 NK-B" panose="02020700000000000000" pitchFamily="18" charset="-128"/>
                <a:ea typeface="UD デジタル 教科書体 NK-B" panose="02020700000000000000" pitchFamily="18" charset="-128"/>
              </a:rPr>
              <a:t>70</a:t>
            </a:r>
            <a:r>
              <a:rPr kumimoji="1" lang="ja-JP" altLang="en-US" sz="1200" dirty="0">
                <a:solidFill>
                  <a:srgbClr val="FF5050"/>
                </a:solidFill>
                <a:effectLst>
                  <a:glow rad="127000">
                    <a:schemeClr val="bg1"/>
                  </a:glow>
                </a:effectLst>
                <a:latin typeface="UD デジタル 教科書体 NK-B" panose="02020700000000000000" pitchFamily="18" charset="-128"/>
                <a:ea typeface="UD デジタル 教科書体 NK-B" panose="02020700000000000000" pitchFamily="18" charset="-128"/>
              </a:rPr>
              <a:t>戸　　　　　　　　　　▼ 床下浸水 </a:t>
            </a:r>
            <a:r>
              <a:rPr kumimoji="1" lang="en-US" altLang="ja-JP" sz="1200" dirty="0">
                <a:solidFill>
                  <a:srgbClr val="FF5050"/>
                </a:solidFill>
                <a:effectLst>
                  <a:glow rad="127000">
                    <a:schemeClr val="bg1"/>
                  </a:glow>
                </a:effectLst>
                <a:latin typeface="UD デジタル 教科書体 NK-B" panose="02020700000000000000" pitchFamily="18" charset="-128"/>
                <a:ea typeface="UD デジタル 教科書体 NK-B" panose="02020700000000000000" pitchFamily="18" charset="-128"/>
              </a:rPr>
              <a:t>218</a:t>
            </a:r>
            <a:r>
              <a:rPr kumimoji="1" lang="ja-JP" altLang="en-US" sz="1200" dirty="0">
                <a:solidFill>
                  <a:srgbClr val="FF5050"/>
                </a:solidFill>
                <a:effectLst>
                  <a:glow rad="127000">
                    <a:schemeClr val="bg1"/>
                  </a:glow>
                </a:effectLst>
                <a:latin typeface="UD デジタル 教科書体 NK-B" panose="02020700000000000000" pitchFamily="18" charset="-128"/>
                <a:ea typeface="UD デジタル 教科書体 NK-B" panose="02020700000000000000" pitchFamily="18" charset="-128"/>
              </a:rPr>
              <a:t>戸</a:t>
            </a:r>
            <a:endParaRPr kumimoji="1" lang="en-US" altLang="ja-JP" sz="1200" dirty="0">
              <a:solidFill>
                <a:srgbClr val="FF5050"/>
              </a:solidFill>
              <a:effectLst>
                <a:glow rad="127000">
                  <a:schemeClr val="bg1"/>
                </a:glow>
              </a:effectLst>
              <a:latin typeface="UD デジタル 教科書体 NK-B" panose="02020700000000000000" pitchFamily="18" charset="-128"/>
              <a:ea typeface="UD デジタル 教科書体 NK-B" panose="02020700000000000000" pitchFamily="18" charset="-128"/>
            </a:endParaRPr>
          </a:p>
          <a:p>
            <a:r>
              <a:rPr kumimoji="1" lang="ja-JP" altLang="en-US" sz="1200" dirty="0">
                <a:solidFill>
                  <a:srgbClr val="FF5050"/>
                </a:solidFill>
                <a:effectLst>
                  <a:glow rad="127000">
                    <a:schemeClr val="bg1"/>
                  </a:glow>
                </a:effectLst>
                <a:latin typeface="UD デジタル 教科書体 NK-B" panose="02020700000000000000" pitchFamily="18" charset="-128"/>
                <a:ea typeface="UD デジタル 教科書体 NK-B" panose="02020700000000000000" pitchFamily="18" charset="-128"/>
              </a:rPr>
              <a:t>　　▼ 最大停電戸数 </a:t>
            </a:r>
            <a:r>
              <a:rPr kumimoji="1" lang="en-US" altLang="ja-JP" sz="1200" dirty="0">
                <a:solidFill>
                  <a:srgbClr val="FF5050"/>
                </a:solidFill>
                <a:effectLst>
                  <a:glow rad="127000">
                    <a:schemeClr val="bg1"/>
                  </a:glow>
                </a:effectLst>
                <a:latin typeface="UD デジタル 教科書体 NK-B" panose="02020700000000000000" pitchFamily="18" charset="-128"/>
                <a:ea typeface="UD デジタル 教科書体 NK-B" panose="02020700000000000000" pitchFamily="18" charset="-128"/>
              </a:rPr>
              <a:t>3,353</a:t>
            </a:r>
            <a:r>
              <a:rPr kumimoji="1" lang="ja-JP" altLang="en-US" sz="1200" dirty="0">
                <a:solidFill>
                  <a:srgbClr val="FF5050"/>
                </a:solidFill>
                <a:effectLst>
                  <a:glow rad="127000">
                    <a:schemeClr val="bg1"/>
                  </a:glow>
                </a:effectLst>
                <a:latin typeface="UD デジタル 教科書体 NK-B" panose="02020700000000000000" pitchFamily="18" charset="-128"/>
                <a:ea typeface="UD デジタル 教科書体 NK-B" panose="02020700000000000000" pitchFamily="18" charset="-128"/>
              </a:rPr>
              <a:t>戸　</a:t>
            </a:r>
            <a:r>
              <a:rPr kumimoji="1" lang="ja-JP" altLang="en-US" sz="1051" dirty="0">
                <a:solidFill>
                  <a:srgbClr val="FF5050"/>
                </a:solidFill>
                <a:effectLst>
                  <a:glow rad="127000">
                    <a:schemeClr val="bg1"/>
                  </a:glow>
                </a:effectLst>
                <a:latin typeface="UD デジタル 教科書体 NK-B" panose="02020700000000000000" pitchFamily="18" charset="-128"/>
                <a:ea typeface="UD デジタル 教科書体 NK-B" panose="02020700000000000000" pitchFamily="18" charset="-128"/>
              </a:rPr>
              <a:t>　　 </a:t>
            </a:r>
            <a:r>
              <a:rPr kumimoji="1" lang="ja-JP" altLang="en-US" sz="1200" dirty="0">
                <a:solidFill>
                  <a:srgbClr val="FF5050"/>
                </a:solidFill>
                <a:effectLst>
                  <a:glow rad="127000">
                    <a:schemeClr val="bg1"/>
                  </a:glow>
                </a:effectLst>
                <a:latin typeface="UD デジタル 教科書体 NK-B" panose="02020700000000000000" pitchFamily="18" charset="-128"/>
                <a:ea typeface="UD デジタル 教科書体 NK-B" panose="02020700000000000000" pitchFamily="18" charset="-128"/>
              </a:rPr>
              <a:t>▼ 最大断水戸数 約</a:t>
            </a:r>
            <a:r>
              <a:rPr kumimoji="1" lang="en-US" altLang="ja-JP" sz="1200" dirty="0">
                <a:solidFill>
                  <a:srgbClr val="FF5050"/>
                </a:solidFill>
                <a:effectLst>
                  <a:glow rad="127000">
                    <a:schemeClr val="bg1"/>
                  </a:glow>
                </a:effectLst>
                <a:latin typeface="UD デジタル 教科書体 NK-B" panose="02020700000000000000" pitchFamily="18" charset="-128"/>
                <a:ea typeface="UD デジタル 教科書体 NK-B" panose="02020700000000000000" pitchFamily="18" charset="-128"/>
              </a:rPr>
              <a:t>1,011</a:t>
            </a:r>
            <a:r>
              <a:rPr kumimoji="1" lang="ja-JP" altLang="en-US" sz="1200" dirty="0">
                <a:solidFill>
                  <a:srgbClr val="FF5050"/>
                </a:solidFill>
                <a:effectLst>
                  <a:glow rad="127000">
                    <a:schemeClr val="bg1"/>
                  </a:glow>
                </a:effectLst>
                <a:latin typeface="UD デジタル 教科書体 NK-B" panose="02020700000000000000" pitchFamily="18" charset="-128"/>
                <a:ea typeface="UD デジタル 教科書体 NK-B" panose="02020700000000000000" pitchFamily="18" charset="-128"/>
              </a:rPr>
              <a:t>戸</a:t>
            </a:r>
            <a:endParaRPr kumimoji="1" lang="en-US" altLang="ja-JP" sz="1200" dirty="0">
              <a:solidFill>
                <a:srgbClr val="FF5050"/>
              </a:solidFill>
              <a:effectLst>
                <a:glow rad="127000">
                  <a:schemeClr val="bg1"/>
                </a:glow>
              </a:effectLst>
              <a:latin typeface="UD デジタル 教科書体 NK-B" panose="02020700000000000000" pitchFamily="18" charset="-128"/>
              <a:ea typeface="UD デジタル 教科書体 NK-B" panose="02020700000000000000" pitchFamily="18" charset="-128"/>
            </a:endParaRPr>
          </a:p>
          <a:p>
            <a:r>
              <a:rPr kumimoji="1" lang="ja-JP" altLang="en-US" sz="1200" dirty="0">
                <a:solidFill>
                  <a:srgbClr val="FF5050"/>
                </a:solidFill>
                <a:effectLst>
                  <a:glow rad="127000">
                    <a:schemeClr val="bg1"/>
                  </a:glow>
                </a:effectLst>
                <a:latin typeface="UD デジタル 教科書体 NK-B" panose="02020700000000000000" pitchFamily="18" charset="-128"/>
                <a:ea typeface="UD デジタル 教科書体 NK-B" panose="02020700000000000000" pitchFamily="18" charset="-128"/>
              </a:rPr>
              <a:t>　　▼ 避難所 ： 最大開設数 </a:t>
            </a:r>
            <a:r>
              <a:rPr kumimoji="1" lang="en-US" altLang="ja-JP" sz="1200" dirty="0">
                <a:solidFill>
                  <a:srgbClr val="FF5050"/>
                </a:solidFill>
                <a:effectLst>
                  <a:glow rad="127000">
                    <a:schemeClr val="bg1"/>
                  </a:glow>
                </a:effectLst>
                <a:latin typeface="UD デジタル 教科書体 NK-B" panose="02020700000000000000" pitchFamily="18" charset="-128"/>
                <a:ea typeface="UD デジタル 教科書体 NK-B" panose="02020700000000000000" pitchFamily="18" charset="-128"/>
              </a:rPr>
              <a:t>63</a:t>
            </a:r>
            <a:r>
              <a:rPr kumimoji="1" lang="ja-JP" altLang="en-US" sz="1200" dirty="0">
                <a:solidFill>
                  <a:srgbClr val="FF5050"/>
                </a:solidFill>
                <a:effectLst>
                  <a:glow rad="127000">
                    <a:schemeClr val="bg1"/>
                  </a:glow>
                </a:effectLst>
                <a:latin typeface="UD デジタル 教科書体 NK-B" panose="02020700000000000000" pitchFamily="18" charset="-128"/>
                <a:ea typeface="UD デジタル 教科書体 NK-B" panose="02020700000000000000" pitchFamily="18" charset="-128"/>
              </a:rPr>
              <a:t>か所 （ 最大避難人数 </a:t>
            </a:r>
            <a:r>
              <a:rPr kumimoji="1" lang="en-US" altLang="ja-JP" sz="1200" dirty="0">
                <a:solidFill>
                  <a:srgbClr val="FF5050"/>
                </a:solidFill>
                <a:effectLst>
                  <a:glow rad="127000">
                    <a:schemeClr val="bg1"/>
                  </a:glow>
                </a:effectLst>
                <a:latin typeface="UD デジタル 教科書体 NK-B" panose="02020700000000000000" pitchFamily="18" charset="-128"/>
                <a:ea typeface="UD デジタル 教科書体 NK-B" panose="02020700000000000000" pitchFamily="18" charset="-128"/>
              </a:rPr>
              <a:t>1,752</a:t>
            </a:r>
            <a:r>
              <a:rPr kumimoji="1" lang="ja-JP" altLang="en-US" sz="1200" dirty="0">
                <a:solidFill>
                  <a:srgbClr val="FF5050"/>
                </a:solidFill>
                <a:effectLst>
                  <a:glow rad="127000">
                    <a:schemeClr val="bg1"/>
                  </a:glow>
                </a:effectLst>
                <a:latin typeface="UD デジタル 教科書体 NK-B" panose="02020700000000000000" pitchFamily="18" charset="-128"/>
                <a:ea typeface="UD デジタル 教科書体 NK-B" panose="02020700000000000000" pitchFamily="18" charset="-128"/>
              </a:rPr>
              <a:t>人 ）</a:t>
            </a:r>
          </a:p>
          <a:p>
            <a:r>
              <a:rPr kumimoji="1" lang="ja-JP" altLang="en-US" sz="1200" dirty="0">
                <a:solidFill>
                  <a:srgbClr val="FF5050"/>
                </a:solidFill>
                <a:effectLst>
                  <a:glow rad="127000">
                    <a:schemeClr val="bg1"/>
                  </a:glow>
                </a:effectLst>
                <a:latin typeface="UD デジタル 教科書体 NK-B" panose="02020700000000000000" pitchFamily="18" charset="-128"/>
                <a:ea typeface="UD デジタル 教科書体 NK-B" panose="02020700000000000000" pitchFamily="18" charset="-128"/>
              </a:rPr>
              <a:t>　</a:t>
            </a:r>
            <a:r>
              <a:rPr kumimoji="1" lang="ja-JP" altLang="en-US" sz="800" dirty="0">
                <a:solidFill>
                  <a:srgbClr val="FF5050"/>
                </a:solidFill>
                <a:effectLst>
                  <a:glow rad="127000">
                    <a:schemeClr val="bg1"/>
                  </a:glow>
                </a:effectLst>
                <a:latin typeface="UD デジタル 教科書体 NK-B" panose="02020700000000000000" pitchFamily="18" charset="-128"/>
                <a:ea typeface="UD デジタル 教科書体 NK-B" panose="02020700000000000000" pitchFamily="18" charset="-128"/>
              </a:rPr>
              <a:t>　</a:t>
            </a:r>
            <a:r>
              <a:rPr kumimoji="1" lang="en-US" altLang="ja-JP" sz="800" dirty="0">
                <a:solidFill>
                  <a:srgbClr val="FF5050"/>
                </a:solidFill>
                <a:effectLst>
                  <a:glow rad="127000">
                    <a:schemeClr val="bg1"/>
                  </a:glow>
                </a:effectLst>
                <a:latin typeface="UD デジタル 教科書体 NK-B" panose="02020700000000000000" pitchFamily="18" charset="-128"/>
                <a:ea typeface="UD デジタル 教科書体 NK-B" panose="02020700000000000000" pitchFamily="18" charset="-128"/>
              </a:rPr>
              <a:t>【 </a:t>
            </a:r>
            <a:r>
              <a:rPr kumimoji="1" lang="ja-JP" altLang="en-US" sz="800" dirty="0">
                <a:solidFill>
                  <a:srgbClr val="FF5050"/>
                </a:solidFill>
                <a:effectLst>
                  <a:glow rad="127000">
                    <a:schemeClr val="bg1"/>
                  </a:glow>
                </a:effectLst>
                <a:latin typeface="UD デジタル 教科書体 NK-B" panose="02020700000000000000" pitchFamily="18" charset="-128"/>
                <a:ea typeface="UD デジタル 教科書体 NK-B" panose="02020700000000000000" pitchFamily="18" charset="-128"/>
              </a:rPr>
              <a:t>参考：酒田市ホームページ　７月２５日大雨災害の被害状況より　　　</a:t>
            </a:r>
            <a:endParaRPr kumimoji="1" lang="en-US" altLang="ja-JP" sz="800" dirty="0">
              <a:solidFill>
                <a:srgbClr val="FF5050"/>
              </a:solidFill>
              <a:effectLst>
                <a:glow rad="127000">
                  <a:schemeClr val="bg1"/>
                </a:glow>
              </a:effectLst>
              <a:latin typeface="UD デジタル 教科書体 NK-B" panose="02020700000000000000" pitchFamily="18" charset="-128"/>
              <a:ea typeface="UD デジタル 教科書体 NK-B" panose="02020700000000000000" pitchFamily="18" charset="-128"/>
            </a:endParaRPr>
          </a:p>
          <a:p>
            <a:r>
              <a:rPr kumimoji="1" lang="ja-JP" altLang="en-US" sz="800" dirty="0">
                <a:solidFill>
                  <a:srgbClr val="FF5050"/>
                </a:solidFill>
                <a:effectLst>
                  <a:glow rad="127000">
                    <a:schemeClr val="bg1"/>
                  </a:glow>
                </a:effectLst>
                <a:latin typeface="UD デジタル 教科書体 NK-B" panose="02020700000000000000" pitchFamily="18" charset="-128"/>
                <a:ea typeface="UD デジタル 教科書体 NK-B" panose="02020700000000000000" pitchFamily="18" charset="-128"/>
              </a:rPr>
              <a:t>　　　　</a:t>
            </a:r>
            <a:r>
              <a:rPr kumimoji="1" lang="en-US" altLang="ja-JP" sz="800" dirty="0">
                <a:solidFill>
                  <a:srgbClr val="FF5050"/>
                </a:solidFill>
                <a:effectLst>
                  <a:glow rad="127000">
                    <a:schemeClr val="bg1"/>
                  </a:glow>
                </a:effectLst>
                <a:latin typeface="UD デジタル 教科書体 NK-B" panose="02020700000000000000" pitchFamily="18" charset="-128"/>
                <a:ea typeface="UD デジタル 教科書体 NK-B" panose="02020700000000000000" pitchFamily="18" charset="-128"/>
              </a:rPr>
              <a:t>https://www.city.sakata.lg.jp/shisei/kouho/kouhosakata/ooame_higaijyokyo.html 】</a:t>
            </a:r>
          </a:p>
          <a:p>
            <a:endParaRPr kumimoji="1" lang="en-US" altLang="ja-JP" sz="800" dirty="0">
              <a:solidFill>
                <a:srgbClr val="FF5050"/>
              </a:solidFill>
              <a:effectLst>
                <a:glow rad="127000">
                  <a:schemeClr val="bg1"/>
                </a:glow>
              </a:effectLst>
              <a:latin typeface="UD デジタル 教科書体 NK-B" panose="02020700000000000000" pitchFamily="18" charset="-128"/>
              <a:ea typeface="UD デジタル 教科書体 NK-B" panose="02020700000000000000" pitchFamily="18" charset="-128"/>
            </a:endParaRPr>
          </a:p>
        </p:txBody>
      </p:sp>
      <p:sp>
        <p:nvSpPr>
          <p:cNvPr id="22" name="正方形/長方形 21">
            <a:extLst>
              <a:ext uri="{FF2B5EF4-FFF2-40B4-BE49-F238E27FC236}">
                <a16:creationId xmlns:a16="http://schemas.microsoft.com/office/drawing/2014/main" id="{70ECC9F4-A200-2479-06CD-64F0CC6E0774}"/>
              </a:ext>
            </a:extLst>
          </p:cNvPr>
          <p:cNvSpPr/>
          <p:nvPr/>
        </p:nvSpPr>
        <p:spPr>
          <a:xfrm>
            <a:off x="-4227" y="6681621"/>
            <a:ext cx="9148228" cy="1763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8" name="グループ化 7">
            <a:extLst>
              <a:ext uri="{FF2B5EF4-FFF2-40B4-BE49-F238E27FC236}">
                <a16:creationId xmlns:a16="http://schemas.microsoft.com/office/drawing/2014/main" id="{FCED4734-6F01-7D92-CFE9-EEB91B2E8288}"/>
              </a:ext>
            </a:extLst>
          </p:cNvPr>
          <p:cNvGrpSpPr/>
          <p:nvPr/>
        </p:nvGrpSpPr>
        <p:grpSpPr>
          <a:xfrm>
            <a:off x="127382" y="3933741"/>
            <a:ext cx="9119496" cy="2584164"/>
            <a:chOff x="127382" y="3933741"/>
            <a:chExt cx="9119496" cy="2584164"/>
          </a:xfrm>
        </p:grpSpPr>
        <p:pic>
          <p:nvPicPr>
            <p:cNvPr id="3" name="図 2" descr="画面, 写真, 座る, モニター が含まれている画像&#10;&#10;自動的に生成された説明">
              <a:extLst>
                <a:ext uri="{FF2B5EF4-FFF2-40B4-BE49-F238E27FC236}">
                  <a16:creationId xmlns:a16="http://schemas.microsoft.com/office/drawing/2014/main" id="{F23C1488-F922-A73E-DD8A-98BAA7615AF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27382" y="3933741"/>
              <a:ext cx="3631820" cy="2584164"/>
            </a:xfrm>
            <a:prstGeom prst="rect">
              <a:avLst/>
            </a:prstGeom>
          </p:spPr>
        </p:pic>
        <p:sp>
          <p:nvSpPr>
            <p:cNvPr id="9" name="吹き出し: 角を丸めた四角形 8">
              <a:extLst>
                <a:ext uri="{FF2B5EF4-FFF2-40B4-BE49-F238E27FC236}">
                  <a16:creationId xmlns:a16="http://schemas.microsoft.com/office/drawing/2014/main" id="{6CE25185-3CDB-17B1-C2FC-E14890950E31}"/>
                </a:ext>
              </a:extLst>
            </p:cNvPr>
            <p:cNvSpPr/>
            <p:nvPr/>
          </p:nvSpPr>
          <p:spPr>
            <a:xfrm>
              <a:off x="3925980" y="4023938"/>
              <a:ext cx="4885267" cy="605039"/>
            </a:xfrm>
            <a:prstGeom prst="wedgeRoundRectCallout">
              <a:avLst>
                <a:gd name="adj1" fmla="val -55725"/>
                <a:gd name="adj2" fmla="val 52495"/>
                <a:gd name="adj3" fmla="val 16667"/>
              </a:avLst>
            </a:prstGeom>
            <a:solidFill>
              <a:schemeClr val="accent1">
                <a:lumMod val="20000"/>
                <a:lumOff val="80000"/>
              </a:schemeClr>
            </a:solidFill>
            <a:ln w="38100">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accent1"/>
                  </a:solidFill>
                  <a:latin typeface="UD デジタル 教科書体 NK-B" panose="02020700000000000000" pitchFamily="18" charset="-128"/>
                  <a:ea typeface="UD デジタル 教科書体 NK-B" panose="02020700000000000000" pitchFamily="18" charset="-128"/>
                </a:rPr>
                <a:t>状況に応じて医療</a:t>
              </a:r>
              <a:r>
                <a:rPr kumimoji="1" lang="en-US" altLang="ja-JP" sz="1600" dirty="0" err="1">
                  <a:solidFill>
                    <a:schemeClr val="accent1"/>
                  </a:solidFill>
                  <a:latin typeface="UD デジタル 教科書体 NK-B" panose="02020700000000000000" pitchFamily="18" charset="-128"/>
                  <a:ea typeface="UD デジタル 教科書体 NK-B" panose="02020700000000000000" pitchFamily="18" charset="-128"/>
                </a:rPr>
                <a:t>MaaS</a:t>
              </a:r>
              <a:r>
                <a:rPr kumimoji="1" lang="ja-JP" altLang="en-US" sz="1600" dirty="0">
                  <a:solidFill>
                    <a:schemeClr val="accent1"/>
                  </a:solidFill>
                  <a:latin typeface="UD デジタル 教科書体 NK-B" panose="02020700000000000000" pitchFamily="18" charset="-128"/>
                  <a:ea typeface="UD デジタル 教科書体 NK-B" panose="02020700000000000000" pitchFamily="18" charset="-128"/>
                </a:rPr>
                <a:t>も</a:t>
              </a:r>
              <a:endParaRPr kumimoji="1" lang="en-US" altLang="ja-JP" sz="1600" dirty="0">
                <a:solidFill>
                  <a:schemeClr val="accent1"/>
                </a:solidFill>
                <a:latin typeface="UD デジタル 教科書体 NK-B" panose="02020700000000000000" pitchFamily="18" charset="-128"/>
                <a:ea typeface="UD デジタル 教科書体 NK-B" panose="02020700000000000000" pitchFamily="18" charset="-128"/>
              </a:endParaRPr>
            </a:p>
            <a:p>
              <a:pPr algn="ctr"/>
              <a:r>
                <a:rPr kumimoji="1" lang="ja-JP" altLang="en-US" sz="1600" dirty="0">
                  <a:solidFill>
                    <a:schemeClr val="accent1"/>
                  </a:solidFill>
                  <a:latin typeface="UD デジタル 教科書体 NK-B" panose="02020700000000000000" pitchFamily="18" charset="-128"/>
                  <a:ea typeface="UD デジタル 教科書体 NK-B" panose="02020700000000000000" pitchFamily="18" charset="-128"/>
                </a:rPr>
                <a:t>積極的に活用していきましょう</a:t>
              </a:r>
            </a:p>
          </p:txBody>
        </p:sp>
        <p:sp>
          <p:nvSpPr>
            <p:cNvPr id="10" name="正方形/長方形 9">
              <a:extLst>
                <a:ext uri="{FF2B5EF4-FFF2-40B4-BE49-F238E27FC236}">
                  <a16:creationId xmlns:a16="http://schemas.microsoft.com/office/drawing/2014/main" id="{CE57C5F9-7BFC-7985-04F6-F84229BF5457}"/>
                </a:ext>
              </a:extLst>
            </p:cNvPr>
            <p:cNvSpPr/>
            <p:nvPr/>
          </p:nvSpPr>
          <p:spPr>
            <a:xfrm>
              <a:off x="3842591" y="4513097"/>
              <a:ext cx="5052044" cy="890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en-US" altLang="ja-JP" sz="1600" dirty="0">
                  <a:solidFill>
                    <a:schemeClr val="accent1"/>
                  </a:solidFill>
                  <a:latin typeface="UD デジタル 教科書体 NK-B" panose="02020700000000000000" pitchFamily="18" charset="-128"/>
                  <a:ea typeface="UD デジタル 教科書体 NK-B" panose="02020700000000000000" pitchFamily="18" charset="-128"/>
                </a:rPr>
                <a:t>【</a:t>
              </a:r>
              <a:r>
                <a:rPr kumimoji="1" lang="ja-JP" altLang="en-US" sz="1600" dirty="0">
                  <a:solidFill>
                    <a:schemeClr val="accent1"/>
                  </a:solidFill>
                  <a:latin typeface="UD デジタル 教科書体 NK-B" panose="02020700000000000000" pitchFamily="18" charset="-128"/>
                  <a:ea typeface="UD デジタル 教科書体 NK-B" panose="02020700000000000000" pitchFamily="18" charset="-128"/>
                </a:rPr>
                <a:t> 避難所 </a:t>
              </a:r>
              <a:r>
                <a:rPr kumimoji="1" lang="en-US" altLang="ja-JP" sz="1600" dirty="0">
                  <a:solidFill>
                    <a:schemeClr val="accent1"/>
                  </a:solidFill>
                  <a:latin typeface="UD デジタル 教科書体 NK-B" panose="02020700000000000000" pitchFamily="18" charset="-128"/>
                  <a:ea typeface="UD デジタル 教科書体 NK-B" panose="02020700000000000000" pitchFamily="18" charset="-128"/>
                </a:rPr>
                <a:t>】</a:t>
              </a:r>
              <a:r>
                <a:rPr kumimoji="1" lang="ja-JP" altLang="en-US" sz="1600" dirty="0">
                  <a:solidFill>
                    <a:schemeClr val="accent1"/>
                  </a:solidFill>
                  <a:latin typeface="UD デジタル 教科書体 NK-B" panose="02020700000000000000" pitchFamily="18" charset="-128"/>
                  <a:ea typeface="UD デジタル 教科書体 NK-B" panose="02020700000000000000" pitchFamily="18" charset="-128"/>
                </a:rPr>
                <a:t>や</a:t>
              </a:r>
              <a:r>
                <a:rPr kumimoji="1" lang="en-US" altLang="ja-JP" sz="1600" dirty="0">
                  <a:solidFill>
                    <a:schemeClr val="accent1"/>
                  </a:solidFill>
                  <a:latin typeface="UD デジタル 教科書体 NK-B" panose="02020700000000000000" pitchFamily="18" charset="-128"/>
                  <a:ea typeface="UD デジタル 教科書体 NK-B" panose="02020700000000000000" pitchFamily="18" charset="-128"/>
                </a:rPr>
                <a:t>【</a:t>
              </a:r>
              <a:r>
                <a:rPr kumimoji="1" lang="ja-JP" altLang="en-US" sz="1600" dirty="0">
                  <a:solidFill>
                    <a:schemeClr val="accent1"/>
                  </a:solidFill>
                  <a:latin typeface="UD デジタル 教科書体 NK-B" panose="02020700000000000000" pitchFamily="18" charset="-128"/>
                  <a:ea typeface="UD デジタル 教科書体 NK-B" panose="02020700000000000000" pitchFamily="18" charset="-128"/>
                </a:rPr>
                <a:t> 避難先 </a:t>
              </a:r>
              <a:r>
                <a:rPr kumimoji="1" lang="en-US" altLang="ja-JP" sz="1600" dirty="0">
                  <a:solidFill>
                    <a:schemeClr val="accent1"/>
                  </a:solidFill>
                  <a:latin typeface="UD デジタル 教科書体 NK-B" panose="02020700000000000000" pitchFamily="18" charset="-128"/>
                  <a:ea typeface="UD デジタル 教科書体 NK-B" panose="02020700000000000000" pitchFamily="18" charset="-128"/>
                </a:rPr>
                <a:t>】</a:t>
              </a:r>
              <a:r>
                <a:rPr kumimoji="1" lang="ja-JP" altLang="en-US" sz="1600" dirty="0">
                  <a:solidFill>
                    <a:schemeClr val="accent1"/>
                  </a:solidFill>
                  <a:latin typeface="UD デジタル 教科書体 NK-B" panose="02020700000000000000" pitchFamily="18" charset="-128"/>
                  <a:ea typeface="UD デジタル 教科書体 NK-B" panose="02020700000000000000" pitchFamily="18" charset="-128"/>
                </a:rPr>
                <a:t>での医療</a:t>
              </a:r>
              <a:r>
                <a:rPr kumimoji="1" lang="en-US" altLang="ja-JP" sz="1600" dirty="0" err="1">
                  <a:solidFill>
                    <a:schemeClr val="accent1"/>
                  </a:solidFill>
                  <a:latin typeface="UD デジタル 教科書体 NK-B" panose="02020700000000000000" pitchFamily="18" charset="-128"/>
                  <a:ea typeface="UD デジタル 教科書体 NK-B" panose="02020700000000000000" pitchFamily="18" charset="-128"/>
                </a:rPr>
                <a:t>MaaS</a:t>
              </a:r>
              <a:r>
                <a:rPr kumimoji="1" lang="ja-JP" altLang="en-US" sz="1600" dirty="0">
                  <a:solidFill>
                    <a:schemeClr val="accent1"/>
                  </a:solidFill>
                  <a:latin typeface="UD デジタル 教科書体 NK-B" panose="02020700000000000000" pitchFamily="18" charset="-128"/>
                  <a:ea typeface="UD デジタル 教科書体 NK-B" panose="02020700000000000000" pitchFamily="18" charset="-128"/>
                </a:rPr>
                <a:t>による</a:t>
              </a:r>
              <a:endParaRPr kumimoji="1" lang="en-US" altLang="ja-JP" sz="1600" dirty="0">
                <a:solidFill>
                  <a:schemeClr val="accent1"/>
                </a:solidFill>
                <a:latin typeface="UD デジタル 教科書体 NK-B" panose="02020700000000000000" pitchFamily="18" charset="-128"/>
                <a:ea typeface="UD デジタル 教科書体 NK-B" panose="02020700000000000000" pitchFamily="18" charset="-128"/>
              </a:endParaRPr>
            </a:p>
            <a:p>
              <a:pPr algn="ctr"/>
              <a:r>
                <a:rPr kumimoji="1" lang="ja-JP" altLang="en-US" sz="1600" dirty="0">
                  <a:solidFill>
                    <a:schemeClr val="accent1"/>
                  </a:solidFill>
                  <a:latin typeface="UD デジタル 教科書体 NK-B" panose="02020700000000000000" pitchFamily="18" charset="-128"/>
                  <a:ea typeface="UD デジタル 教科書体 NK-B" panose="02020700000000000000" pitchFamily="18" charset="-128"/>
                </a:rPr>
                <a:t>オンライン診療も医療提供の選択肢として検討</a:t>
              </a:r>
              <a:endParaRPr kumimoji="1" lang="en-US" altLang="zh-CN" sz="1600" dirty="0">
                <a:solidFill>
                  <a:schemeClr val="accent1"/>
                </a:solidFill>
                <a:latin typeface="UD デジタル 教科書体 NK-B" panose="02020700000000000000" pitchFamily="18" charset="-128"/>
                <a:ea typeface="UD デジタル 教科書体 NK-B" panose="02020700000000000000" pitchFamily="18" charset="-128"/>
              </a:endParaRPr>
            </a:p>
          </p:txBody>
        </p:sp>
        <p:sp>
          <p:nvSpPr>
            <p:cNvPr id="11" name="正方形/長方形 10">
              <a:extLst>
                <a:ext uri="{FF2B5EF4-FFF2-40B4-BE49-F238E27FC236}">
                  <a16:creationId xmlns:a16="http://schemas.microsoft.com/office/drawing/2014/main" id="{6BA20520-60F1-20F7-9FFE-7D5A8D37FD4E}"/>
                </a:ext>
              </a:extLst>
            </p:cNvPr>
            <p:cNvSpPr/>
            <p:nvPr/>
          </p:nvSpPr>
          <p:spPr>
            <a:xfrm>
              <a:off x="3759202" y="5377961"/>
              <a:ext cx="5487676" cy="10836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600" dirty="0">
                  <a:solidFill>
                    <a:schemeClr val="tx1"/>
                  </a:solidFill>
                  <a:latin typeface="UD デジタル 教科書体 NK-B" panose="02020700000000000000" pitchFamily="18" charset="-128"/>
                  <a:ea typeface="UD デジタル 教科書体 NK-B" panose="02020700000000000000" pitchFamily="18" charset="-128"/>
                </a:rPr>
                <a:t>　①避難所・避難先での診察スペース</a:t>
              </a:r>
              <a:endParaRPr kumimoji="1" lang="en-US" altLang="ja-JP" sz="1600" dirty="0">
                <a:solidFill>
                  <a:schemeClr val="tx1"/>
                </a:solidFill>
                <a:latin typeface="UD デジタル 教科書体 NK-B" panose="02020700000000000000" pitchFamily="18" charset="-128"/>
                <a:ea typeface="UD デジタル 教科書体 NK-B" panose="02020700000000000000" pitchFamily="18" charset="-128"/>
              </a:endParaRPr>
            </a:p>
            <a:p>
              <a:r>
                <a:rPr kumimoji="1" lang="ja-JP" altLang="en-US" sz="1600" dirty="0">
                  <a:solidFill>
                    <a:schemeClr val="tx1"/>
                  </a:solidFill>
                  <a:latin typeface="UD デジタル 教科書体 NK-B" panose="02020700000000000000" pitchFamily="18" charset="-128"/>
                  <a:ea typeface="UD デジタル 教科書体 NK-B" panose="02020700000000000000" pitchFamily="18" charset="-128"/>
                </a:rPr>
                <a:t>　②避難所等でのプライバシーに配慮した空間</a:t>
              </a:r>
              <a:endParaRPr kumimoji="1" lang="en-US" altLang="ja-JP" sz="1600" dirty="0">
                <a:solidFill>
                  <a:schemeClr val="tx1"/>
                </a:solidFill>
                <a:latin typeface="UD デジタル 教科書体 NK-B" panose="02020700000000000000" pitchFamily="18" charset="-128"/>
                <a:ea typeface="UD デジタル 教科書体 NK-B" panose="02020700000000000000" pitchFamily="18" charset="-128"/>
              </a:endParaRPr>
            </a:p>
            <a:p>
              <a:r>
                <a:rPr kumimoji="1" lang="ja-JP" altLang="en-US" sz="1600" dirty="0">
                  <a:solidFill>
                    <a:schemeClr val="tx1"/>
                  </a:solidFill>
                  <a:latin typeface="UD デジタル 教科書体 NK-B" panose="02020700000000000000" pitchFamily="18" charset="-128"/>
                  <a:ea typeface="UD デジタル 教科書体 NK-B" panose="02020700000000000000" pitchFamily="18" charset="-128"/>
                </a:rPr>
                <a:t>　</a:t>
              </a:r>
              <a:endParaRPr kumimoji="1" lang="en-US" altLang="ja-JP" sz="1600" dirty="0">
                <a:solidFill>
                  <a:schemeClr val="tx1"/>
                </a:solidFill>
                <a:latin typeface="UD デジタル 教科書体 NK-B" panose="02020700000000000000" pitchFamily="18" charset="-128"/>
                <a:ea typeface="UD デジタル 教科書体 NK-B" panose="02020700000000000000" pitchFamily="18" charset="-128"/>
              </a:endParaRPr>
            </a:p>
            <a:p>
              <a:r>
                <a:rPr kumimoji="1" lang="ja-JP" altLang="en-US" sz="1600" dirty="0">
                  <a:solidFill>
                    <a:schemeClr val="tx1"/>
                  </a:solidFill>
                  <a:latin typeface="UD デジタル 教科書体 NK-B" panose="02020700000000000000" pitchFamily="18" charset="-128"/>
                  <a:ea typeface="UD デジタル 教科書体 NK-B" panose="02020700000000000000" pitchFamily="18" charset="-128"/>
                </a:rPr>
                <a:t>　</a:t>
              </a:r>
              <a:r>
                <a:rPr kumimoji="1" lang="en-US" altLang="ja-JP" sz="1600" dirty="0">
                  <a:solidFill>
                    <a:schemeClr val="tx1"/>
                  </a:solidFill>
                  <a:latin typeface="UD デジタル 教科書体 NK-B" panose="02020700000000000000" pitchFamily="18" charset="-128"/>
                  <a:ea typeface="UD デジタル 教科書体 NK-B" panose="02020700000000000000" pitchFamily="18" charset="-128"/>
                </a:rPr>
                <a:t>※</a:t>
              </a:r>
              <a:r>
                <a:rPr kumimoji="1" lang="ja-JP" altLang="en-US" sz="1600" dirty="0">
                  <a:solidFill>
                    <a:schemeClr val="tx1"/>
                  </a:solidFill>
                  <a:latin typeface="UD デジタル 教科書体 NK-B" panose="02020700000000000000" pitchFamily="18" charset="-128"/>
                  <a:ea typeface="UD デジタル 教科書体 NK-B" panose="02020700000000000000" pitchFamily="18" charset="-128"/>
                </a:rPr>
                <a:t>災害発生</a:t>
              </a:r>
              <a:r>
                <a:rPr kumimoji="1" lang="ja-JP" altLang="en-US" sz="1600" u="sng" dirty="0">
                  <a:solidFill>
                    <a:schemeClr val="tx1"/>
                  </a:solidFill>
                  <a:latin typeface="UD デジタル 教科書体 NK-B" panose="02020700000000000000" pitchFamily="18" charset="-128"/>
                  <a:ea typeface="UD デジタル 教科書体 NK-B" panose="02020700000000000000" pitchFamily="18" charset="-128"/>
                </a:rPr>
                <a:t>直後</a:t>
              </a:r>
              <a:r>
                <a:rPr kumimoji="1" lang="ja-JP" altLang="en-US" sz="1600" dirty="0">
                  <a:solidFill>
                    <a:schemeClr val="tx1"/>
                  </a:solidFill>
                  <a:latin typeface="UD デジタル 教科書体 NK-B" panose="02020700000000000000" pitchFamily="18" charset="-128"/>
                  <a:ea typeface="UD デジタル 教科書体 NK-B" panose="02020700000000000000" pitchFamily="18" charset="-128"/>
                </a:rPr>
                <a:t>のほか、</a:t>
              </a:r>
              <a:r>
                <a:rPr kumimoji="1" lang="ja-JP" altLang="en-US" sz="1600" u="sng" dirty="0">
                  <a:solidFill>
                    <a:schemeClr val="tx1"/>
                  </a:solidFill>
                  <a:latin typeface="UD デジタル 教科書体 NK-B" panose="02020700000000000000" pitchFamily="18" charset="-128"/>
                  <a:ea typeface="UD デジタル 教科書体 NK-B" panose="02020700000000000000" pitchFamily="18" charset="-128"/>
                </a:rPr>
                <a:t>長期化</a:t>
              </a:r>
              <a:r>
                <a:rPr kumimoji="1" lang="ja-JP" altLang="en-US" sz="1600" dirty="0">
                  <a:solidFill>
                    <a:schemeClr val="tx1"/>
                  </a:solidFill>
                  <a:latin typeface="UD デジタル 教科書体 NK-B" panose="02020700000000000000" pitchFamily="18" charset="-128"/>
                  <a:ea typeface="UD デジタル 教科書体 NK-B" panose="02020700000000000000" pitchFamily="18" charset="-128"/>
                </a:rPr>
                <a:t>した場合にも効果が期待！</a:t>
              </a:r>
              <a:endParaRPr kumimoji="1" lang="en-US" altLang="ja-JP" sz="1600"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24" name="正方形/長方形 23">
              <a:extLst>
                <a:ext uri="{FF2B5EF4-FFF2-40B4-BE49-F238E27FC236}">
                  <a16:creationId xmlns:a16="http://schemas.microsoft.com/office/drawing/2014/main" id="{8D0FBD47-4A0C-D069-B0D2-52481A8FFBE4}"/>
                </a:ext>
              </a:extLst>
            </p:cNvPr>
            <p:cNvSpPr/>
            <p:nvPr/>
          </p:nvSpPr>
          <p:spPr>
            <a:xfrm>
              <a:off x="7931810" y="5620497"/>
              <a:ext cx="1315068" cy="4071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100" dirty="0">
                  <a:solidFill>
                    <a:schemeClr val="tx1"/>
                  </a:solidFill>
                  <a:latin typeface="UD デジタル 教科書体 NK-B" panose="02020700000000000000" pitchFamily="18" charset="-128"/>
                  <a:ea typeface="UD デジタル 教科書体 NK-B" panose="02020700000000000000" pitchFamily="18" charset="-128"/>
                </a:rPr>
                <a:t>としても活用可能</a:t>
              </a:r>
              <a:endParaRPr kumimoji="1" lang="en-US" altLang="ja-JP" sz="1100" dirty="0">
                <a:solidFill>
                  <a:schemeClr val="tx1"/>
                </a:solidFill>
                <a:latin typeface="UD デジタル 教科書体 NK-B" panose="02020700000000000000" pitchFamily="18" charset="-128"/>
                <a:ea typeface="UD デジタル 教科書体 NK-B" panose="02020700000000000000" pitchFamily="18" charset="-128"/>
              </a:endParaRPr>
            </a:p>
          </p:txBody>
        </p:sp>
      </p:grpSp>
      <p:pic>
        <p:nvPicPr>
          <p:cNvPr id="7" name="図 6">
            <a:extLst>
              <a:ext uri="{FF2B5EF4-FFF2-40B4-BE49-F238E27FC236}">
                <a16:creationId xmlns:a16="http://schemas.microsoft.com/office/drawing/2014/main" id="{10D700B1-5379-190A-5DF6-471297D04A3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8419" y="57546"/>
            <a:ext cx="649087" cy="700171"/>
          </a:xfrm>
          <a:prstGeom prst="rect">
            <a:avLst/>
          </a:prstGeom>
        </p:spPr>
      </p:pic>
    </p:spTree>
    <p:extLst>
      <p:ext uri="{BB962C8B-B14F-4D97-AF65-F5344CB8AC3E}">
        <p14:creationId xmlns:p14="http://schemas.microsoft.com/office/powerpoint/2010/main" val="267895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3398B-4568-3E05-7C10-B63EB3A0AE10}"/>
            </a:ext>
          </a:extLst>
        </p:cNvPr>
        <p:cNvGrpSpPr/>
        <p:nvPr/>
      </p:nvGrpSpPr>
      <p:grpSpPr>
        <a:xfrm>
          <a:off x="0" y="0"/>
          <a:ext cx="0" cy="0"/>
          <a:chOff x="0" y="0"/>
          <a:chExt cx="0" cy="0"/>
        </a:xfrm>
      </p:grpSpPr>
      <p:sp>
        <p:nvSpPr>
          <p:cNvPr id="5" name="正方形/長方形 4">
            <a:extLst>
              <a:ext uri="{FF2B5EF4-FFF2-40B4-BE49-F238E27FC236}">
                <a16:creationId xmlns:a16="http://schemas.microsoft.com/office/drawing/2014/main" id="{510488BC-D6B9-1C0C-F121-7A2632D57E3F}"/>
              </a:ext>
            </a:extLst>
          </p:cNvPr>
          <p:cNvSpPr/>
          <p:nvPr/>
        </p:nvSpPr>
        <p:spPr>
          <a:xfrm>
            <a:off x="-4227" y="6681621"/>
            <a:ext cx="9148228" cy="1763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8" name="図 7">
            <a:extLst>
              <a:ext uri="{FF2B5EF4-FFF2-40B4-BE49-F238E27FC236}">
                <a16:creationId xmlns:a16="http://schemas.microsoft.com/office/drawing/2014/main" id="{8220DB30-E9D6-D8A5-549B-68ADE4F75B00}"/>
              </a:ext>
            </a:extLst>
          </p:cNvPr>
          <p:cNvPicPr>
            <a:picLocks noChangeAspect="1"/>
          </p:cNvPicPr>
          <p:nvPr/>
        </p:nvPicPr>
        <p:blipFill>
          <a:blip r:embed="rId3"/>
          <a:stretch>
            <a:fillRect/>
          </a:stretch>
        </p:blipFill>
        <p:spPr>
          <a:xfrm>
            <a:off x="4251609" y="1039707"/>
            <a:ext cx="4892391" cy="2734597"/>
          </a:xfrm>
          <a:prstGeom prst="rect">
            <a:avLst/>
          </a:prstGeom>
        </p:spPr>
      </p:pic>
      <p:pic>
        <p:nvPicPr>
          <p:cNvPr id="10" name="図 9">
            <a:extLst>
              <a:ext uri="{FF2B5EF4-FFF2-40B4-BE49-F238E27FC236}">
                <a16:creationId xmlns:a16="http://schemas.microsoft.com/office/drawing/2014/main" id="{D553BDA5-8B7D-5523-9349-D727F4E96340}"/>
              </a:ext>
            </a:extLst>
          </p:cNvPr>
          <p:cNvPicPr>
            <a:picLocks noChangeAspect="1"/>
          </p:cNvPicPr>
          <p:nvPr/>
        </p:nvPicPr>
        <p:blipFill>
          <a:blip r:embed="rId4"/>
          <a:stretch>
            <a:fillRect/>
          </a:stretch>
        </p:blipFill>
        <p:spPr>
          <a:xfrm>
            <a:off x="164728" y="3835569"/>
            <a:ext cx="4892391" cy="2725315"/>
          </a:xfrm>
          <a:prstGeom prst="rect">
            <a:avLst/>
          </a:prstGeom>
        </p:spPr>
      </p:pic>
      <p:sp>
        <p:nvSpPr>
          <p:cNvPr id="11" name="正方形/長方形 10">
            <a:extLst>
              <a:ext uri="{FF2B5EF4-FFF2-40B4-BE49-F238E27FC236}">
                <a16:creationId xmlns:a16="http://schemas.microsoft.com/office/drawing/2014/main" id="{0A7E8271-9291-38E0-084A-CF7A1386237F}"/>
              </a:ext>
            </a:extLst>
          </p:cNvPr>
          <p:cNvSpPr/>
          <p:nvPr/>
        </p:nvSpPr>
        <p:spPr>
          <a:xfrm>
            <a:off x="-10356" y="884664"/>
            <a:ext cx="9180000" cy="85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 name="直線コネクタ 11">
            <a:extLst>
              <a:ext uri="{FF2B5EF4-FFF2-40B4-BE49-F238E27FC236}">
                <a16:creationId xmlns:a16="http://schemas.microsoft.com/office/drawing/2014/main" id="{C2315EF3-6862-0EB1-3DC8-CC92051A5B2C}"/>
              </a:ext>
            </a:extLst>
          </p:cNvPr>
          <p:cNvCxnSpPr/>
          <p:nvPr/>
        </p:nvCxnSpPr>
        <p:spPr>
          <a:xfrm>
            <a:off x="-14176" y="840880"/>
            <a:ext cx="918000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3" name="図 12">
            <a:extLst>
              <a:ext uri="{FF2B5EF4-FFF2-40B4-BE49-F238E27FC236}">
                <a16:creationId xmlns:a16="http://schemas.microsoft.com/office/drawing/2014/main" id="{B035DF47-6590-5E81-E2DA-8D8D9B452F0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419" y="57546"/>
            <a:ext cx="649087" cy="700171"/>
          </a:xfrm>
          <a:prstGeom prst="rect">
            <a:avLst/>
          </a:prstGeom>
        </p:spPr>
      </p:pic>
      <p:sp>
        <p:nvSpPr>
          <p:cNvPr id="14" name="テキスト ボックス 90">
            <a:extLst>
              <a:ext uri="{FF2B5EF4-FFF2-40B4-BE49-F238E27FC236}">
                <a16:creationId xmlns:a16="http://schemas.microsoft.com/office/drawing/2014/main" id="{6603F453-361B-67FD-9C11-5CDC51C6F4B1}"/>
              </a:ext>
            </a:extLst>
          </p:cNvPr>
          <p:cNvSpPr txBox="1"/>
          <p:nvPr/>
        </p:nvSpPr>
        <p:spPr>
          <a:xfrm>
            <a:off x="164728" y="161813"/>
            <a:ext cx="8702657" cy="584775"/>
          </a:xfrm>
          <a:prstGeom prst="rect">
            <a:avLst/>
          </a:prstGeom>
          <a:noFill/>
        </p:spPr>
        <p:txBody>
          <a:bodyPr wrap="square" rtlCol="0">
            <a:spAutoFit/>
          </a:bodyPr>
          <a:lstStyle/>
          <a:p>
            <a:pPr algn="ctr">
              <a:defRPr/>
            </a:pPr>
            <a:r>
              <a:rPr lang="ja-JP" altLang="en-US" sz="3200" b="1" dirty="0">
                <a:solidFill>
                  <a:sysClr val="windowText" lastClr="000000"/>
                </a:solidFill>
                <a:latin typeface="UD デジタル 教科書体 NK-B" panose="02020700000000000000" pitchFamily="18" charset="-128"/>
                <a:ea typeface="UD デジタル 教科書体 NK-B" panose="02020700000000000000" pitchFamily="18" charset="-128"/>
              </a:rPr>
              <a:t>今後の導入計画（一例）</a:t>
            </a:r>
            <a:r>
              <a:rPr lang="ja-JP" altLang="en-US" sz="2800" b="1" dirty="0">
                <a:solidFill>
                  <a:sysClr val="windowText" lastClr="000000"/>
                </a:solidFill>
                <a:latin typeface="UD デジタル 教科書体 NK-B" panose="02020700000000000000" pitchFamily="18" charset="-128"/>
                <a:ea typeface="UD デジタル 教科書体 NK-B" panose="02020700000000000000" pitchFamily="18" charset="-128"/>
              </a:rPr>
              <a:t>： 遠隔嚥下評価機器</a:t>
            </a:r>
            <a:endParaRPr lang="en-US" altLang="ja-JP" sz="3200" b="1" dirty="0">
              <a:solidFill>
                <a:sysClr val="windowText" lastClr="000000"/>
              </a:solidFill>
              <a:latin typeface="UD デジタル 教科書体 NK-B" panose="02020700000000000000" pitchFamily="18" charset="-128"/>
              <a:ea typeface="UD デジタル 教科書体 NK-B" panose="02020700000000000000" pitchFamily="18" charset="-128"/>
            </a:endParaRPr>
          </a:p>
        </p:txBody>
      </p:sp>
      <p:sp>
        <p:nvSpPr>
          <p:cNvPr id="16" name="四角形: 角を丸くする 15">
            <a:extLst>
              <a:ext uri="{FF2B5EF4-FFF2-40B4-BE49-F238E27FC236}">
                <a16:creationId xmlns:a16="http://schemas.microsoft.com/office/drawing/2014/main" id="{95422593-3039-DCA7-CE80-258397C82665}"/>
              </a:ext>
            </a:extLst>
          </p:cNvPr>
          <p:cNvSpPr/>
          <p:nvPr/>
        </p:nvSpPr>
        <p:spPr>
          <a:xfrm>
            <a:off x="5188227" y="4622389"/>
            <a:ext cx="3791046" cy="193032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1600" dirty="0">
                <a:solidFill>
                  <a:schemeClr val="tx1"/>
                </a:solidFill>
                <a:latin typeface="UD デジタル 教科書体 NK-B" panose="02020700000000000000" pitchFamily="18" charset="-128"/>
                <a:ea typeface="UD デジタル 教科書体 NK-B" panose="02020700000000000000" pitchFamily="18" charset="-128"/>
              </a:rPr>
              <a:t>人口知能（</a:t>
            </a:r>
            <a:r>
              <a:rPr kumimoji="1" lang="en-US" altLang="ja-JP" sz="1600" dirty="0">
                <a:solidFill>
                  <a:schemeClr val="tx1"/>
                </a:solidFill>
                <a:latin typeface="UD デジタル 教科書体 NK-B" panose="02020700000000000000" pitchFamily="18" charset="-128"/>
                <a:ea typeface="UD デジタル 教科書体 NK-B" panose="02020700000000000000" pitchFamily="18" charset="-128"/>
              </a:rPr>
              <a:t>AI</a:t>
            </a:r>
            <a:r>
              <a:rPr kumimoji="1" lang="ja-JP" altLang="en-US" sz="1600" dirty="0">
                <a:solidFill>
                  <a:schemeClr val="tx1"/>
                </a:solidFill>
                <a:latin typeface="UD デジタル 教科書体 NK-B" panose="02020700000000000000" pitchFamily="18" charset="-128"/>
                <a:ea typeface="UD デジタル 教科書体 NK-B" panose="02020700000000000000" pitchFamily="18" charset="-128"/>
              </a:rPr>
              <a:t>）が嚥下を定量化。</a:t>
            </a:r>
            <a:endParaRPr kumimoji="1" lang="en-US" altLang="ja-JP" sz="1600" dirty="0">
              <a:solidFill>
                <a:schemeClr val="tx1"/>
              </a:solidFill>
              <a:latin typeface="UD デジタル 教科書体 NK-B" panose="02020700000000000000" pitchFamily="18" charset="-128"/>
              <a:ea typeface="UD デジタル 教科書体 NK-B" panose="02020700000000000000" pitchFamily="18" charset="-128"/>
            </a:endParaRPr>
          </a:p>
          <a:p>
            <a:r>
              <a:rPr kumimoji="1" lang="ja-JP" altLang="en-US" sz="1600" dirty="0">
                <a:solidFill>
                  <a:schemeClr val="tx1"/>
                </a:solidFill>
                <a:latin typeface="UD デジタル 教科書体 NK-B" panose="02020700000000000000" pitchFamily="18" charset="-128"/>
                <a:ea typeface="UD デジタル 教科書体 NK-B" panose="02020700000000000000" pitchFamily="18" charset="-128"/>
              </a:rPr>
              <a:t>接触型センサーで測定した嚥下音、</a:t>
            </a:r>
            <a:endParaRPr kumimoji="1" lang="en-US" altLang="ja-JP" sz="1600" dirty="0">
              <a:solidFill>
                <a:schemeClr val="tx1"/>
              </a:solidFill>
              <a:latin typeface="UD デジタル 教科書体 NK-B" panose="02020700000000000000" pitchFamily="18" charset="-128"/>
              <a:ea typeface="UD デジタル 教科書体 NK-B" panose="02020700000000000000" pitchFamily="18" charset="-128"/>
            </a:endParaRPr>
          </a:p>
          <a:p>
            <a:r>
              <a:rPr kumimoji="1" lang="ja-JP" altLang="en-US" sz="1600" dirty="0">
                <a:solidFill>
                  <a:schemeClr val="tx1"/>
                </a:solidFill>
                <a:latin typeface="UD デジタル 教科書体 NK-B" panose="02020700000000000000" pitchFamily="18" charset="-128"/>
                <a:ea typeface="UD デジタル 教科書体 NK-B" panose="02020700000000000000" pitchFamily="18" charset="-128"/>
              </a:rPr>
              <a:t>呼吸音、むせ回数・嚥下回数、</a:t>
            </a:r>
            <a:endParaRPr kumimoji="1" lang="en-US" altLang="ja-JP" sz="1600" dirty="0">
              <a:solidFill>
                <a:schemeClr val="tx1"/>
              </a:solidFill>
              <a:latin typeface="UD デジタル 教科書体 NK-B" panose="02020700000000000000" pitchFamily="18" charset="-128"/>
              <a:ea typeface="UD デジタル 教科書体 NK-B" panose="02020700000000000000" pitchFamily="18" charset="-128"/>
            </a:endParaRPr>
          </a:p>
          <a:p>
            <a:r>
              <a:rPr kumimoji="1" lang="ja-JP" altLang="en-US" sz="1600" dirty="0">
                <a:solidFill>
                  <a:schemeClr val="tx1"/>
                </a:solidFill>
                <a:latin typeface="UD デジタル 教科書体 NK-B" panose="02020700000000000000" pitchFamily="18" charset="-128"/>
                <a:ea typeface="UD デジタル 教科書体 NK-B" panose="02020700000000000000" pitchFamily="18" charset="-128"/>
              </a:rPr>
              <a:t>頸部角度、および検温機能など</a:t>
            </a:r>
            <a:endParaRPr kumimoji="1" lang="en-US" altLang="ja-JP" sz="1600" dirty="0">
              <a:solidFill>
                <a:schemeClr val="tx1"/>
              </a:solidFill>
              <a:latin typeface="UD デジタル 教科書体 NK-B" panose="02020700000000000000" pitchFamily="18" charset="-128"/>
              <a:ea typeface="UD デジタル 教科書体 NK-B" panose="02020700000000000000" pitchFamily="18" charset="-128"/>
            </a:endParaRPr>
          </a:p>
          <a:p>
            <a:r>
              <a:rPr kumimoji="1" lang="ja-JP" altLang="en-US" sz="1600" dirty="0">
                <a:solidFill>
                  <a:schemeClr val="tx1"/>
                </a:solidFill>
                <a:latin typeface="UD デジタル 教科書体 NK-B" panose="02020700000000000000" pitchFamily="18" charset="-128"/>
                <a:ea typeface="UD デジタル 教科書体 NK-B" panose="02020700000000000000" pitchFamily="18" charset="-128"/>
              </a:rPr>
              <a:t>生体からのバイタルデータをモニタリング</a:t>
            </a:r>
            <a:endParaRPr kumimoji="1" lang="en-US" altLang="ja-JP" sz="1600" dirty="0">
              <a:solidFill>
                <a:schemeClr val="tx1"/>
              </a:solidFill>
              <a:latin typeface="UD デジタル 教科書体 NK-B" panose="02020700000000000000" pitchFamily="18" charset="-128"/>
              <a:ea typeface="UD デジタル 教科書体 NK-B" panose="02020700000000000000" pitchFamily="18" charset="-128"/>
            </a:endParaRPr>
          </a:p>
          <a:p>
            <a:r>
              <a:rPr kumimoji="1" lang="ja-JP" altLang="en-US" sz="1600" dirty="0">
                <a:solidFill>
                  <a:schemeClr val="tx1"/>
                </a:solidFill>
                <a:latin typeface="UD デジタル 教科書体 NK-B" panose="02020700000000000000" pitchFamily="18" charset="-128"/>
                <a:ea typeface="UD デジタル 教科書体 NK-B" panose="02020700000000000000" pitchFamily="18" charset="-128"/>
              </a:rPr>
              <a:t>（特許第</a:t>
            </a:r>
            <a:r>
              <a:rPr kumimoji="1" lang="en-US" altLang="ja-JP" sz="1600" dirty="0">
                <a:solidFill>
                  <a:schemeClr val="tx1"/>
                </a:solidFill>
                <a:latin typeface="UD デジタル 教科書体 NK-B" panose="02020700000000000000" pitchFamily="18" charset="-128"/>
                <a:ea typeface="UD デジタル 教科書体 NK-B" panose="02020700000000000000" pitchFamily="18" charset="-128"/>
              </a:rPr>
              <a:t>6903368</a:t>
            </a:r>
            <a:r>
              <a:rPr kumimoji="1" lang="ja-JP" altLang="en-US" sz="1600" dirty="0">
                <a:solidFill>
                  <a:schemeClr val="tx1"/>
                </a:solidFill>
                <a:latin typeface="UD デジタル 教科書体 NK-B" panose="02020700000000000000" pitchFamily="18" charset="-128"/>
                <a:ea typeface="UD デジタル 教科書体 NK-B" panose="02020700000000000000" pitchFamily="18" charset="-128"/>
              </a:rPr>
              <a:t>号）</a:t>
            </a:r>
          </a:p>
        </p:txBody>
      </p:sp>
      <p:pic>
        <p:nvPicPr>
          <p:cNvPr id="18" name="図 17">
            <a:extLst>
              <a:ext uri="{FF2B5EF4-FFF2-40B4-BE49-F238E27FC236}">
                <a16:creationId xmlns:a16="http://schemas.microsoft.com/office/drawing/2014/main" id="{6E55D251-597B-D8CE-F179-6CAB77F46BB6}"/>
              </a:ext>
            </a:extLst>
          </p:cNvPr>
          <p:cNvPicPr>
            <a:picLocks noChangeAspect="1"/>
          </p:cNvPicPr>
          <p:nvPr/>
        </p:nvPicPr>
        <p:blipFill>
          <a:blip r:embed="rId6"/>
          <a:stretch>
            <a:fillRect/>
          </a:stretch>
        </p:blipFill>
        <p:spPr>
          <a:xfrm>
            <a:off x="222130" y="1290119"/>
            <a:ext cx="4029479" cy="2264102"/>
          </a:xfrm>
          <a:prstGeom prst="rect">
            <a:avLst/>
          </a:prstGeom>
        </p:spPr>
      </p:pic>
      <p:sp>
        <p:nvSpPr>
          <p:cNvPr id="19" name="正方形/長方形 18">
            <a:extLst>
              <a:ext uri="{FF2B5EF4-FFF2-40B4-BE49-F238E27FC236}">
                <a16:creationId xmlns:a16="http://schemas.microsoft.com/office/drawing/2014/main" id="{247AC358-C2AD-C74A-591A-831809AEC5B0}"/>
              </a:ext>
            </a:extLst>
          </p:cNvPr>
          <p:cNvSpPr/>
          <p:nvPr/>
        </p:nvSpPr>
        <p:spPr>
          <a:xfrm>
            <a:off x="82742" y="3325052"/>
            <a:ext cx="8866628" cy="6002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2000" dirty="0">
                <a:solidFill>
                  <a:schemeClr val="tx1"/>
                </a:solidFill>
                <a:effectLst>
                  <a:glow rad="127000">
                    <a:schemeClr val="bg1"/>
                  </a:glow>
                </a:effectLst>
                <a:latin typeface="UD デジタル 教科書体 NK-B" panose="02020700000000000000" pitchFamily="18" charset="-128"/>
                <a:ea typeface="UD デジタル 教科書体 NK-B" panose="02020700000000000000" pitchFamily="18" charset="-128"/>
              </a:rPr>
              <a:t>誤嚥性肺炎予防のため、</a:t>
            </a:r>
            <a:endParaRPr kumimoji="1" lang="en-US" altLang="ja-JP" sz="2000" dirty="0">
              <a:solidFill>
                <a:schemeClr val="tx1"/>
              </a:solidFill>
              <a:effectLst>
                <a:glow rad="127000">
                  <a:schemeClr val="bg1"/>
                </a:glow>
              </a:effectLst>
              <a:latin typeface="UD デジタル 教科書体 NK-B" panose="02020700000000000000" pitchFamily="18" charset="-128"/>
              <a:ea typeface="UD デジタル 教科書体 NK-B" panose="02020700000000000000" pitchFamily="18" charset="-128"/>
            </a:endParaRPr>
          </a:p>
          <a:p>
            <a:pPr algn="ctr"/>
            <a:r>
              <a:rPr kumimoji="1" lang="ja-JP" altLang="en-US" sz="2000" dirty="0">
                <a:solidFill>
                  <a:schemeClr val="tx1"/>
                </a:solidFill>
                <a:effectLst>
                  <a:glow rad="127000">
                    <a:schemeClr val="bg1"/>
                  </a:glow>
                </a:effectLst>
                <a:latin typeface="UD デジタル 教科書体 NK-B" panose="02020700000000000000" pitchFamily="18" charset="-128"/>
                <a:ea typeface="UD デジタル 教科書体 NK-B" panose="02020700000000000000" pitchFamily="18" charset="-128"/>
              </a:rPr>
              <a:t>遠隔地から客観的に嚥下機能を評価する仕組みも構築中</a:t>
            </a:r>
            <a:endParaRPr kumimoji="1" lang="en-US" altLang="ja-JP" sz="2000" dirty="0">
              <a:solidFill>
                <a:schemeClr val="tx1"/>
              </a:solidFill>
              <a:effectLst>
                <a:glow rad="127000">
                  <a:schemeClr val="bg1"/>
                </a:glow>
              </a:effectLst>
              <a:latin typeface="UD デジタル 教科書体 NK-B" panose="02020700000000000000" pitchFamily="18" charset="-128"/>
              <a:ea typeface="UD デジタル 教科書体 NK-B" panose="02020700000000000000" pitchFamily="18" charset="-128"/>
            </a:endParaRPr>
          </a:p>
        </p:txBody>
      </p:sp>
      <p:sp>
        <p:nvSpPr>
          <p:cNvPr id="20" name="四角形: 角を丸くする 19">
            <a:extLst>
              <a:ext uri="{FF2B5EF4-FFF2-40B4-BE49-F238E27FC236}">
                <a16:creationId xmlns:a16="http://schemas.microsoft.com/office/drawing/2014/main" id="{06D39434-0F63-2092-0169-57DAE715FFFD}"/>
              </a:ext>
            </a:extLst>
          </p:cNvPr>
          <p:cNvSpPr/>
          <p:nvPr/>
        </p:nvSpPr>
        <p:spPr>
          <a:xfrm>
            <a:off x="2849217" y="4174598"/>
            <a:ext cx="2126974" cy="443947"/>
          </a:xfrm>
          <a:prstGeom prst="round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四角形: 角を丸くする 20">
            <a:extLst>
              <a:ext uri="{FF2B5EF4-FFF2-40B4-BE49-F238E27FC236}">
                <a16:creationId xmlns:a16="http://schemas.microsoft.com/office/drawing/2014/main" id="{DDDB8B04-F1F0-AD17-5B06-9736D3F4509B}"/>
              </a:ext>
            </a:extLst>
          </p:cNvPr>
          <p:cNvSpPr/>
          <p:nvPr/>
        </p:nvSpPr>
        <p:spPr>
          <a:xfrm>
            <a:off x="5122128" y="4694988"/>
            <a:ext cx="3857144" cy="1783050"/>
          </a:xfrm>
          <a:prstGeom prst="roundRect">
            <a:avLst>
              <a:gd name="adj" fmla="val 5904"/>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矢印: 折線 21">
            <a:extLst>
              <a:ext uri="{FF2B5EF4-FFF2-40B4-BE49-F238E27FC236}">
                <a16:creationId xmlns:a16="http://schemas.microsoft.com/office/drawing/2014/main" id="{49B213AA-141A-31FB-3451-14C596B70CDA}"/>
              </a:ext>
            </a:extLst>
          </p:cNvPr>
          <p:cNvSpPr/>
          <p:nvPr/>
        </p:nvSpPr>
        <p:spPr>
          <a:xfrm rot="5400000">
            <a:off x="5105789" y="4180566"/>
            <a:ext cx="375748" cy="534157"/>
          </a:xfrm>
          <a:prstGeom prst="bentArrow">
            <a:avLst>
              <a:gd name="adj1" fmla="val 24329"/>
              <a:gd name="adj2" fmla="val 38289"/>
              <a:gd name="adj3" fmla="val 43826"/>
              <a:gd name="adj4" fmla="val 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3" name="四角形: 角を丸くする 22">
            <a:extLst>
              <a:ext uri="{FF2B5EF4-FFF2-40B4-BE49-F238E27FC236}">
                <a16:creationId xmlns:a16="http://schemas.microsoft.com/office/drawing/2014/main" id="{28E2C62D-B831-4021-F8D0-2A2250342406}"/>
              </a:ext>
            </a:extLst>
          </p:cNvPr>
          <p:cNvSpPr/>
          <p:nvPr/>
        </p:nvSpPr>
        <p:spPr>
          <a:xfrm>
            <a:off x="5422901" y="4216886"/>
            <a:ext cx="1029938" cy="448366"/>
          </a:xfrm>
          <a:prstGeom prst="roundRect">
            <a:avLst>
              <a:gd name="adj" fmla="val 5904"/>
            </a:avLst>
          </a:prstGeom>
          <a:no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accent2"/>
                </a:solidFill>
                <a:latin typeface="UD デジタル 教科書体 NK-B" panose="02020700000000000000" pitchFamily="18" charset="-128"/>
                <a:ea typeface="UD デジタル 教科書体 NK-B" panose="02020700000000000000" pitchFamily="18" charset="-128"/>
              </a:rPr>
              <a:t>拡大</a:t>
            </a:r>
          </a:p>
        </p:txBody>
      </p:sp>
    </p:spTree>
    <p:extLst>
      <p:ext uri="{BB962C8B-B14F-4D97-AF65-F5344CB8AC3E}">
        <p14:creationId xmlns:p14="http://schemas.microsoft.com/office/powerpoint/2010/main" val="31633186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8B3420C9-E837-6483-8CC1-DB205E1ED74E}"/>
              </a:ext>
            </a:extLst>
          </p:cNvPr>
          <p:cNvSpPr/>
          <p:nvPr/>
        </p:nvSpPr>
        <p:spPr>
          <a:xfrm>
            <a:off x="212146" y="3816002"/>
            <a:ext cx="8761137" cy="2044473"/>
          </a:xfrm>
          <a:prstGeom prst="rect">
            <a:avLst/>
          </a:prstGeom>
          <a:solidFill>
            <a:srgbClr val="F2F7FC"/>
          </a:solidFill>
          <a:ln w="98425" cmpd="sng">
            <a:solidFill>
              <a:schemeClr val="accent5"/>
            </a:solidFill>
          </a:ln>
          <a:effectLst>
            <a:glow rad="254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kumimoji="1" lang="en-US" altLang="ja-JP"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p:txBody>
      </p:sp>
      <p:sp>
        <p:nvSpPr>
          <p:cNvPr id="4" name="正方形/長方形 3">
            <a:extLst>
              <a:ext uri="{FF2B5EF4-FFF2-40B4-BE49-F238E27FC236}">
                <a16:creationId xmlns:a16="http://schemas.microsoft.com/office/drawing/2014/main" id="{5DE73C3D-76AF-989D-2C10-080D1D163938}"/>
              </a:ext>
            </a:extLst>
          </p:cNvPr>
          <p:cNvSpPr/>
          <p:nvPr/>
        </p:nvSpPr>
        <p:spPr>
          <a:xfrm>
            <a:off x="-3268" y="884664"/>
            <a:ext cx="9144000" cy="85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 name="直線コネクタ 4">
            <a:extLst>
              <a:ext uri="{FF2B5EF4-FFF2-40B4-BE49-F238E27FC236}">
                <a16:creationId xmlns:a16="http://schemas.microsoft.com/office/drawing/2014/main" id="{3C9889C9-3F9E-4E4E-F74F-4378A4C7EFAA}"/>
              </a:ext>
            </a:extLst>
          </p:cNvPr>
          <p:cNvCxnSpPr/>
          <p:nvPr/>
        </p:nvCxnSpPr>
        <p:spPr>
          <a:xfrm>
            <a:off x="0" y="840880"/>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正方形/長方形 7">
            <a:extLst>
              <a:ext uri="{FF2B5EF4-FFF2-40B4-BE49-F238E27FC236}">
                <a16:creationId xmlns:a16="http://schemas.microsoft.com/office/drawing/2014/main" id="{350F1AF1-DABB-6E10-DA15-2B581DAAF32D}"/>
              </a:ext>
            </a:extLst>
          </p:cNvPr>
          <p:cNvSpPr/>
          <p:nvPr/>
        </p:nvSpPr>
        <p:spPr>
          <a:xfrm>
            <a:off x="44504" y="176382"/>
            <a:ext cx="9054995" cy="609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3200" dirty="0">
                <a:solidFill>
                  <a:schemeClr val="tx1"/>
                </a:solidFill>
                <a:latin typeface="UD デジタル 教科書体 NK-B" panose="02020700000000000000" pitchFamily="18" charset="-128"/>
                <a:ea typeface="UD デジタル 教科書体 NK-B" panose="02020700000000000000" pitchFamily="18" charset="-128"/>
              </a:rPr>
              <a:t>医療</a:t>
            </a:r>
            <a:r>
              <a:rPr kumimoji="1" lang="en-US" altLang="ja-JP" sz="3200" dirty="0" err="1">
                <a:solidFill>
                  <a:schemeClr val="tx1"/>
                </a:solidFill>
                <a:latin typeface="UD デジタル 教科書体 NK-B" panose="02020700000000000000" pitchFamily="18" charset="-128"/>
                <a:ea typeface="UD デジタル 教科書体 NK-B" panose="02020700000000000000" pitchFamily="18" charset="-128"/>
              </a:rPr>
              <a:t>MaaS</a:t>
            </a:r>
            <a:r>
              <a:rPr kumimoji="1" lang="en-US" altLang="ja-JP" sz="3200" dirty="0">
                <a:solidFill>
                  <a:schemeClr val="tx1"/>
                </a:solidFill>
                <a:latin typeface="UD デジタル 教科書体 NK-B" panose="02020700000000000000" pitchFamily="18" charset="-128"/>
                <a:ea typeface="UD デジタル 教科書体 NK-B" panose="02020700000000000000" pitchFamily="18" charset="-128"/>
              </a:rPr>
              <a:t> </a:t>
            </a:r>
            <a:r>
              <a:rPr kumimoji="1" lang="ja-JP" altLang="en-US" sz="3200" dirty="0">
                <a:solidFill>
                  <a:schemeClr val="tx1"/>
                </a:solidFill>
                <a:latin typeface="UD デジタル 教科書体 NK-B" panose="02020700000000000000" pitchFamily="18" charset="-128"/>
                <a:ea typeface="UD デジタル 教科書体 NK-B" panose="02020700000000000000" pitchFamily="18" charset="-128"/>
              </a:rPr>
              <a:t>検証結果・考察・まとめ</a:t>
            </a:r>
          </a:p>
        </p:txBody>
      </p:sp>
      <p:sp>
        <p:nvSpPr>
          <p:cNvPr id="2" name="正方形/長方形 1">
            <a:extLst>
              <a:ext uri="{FF2B5EF4-FFF2-40B4-BE49-F238E27FC236}">
                <a16:creationId xmlns:a16="http://schemas.microsoft.com/office/drawing/2014/main" id="{D44B3058-DA14-E23E-4FEE-4D357F16C2B0}"/>
              </a:ext>
            </a:extLst>
          </p:cNvPr>
          <p:cNvSpPr/>
          <p:nvPr/>
        </p:nvSpPr>
        <p:spPr>
          <a:xfrm>
            <a:off x="-4227" y="6681621"/>
            <a:ext cx="9148228" cy="1763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UD デジタル 教科書体 NK-R" panose="02020400000000000000" pitchFamily="18" charset="-128"/>
              <a:ea typeface="UD デジタル 教科書体 NK-R" panose="02020400000000000000" pitchFamily="18" charset="-128"/>
            </a:endParaRPr>
          </a:p>
        </p:txBody>
      </p:sp>
      <p:sp>
        <p:nvSpPr>
          <p:cNvPr id="13" name="正方形/長方形 12">
            <a:extLst>
              <a:ext uri="{FF2B5EF4-FFF2-40B4-BE49-F238E27FC236}">
                <a16:creationId xmlns:a16="http://schemas.microsoft.com/office/drawing/2014/main" id="{6724D79C-51CC-50A8-8F66-A85D41DE8B34}"/>
              </a:ext>
            </a:extLst>
          </p:cNvPr>
          <p:cNvSpPr/>
          <p:nvPr/>
        </p:nvSpPr>
        <p:spPr>
          <a:xfrm>
            <a:off x="177645" y="1453002"/>
            <a:ext cx="8822150" cy="1834516"/>
          </a:xfrm>
          <a:prstGeom prst="rect">
            <a:avLst/>
          </a:prstGeom>
          <a:noFill/>
          <a:ln w="38100" cmpd="dbl">
            <a:solidFill>
              <a:schemeClr val="accent1">
                <a:lumMod val="40000"/>
                <a:lumOff val="60000"/>
              </a:schemeClr>
            </a:solidFill>
          </a:ln>
          <a:effectLst>
            <a:glow rad="254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kumimoji="1" lang="en-US" altLang="ja-JP" sz="2000" dirty="0">
              <a:solidFill>
                <a:schemeClr val="tx1">
                  <a:lumMod val="75000"/>
                  <a:lumOff val="25000"/>
                </a:schemeClr>
              </a:solidFill>
              <a:latin typeface="UD デジタル 教科書体 NK-R" panose="02020400000000000000" pitchFamily="18" charset="-128"/>
              <a:ea typeface="UD デジタル 教科書体 NK-R" panose="02020400000000000000" pitchFamily="18" charset="-128"/>
            </a:endParaRPr>
          </a:p>
        </p:txBody>
      </p:sp>
      <p:sp>
        <p:nvSpPr>
          <p:cNvPr id="15" name="四角形: 角を丸くする 14">
            <a:extLst>
              <a:ext uri="{FF2B5EF4-FFF2-40B4-BE49-F238E27FC236}">
                <a16:creationId xmlns:a16="http://schemas.microsoft.com/office/drawing/2014/main" id="{F51F5249-C105-1B08-0046-0C3ECCDFF2D6}"/>
              </a:ext>
            </a:extLst>
          </p:cNvPr>
          <p:cNvSpPr/>
          <p:nvPr/>
        </p:nvSpPr>
        <p:spPr>
          <a:xfrm>
            <a:off x="2220842" y="1261727"/>
            <a:ext cx="4434975" cy="3600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dirty="0">
                <a:solidFill>
                  <a:schemeClr val="bg1"/>
                </a:solidFill>
                <a:latin typeface="UD デジタル 教科書体 NK-B" panose="02020700000000000000" pitchFamily="18" charset="-128"/>
                <a:ea typeface="UD デジタル 教科書体 NK-B" panose="02020700000000000000" pitchFamily="18" charset="-128"/>
              </a:rPr>
              <a:t>検証・まとめ</a:t>
            </a:r>
          </a:p>
        </p:txBody>
      </p:sp>
      <p:sp>
        <p:nvSpPr>
          <p:cNvPr id="16" name="正方形/長方形 15">
            <a:extLst>
              <a:ext uri="{FF2B5EF4-FFF2-40B4-BE49-F238E27FC236}">
                <a16:creationId xmlns:a16="http://schemas.microsoft.com/office/drawing/2014/main" id="{797B21CA-EB0B-C0FB-1BA5-A5E2B1FCCCC2}"/>
              </a:ext>
            </a:extLst>
          </p:cNvPr>
          <p:cNvSpPr/>
          <p:nvPr/>
        </p:nvSpPr>
        <p:spPr>
          <a:xfrm>
            <a:off x="90910" y="1645767"/>
            <a:ext cx="8761137" cy="18345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nSpc>
                <a:spcPts val="200"/>
              </a:lnSpc>
            </a:pPr>
            <a:endParaRPr kumimoji="1" lang="en-US" altLang="ja-JP" dirty="0">
              <a:solidFill>
                <a:schemeClr val="tx1"/>
              </a:solidFill>
              <a:latin typeface="UD デジタル 教科書体 NK-B" panose="02020700000000000000" pitchFamily="18" charset="-128"/>
              <a:ea typeface="UD デジタル 教科書体 NK-B" panose="02020700000000000000" pitchFamily="18" charset="-128"/>
            </a:endParaRPr>
          </a:p>
          <a:p>
            <a:pPr>
              <a:lnSpc>
                <a:spcPts val="200"/>
              </a:lnSpc>
            </a:pPr>
            <a:endParaRPr kumimoji="1" lang="en-US" altLang="ja-JP" dirty="0">
              <a:solidFill>
                <a:schemeClr val="tx1"/>
              </a:solidFill>
              <a:latin typeface="UD デジタル 教科書体 NK-B" panose="02020700000000000000" pitchFamily="18" charset="-128"/>
              <a:ea typeface="UD デジタル 教科書体 NK-B" panose="02020700000000000000" pitchFamily="18" charset="-128"/>
            </a:endParaRPr>
          </a:p>
          <a:p>
            <a:pPr>
              <a:lnSpc>
                <a:spcPts val="200"/>
              </a:lnSpc>
            </a:pPr>
            <a:endParaRPr kumimoji="1" lang="en-US" altLang="ja-JP" dirty="0">
              <a:solidFill>
                <a:schemeClr val="tx1"/>
              </a:solidFill>
              <a:latin typeface="UD デジタル 教科書体 NK-B" panose="02020700000000000000" pitchFamily="18" charset="-128"/>
              <a:ea typeface="UD デジタル 教科書体 NK-B" panose="02020700000000000000" pitchFamily="18" charset="-128"/>
            </a:endParaRPr>
          </a:p>
          <a:p>
            <a:r>
              <a:rPr kumimoji="1" lang="ja-JP" altLang="en-US" dirty="0">
                <a:solidFill>
                  <a:schemeClr val="tx1"/>
                </a:solidFill>
                <a:latin typeface="UD デジタル 教科書体 NK-B" panose="02020700000000000000" pitchFamily="18" charset="-128"/>
                <a:ea typeface="UD デジタル 教科書体 NK-B" panose="02020700000000000000" pitchFamily="18" charset="-128"/>
              </a:rPr>
              <a:t>　　◪ 患者さんの通院負担の軽減に繋がっており、その家族についても有効性を感じている。</a:t>
            </a:r>
            <a:endParaRPr kumimoji="1" lang="en-US" altLang="ja-JP" dirty="0">
              <a:solidFill>
                <a:schemeClr val="tx1"/>
              </a:solidFill>
              <a:latin typeface="UD デジタル 教科書体 NK-B" panose="02020700000000000000" pitchFamily="18" charset="-128"/>
              <a:ea typeface="UD デジタル 教科書体 NK-B" panose="02020700000000000000" pitchFamily="18" charset="-128"/>
            </a:endParaRPr>
          </a:p>
          <a:p>
            <a:r>
              <a:rPr kumimoji="1" lang="ja-JP" altLang="en-US" dirty="0">
                <a:solidFill>
                  <a:schemeClr val="tx1"/>
                </a:solidFill>
                <a:latin typeface="UD デジタル 教科書体 NK-B" panose="02020700000000000000" pitchFamily="18" charset="-128"/>
                <a:ea typeface="UD デジタル 教科書体 NK-B" panose="02020700000000000000" pitchFamily="18" charset="-128"/>
              </a:rPr>
              <a:t>　　◪ 医師の移動負担の軽減にも繋がっている。</a:t>
            </a:r>
            <a:endParaRPr kumimoji="1" lang="en-US" altLang="ja-JP" dirty="0">
              <a:solidFill>
                <a:schemeClr val="tx1"/>
              </a:solidFill>
              <a:latin typeface="UD デジタル 教科書体 NK-B" panose="02020700000000000000" pitchFamily="18" charset="-128"/>
              <a:ea typeface="UD デジタル 教科書体 NK-B" panose="02020700000000000000" pitchFamily="18" charset="-128"/>
            </a:endParaRPr>
          </a:p>
          <a:p>
            <a:r>
              <a:rPr kumimoji="1" lang="ja-JP" altLang="en-US" dirty="0">
                <a:solidFill>
                  <a:schemeClr val="tx1"/>
                </a:solidFill>
                <a:latin typeface="UD デジタル 教科書体 NK-B" panose="02020700000000000000" pitchFamily="18" charset="-128"/>
                <a:ea typeface="UD デジタル 教科書体 NK-B" panose="02020700000000000000" pitchFamily="18" charset="-128"/>
              </a:rPr>
              <a:t>　　◪ 事業の採算性についても毎月実績管理をしており、収支面でも大きな損失はなく</a:t>
            </a:r>
            <a:endParaRPr kumimoji="1" lang="en-US" altLang="ja-JP" dirty="0">
              <a:solidFill>
                <a:schemeClr val="tx1"/>
              </a:solidFill>
              <a:latin typeface="UD デジタル 教科書体 NK-B" panose="02020700000000000000" pitchFamily="18" charset="-128"/>
              <a:ea typeface="UD デジタル 教科書体 NK-B" panose="02020700000000000000" pitchFamily="18" charset="-128"/>
            </a:endParaRPr>
          </a:p>
          <a:p>
            <a:r>
              <a:rPr kumimoji="1" lang="ja-JP" altLang="en-US" dirty="0">
                <a:solidFill>
                  <a:schemeClr val="tx1"/>
                </a:solidFill>
                <a:latin typeface="UD デジタル 教科書体 NK-B" panose="02020700000000000000" pitchFamily="18" charset="-128"/>
                <a:ea typeface="UD デジタル 教科書体 NK-B" panose="02020700000000000000" pitchFamily="18" charset="-128"/>
              </a:rPr>
              <a:t>　　　 運用できているが、今後、事業の継続性については引き続き検証が必要である。</a:t>
            </a:r>
            <a:endParaRPr kumimoji="1" lang="en-US" altLang="ja-JP" dirty="0">
              <a:solidFill>
                <a:schemeClr val="tx1"/>
              </a:solidFill>
              <a:latin typeface="UD デジタル 教科書体 NK-B" panose="02020700000000000000" pitchFamily="18" charset="-128"/>
              <a:ea typeface="UD デジタル 教科書体 NK-B" panose="02020700000000000000" pitchFamily="18" charset="-128"/>
            </a:endParaRPr>
          </a:p>
          <a:p>
            <a:r>
              <a:rPr kumimoji="1" lang="ja-JP" altLang="en-US" dirty="0">
                <a:solidFill>
                  <a:schemeClr val="tx1"/>
                </a:solidFill>
                <a:latin typeface="UD デジタル 教科書体 NK-B" panose="02020700000000000000" pitchFamily="18" charset="-128"/>
                <a:ea typeface="UD デジタル 教科書体 NK-B" panose="02020700000000000000" pitchFamily="18" charset="-128"/>
              </a:rPr>
              <a:t>　　◪ 災害時医療においても有効性が確認された。</a:t>
            </a:r>
            <a:endParaRPr kumimoji="1" lang="en-US" altLang="ja-JP"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23" name="正方形/長方形 22">
            <a:extLst>
              <a:ext uri="{FF2B5EF4-FFF2-40B4-BE49-F238E27FC236}">
                <a16:creationId xmlns:a16="http://schemas.microsoft.com/office/drawing/2014/main" id="{FDFDDC94-A2C0-4ECE-30DB-332D07B9A634}"/>
              </a:ext>
            </a:extLst>
          </p:cNvPr>
          <p:cNvSpPr/>
          <p:nvPr/>
        </p:nvSpPr>
        <p:spPr>
          <a:xfrm>
            <a:off x="125056" y="4052611"/>
            <a:ext cx="8787649" cy="15995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nSpc>
                <a:spcPts val="200"/>
              </a:lnSpc>
            </a:pPr>
            <a:endParaRPr kumimoji="1" lang="en-US" altLang="ja-JP" dirty="0">
              <a:solidFill>
                <a:schemeClr val="tx1"/>
              </a:solidFill>
              <a:latin typeface="UD デジタル 教科書体 NK-B" panose="02020700000000000000" pitchFamily="18" charset="-128"/>
              <a:ea typeface="UD デジタル 教科書体 NK-B" panose="02020700000000000000" pitchFamily="18" charset="-128"/>
            </a:endParaRPr>
          </a:p>
          <a:p>
            <a:pPr>
              <a:lnSpc>
                <a:spcPts val="200"/>
              </a:lnSpc>
            </a:pPr>
            <a:endParaRPr kumimoji="1" lang="en-US" altLang="ja-JP" dirty="0">
              <a:solidFill>
                <a:schemeClr val="tx1"/>
              </a:solidFill>
              <a:latin typeface="UD デジタル 教科書体 NK-B" panose="02020700000000000000" pitchFamily="18" charset="-128"/>
              <a:ea typeface="UD デジタル 教科書体 NK-B" panose="02020700000000000000" pitchFamily="18" charset="-128"/>
            </a:endParaRPr>
          </a:p>
          <a:p>
            <a:pPr>
              <a:lnSpc>
                <a:spcPts val="200"/>
              </a:lnSpc>
            </a:pPr>
            <a:endParaRPr kumimoji="1" lang="en-US" altLang="ja-JP" dirty="0">
              <a:solidFill>
                <a:schemeClr val="tx1"/>
              </a:solidFill>
              <a:latin typeface="UD デジタル 教科書体 NK-B" panose="02020700000000000000" pitchFamily="18" charset="-128"/>
              <a:ea typeface="UD デジタル 教科書体 NK-B" panose="02020700000000000000" pitchFamily="18" charset="-128"/>
            </a:endParaRPr>
          </a:p>
          <a:p>
            <a:r>
              <a:rPr kumimoji="1" lang="ja-JP" altLang="en-US" dirty="0">
                <a:solidFill>
                  <a:schemeClr val="tx1"/>
                </a:solidFill>
                <a:latin typeface="UD デジタル 教科書体 NK-B" panose="02020700000000000000" pitchFamily="18" charset="-128"/>
                <a:ea typeface="UD デジタル 教科書体 NK-B" panose="02020700000000000000" pitchFamily="18" charset="-128"/>
              </a:rPr>
              <a:t>　　◪ 医療従事者の確保については全国的な課題となっているが、</a:t>
            </a:r>
            <a:endParaRPr kumimoji="1" lang="en-US" altLang="ja-JP" dirty="0">
              <a:solidFill>
                <a:schemeClr val="tx1"/>
              </a:solidFill>
              <a:latin typeface="UD デジタル 教科書体 NK-B" panose="02020700000000000000" pitchFamily="18" charset="-128"/>
              <a:ea typeface="UD デジタル 教科書体 NK-B" panose="02020700000000000000" pitchFamily="18" charset="-128"/>
            </a:endParaRPr>
          </a:p>
          <a:p>
            <a:r>
              <a:rPr kumimoji="1" lang="ja-JP" altLang="en-US" dirty="0">
                <a:solidFill>
                  <a:schemeClr val="tx1"/>
                </a:solidFill>
                <a:latin typeface="UD デジタル 教科書体 NK-B" panose="02020700000000000000" pitchFamily="18" charset="-128"/>
                <a:ea typeface="UD デジタル 教科書体 NK-B" panose="02020700000000000000" pitchFamily="18" charset="-128"/>
              </a:rPr>
              <a:t>　　　　特に地方の中山間地域における医療従事者の確保は大きな課題である。</a:t>
            </a:r>
            <a:endParaRPr kumimoji="1" lang="en-US" altLang="ja-JP" dirty="0">
              <a:solidFill>
                <a:schemeClr val="tx1"/>
              </a:solidFill>
              <a:latin typeface="UD デジタル 教科書体 NK-B" panose="02020700000000000000" pitchFamily="18" charset="-128"/>
              <a:ea typeface="UD デジタル 教科書体 NK-B" panose="02020700000000000000" pitchFamily="18" charset="-128"/>
            </a:endParaRPr>
          </a:p>
          <a:p>
            <a:pPr>
              <a:lnSpc>
                <a:spcPts val="500"/>
              </a:lnSpc>
            </a:pPr>
            <a:r>
              <a:rPr kumimoji="1" lang="ja-JP" altLang="en-US" dirty="0">
                <a:solidFill>
                  <a:schemeClr val="tx1"/>
                </a:solidFill>
                <a:latin typeface="UD デジタル 教科書体 NK-B" panose="02020700000000000000" pitchFamily="18" charset="-128"/>
                <a:ea typeface="UD デジタル 教科書体 NK-B" panose="02020700000000000000" pitchFamily="18" charset="-128"/>
              </a:rPr>
              <a:t>　</a:t>
            </a:r>
            <a:endParaRPr kumimoji="1" lang="en-US" altLang="ja-JP" dirty="0">
              <a:solidFill>
                <a:schemeClr val="tx1"/>
              </a:solidFill>
              <a:latin typeface="UD デジタル 教科書体 NK-B" panose="02020700000000000000" pitchFamily="18" charset="-128"/>
              <a:ea typeface="UD デジタル 教科書体 NK-B" panose="02020700000000000000" pitchFamily="18" charset="-128"/>
            </a:endParaRPr>
          </a:p>
          <a:p>
            <a:pPr>
              <a:lnSpc>
                <a:spcPts val="500"/>
              </a:lnSpc>
            </a:pPr>
            <a:endParaRPr kumimoji="1" lang="en-US" altLang="ja-JP" dirty="0">
              <a:solidFill>
                <a:schemeClr val="tx1"/>
              </a:solidFill>
              <a:latin typeface="UD デジタル 教科書体 NK-B" panose="02020700000000000000" pitchFamily="18" charset="-128"/>
              <a:ea typeface="UD デジタル 教科書体 NK-B" panose="02020700000000000000" pitchFamily="18" charset="-128"/>
            </a:endParaRPr>
          </a:p>
          <a:p>
            <a:r>
              <a:rPr kumimoji="1" lang="ja-JP" altLang="en-US" dirty="0">
                <a:solidFill>
                  <a:schemeClr val="tx1"/>
                </a:solidFill>
                <a:latin typeface="UD デジタル 教科書体 NK-B" panose="02020700000000000000" pitchFamily="18" charset="-128"/>
                <a:ea typeface="UD デジタル 教科書体 NK-B" panose="02020700000000000000" pitchFamily="18" charset="-128"/>
              </a:rPr>
              <a:t>　　◪ そのような状況下において、患者さんと医療従事者双方にとって負担軽減に繋がり</a:t>
            </a:r>
            <a:endParaRPr kumimoji="1" lang="en-US" altLang="ja-JP" dirty="0">
              <a:solidFill>
                <a:schemeClr val="tx1"/>
              </a:solidFill>
              <a:latin typeface="UD デジタル 教科書体 NK-B" panose="02020700000000000000" pitchFamily="18" charset="-128"/>
              <a:ea typeface="UD デジタル 教科書体 NK-B" panose="02020700000000000000" pitchFamily="18" charset="-128"/>
            </a:endParaRPr>
          </a:p>
          <a:p>
            <a:r>
              <a:rPr kumimoji="1" lang="ja-JP" altLang="en-US" dirty="0">
                <a:solidFill>
                  <a:schemeClr val="tx1"/>
                </a:solidFill>
                <a:latin typeface="UD デジタル 教科書体 NK-B" panose="02020700000000000000" pitchFamily="18" charset="-128"/>
                <a:ea typeface="UD デジタル 教科書体 NK-B" panose="02020700000000000000" pitchFamily="18" charset="-128"/>
              </a:rPr>
              <a:t>　　　　効率よく診療ができる</a:t>
            </a:r>
            <a:r>
              <a:rPr kumimoji="1" lang="ja-JP" altLang="en-US" u="sng" dirty="0">
                <a:solidFill>
                  <a:schemeClr val="accent1"/>
                </a:solidFill>
                <a:latin typeface="UD デジタル 教科書体 NK-B" panose="02020700000000000000" pitchFamily="18" charset="-128"/>
                <a:ea typeface="UD デジタル 教科書体 NK-B" panose="02020700000000000000" pitchFamily="18" charset="-128"/>
              </a:rPr>
              <a:t>医療</a:t>
            </a:r>
            <a:r>
              <a:rPr kumimoji="1" lang="en-US" altLang="ja-JP" u="sng" dirty="0" err="1">
                <a:solidFill>
                  <a:schemeClr val="accent1"/>
                </a:solidFill>
                <a:latin typeface="UD デジタル 教科書体 NK-B" panose="02020700000000000000" pitchFamily="18" charset="-128"/>
                <a:ea typeface="UD デジタル 教科書体 NK-B" panose="02020700000000000000" pitchFamily="18" charset="-128"/>
              </a:rPr>
              <a:t>MaaS</a:t>
            </a:r>
            <a:r>
              <a:rPr kumimoji="1" lang="ja-JP" altLang="en-US" u="sng" dirty="0">
                <a:solidFill>
                  <a:schemeClr val="accent1"/>
                </a:solidFill>
                <a:latin typeface="UD デジタル 教科書体 NK-B" panose="02020700000000000000" pitchFamily="18" charset="-128"/>
                <a:ea typeface="UD デジタル 教科書体 NK-B" panose="02020700000000000000" pitchFamily="18" charset="-128"/>
              </a:rPr>
              <a:t>は中山間地域における医療提供の手段として</a:t>
            </a:r>
            <a:endParaRPr kumimoji="1" lang="en-US" altLang="ja-JP" u="sng" dirty="0">
              <a:solidFill>
                <a:schemeClr val="accent1"/>
              </a:solidFill>
              <a:latin typeface="UD デジタル 教科書体 NK-B" panose="02020700000000000000" pitchFamily="18" charset="-128"/>
              <a:ea typeface="UD デジタル 教科書体 NK-B" panose="02020700000000000000" pitchFamily="18" charset="-128"/>
            </a:endParaRPr>
          </a:p>
          <a:p>
            <a:r>
              <a:rPr kumimoji="1" lang="ja-JP" altLang="en-US" dirty="0">
                <a:solidFill>
                  <a:schemeClr val="accent1"/>
                </a:solidFill>
                <a:latin typeface="UD デジタル 教科書体 NK-B" panose="02020700000000000000" pitchFamily="18" charset="-128"/>
                <a:ea typeface="UD デジタル 教科書体 NK-B" panose="02020700000000000000" pitchFamily="18" charset="-128"/>
              </a:rPr>
              <a:t>　　　  </a:t>
            </a:r>
            <a:r>
              <a:rPr kumimoji="1" lang="ja-JP" altLang="en-US" u="sng" dirty="0">
                <a:solidFill>
                  <a:schemeClr val="accent1"/>
                </a:solidFill>
                <a:latin typeface="UD デジタル 教科書体 NK-B" panose="02020700000000000000" pitchFamily="18" charset="-128"/>
                <a:ea typeface="UD デジタル 教科書体 NK-B" panose="02020700000000000000" pitchFamily="18" charset="-128"/>
              </a:rPr>
              <a:t>有効であると考察する。</a:t>
            </a:r>
            <a:endParaRPr kumimoji="1" lang="en-US" altLang="ja-JP" u="sng" dirty="0">
              <a:solidFill>
                <a:schemeClr val="accent1"/>
              </a:solidFill>
              <a:latin typeface="UD デジタル 教科書体 NK-B" panose="02020700000000000000" pitchFamily="18" charset="-128"/>
              <a:ea typeface="UD デジタル 教科書体 NK-B" panose="02020700000000000000" pitchFamily="18" charset="-128"/>
            </a:endParaRPr>
          </a:p>
        </p:txBody>
      </p:sp>
      <p:sp>
        <p:nvSpPr>
          <p:cNvPr id="28" name="矢印: 下 27">
            <a:extLst>
              <a:ext uri="{FF2B5EF4-FFF2-40B4-BE49-F238E27FC236}">
                <a16:creationId xmlns:a16="http://schemas.microsoft.com/office/drawing/2014/main" id="{16DDABE6-CCE6-87D2-35DE-2A546AD9409D}"/>
              </a:ext>
            </a:extLst>
          </p:cNvPr>
          <p:cNvSpPr/>
          <p:nvPr/>
        </p:nvSpPr>
        <p:spPr>
          <a:xfrm>
            <a:off x="3895178" y="3396746"/>
            <a:ext cx="885161" cy="315369"/>
          </a:xfrm>
          <a:prstGeom prst="downArrow">
            <a:avLst>
              <a:gd name="adj1" fmla="val 50000"/>
              <a:gd name="adj2" fmla="val 100000"/>
            </a:avLst>
          </a:prstGeom>
          <a:gradFill>
            <a:gsLst>
              <a:gs pos="69000">
                <a:schemeClr val="accent1">
                  <a:lumMod val="45000"/>
                  <a:lumOff val="55000"/>
                </a:schemeClr>
              </a:gs>
              <a:gs pos="100000">
                <a:schemeClr val="accent1">
                  <a:lumMod val="45000"/>
                  <a:lumOff val="55000"/>
                </a:schemeClr>
              </a:gs>
              <a:gs pos="0">
                <a:schemeClr val="accent1">
                  <a:lumMod val="30000"/>
                  <a:lumOff val="7000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K-R" panose="02020400000000000000" pitchFamily="18" charset="-128"/>
              <a:ea typeface="UD デジタル 教科書体 NK-R" panose="02020400000000000000" pitchFamily="18" charset="-128"/>
            </a:endParaRPr>
          </a:p>
        </p:txBody>
      </p:sp>
      <p:pic>
        <p:nvPicPr>
          <p:cNvPr id="1026" name="図 20" descr="N:\総務課行政関係フォルダー\マスコットキャラクター\一穂さん定型パターン\260526\023ナース（黒）聴診器.gif">
            <a:extLst>
              <a:ext uri="{FF2B5EF4-FFF2-40B4-BE49-F238E27FC236}">
                <a16:creationId xmlns:a16="http://schemas.microsoft.com/office/drawing/2014/main" id="{BDFEF656-76AC-EF97-A47C-19A4900979A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51034" y="5484431"/>
            <a:ext cx="551127" cy="852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図 21" descr="N:\総務課行政関係フォルダー\マスコットキャラクター\一穂さん定型パターン\260526\024ナース（赤）体温計.gif">
            <a:extLst>
              <a:ext uri="{FF2B5EF4-FFF2-40B4-BE49-F238E27FC236}">
                <a16:creationId xmlns:a16="http://schemas.microsoft.com/office/drawing/2014/main" id="{F862705F-B3B6-BF85-762C-EF197DBDF66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63627" y="5469182"/>
            <a:ext cx="756063" cy="869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図 5">
            <a:extLst>
              <a:ext uri="{FF2B5EF4-FFF2-40B4-BE49-F238E27FC236}">
                <a16:creationId xmlns:a16="http://schemas.microsoft.com/office/drawing/2014/main" id="{92C18C6F-E0FE-766E-C4D2-CC946413C5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419" y="57546"/>
            <a:ext cx="649087" cy="700171"/>
          </a:xfrm>
          <a:prstGeom prst="rect">
            <a:avLst/>
          </a:prstGeom>
        </p:spPr>
      </p:pic>
    </p:spTree>
    <p:extLst>
      <p:ext uri="{BB962C8B-B14F-4D97-AF65-F5344CB8AC3E}">
        <p14:creationId xmlns:p14="http://schemas.microsoft.com/office/powerpoint/2010/main" val="20664327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ED04C-671C-A352-C359-12DA2BB4587F}"/>
            </a:ext>
          </a:extLst>
        </p:cNvPr>
        <p:cNvGrpSpPr/>
        <p:nvPr/>
      </p:nvGrpSpPr>
      <p:grpSpPr>
        <a:xfrm>
          <a:off x="0" y="0"/>
          <a:ext cx="0" cy="0"/>
          <a:chOff x="0" y="0"/>
          <a:chExt cx="0" cy="0"/>
        </a:xfrm>
      </p:grpSpPr>
      <p:sp>
        <p:nvSpPr>
          <p:cNvPr id="2" name="テキスト ボックス 90">
            <a:extLst>
              <a:ext uri="{FF2B5EF4-FFF2-40B4-BE49-F238E27FC236}">
                <a16:creationId xmlns:a16="http://schemas.microsoft.com/office/drawing/2014/main" id="{7FF773A3-D3BF-9CC4-7C6D-29C45CBD9DAF}"/>
              </a:ext>
            </a:extLst>
          </p:cNvPr>
          <p:cNvSpPr txBox="1"/>
          <p:nvPr/>
        </p:nvSpPr>
        <p:spPr>
          <a:xfrm>
            <a:off x="347864" y="1595318"/>
            <a:ext cx="7119069" cy="461665"/>
          </a:xfrm>
          <a:prstGeom prst="rect">
            <a:avLst/>
          </a:prstGeom>
          <a:noFill/>
        </p:spPr>
        <p:txBody>
          <a:bodyPr wrap="square" rtlCol="0">
            <a:spAutoFit/>
          </a:bodyPr>
          <a:lstStyle/>
          <a:p>
            <a:pPr>
              <a:defRPr/>
            </a:pPr>
            <a:r>
              <a:rPr lang="en-US" altLang="ja-JP" sz="2400" b="1" dirty="0">
                <a:solidFill>
                  <a:sysClr val="windowText" lastClr="000000"/>
                </a:solidFill>
                <a:latin typeface="UD デジタル 教科書体 NK-B" panose="02020700000000000000" pitchFamily="18" charset="-128"/>
                <a:ea typeface="UD デジタル 教科書体 NK-B" panose="02020700000000000000" pitchFamily="18" charset="-128"/>
              </a:rPr>
              <a:t>【</a:t>
            </a:r>
            <a:r>
              <a:rPr lang="ja-JP" altLang="en-US" sz="2400" b="1" dirty="0">
                <a:solidFill>
                  <a:sysClr val="windowText" lastClr="000000"/>
                </a:solidFill>
                <a:latin typeface="UD デジタル 教科書体 NK-B" panose="02020700000000000000" pitchFamily="18" charset="-128"/>
                <a:ea typeface="UD デジタル 教科書体 NK-B" panose="02020700000000000000" pitchFamily="18" charset="-128"/>
              </a:rPr>
              <a:t>個人の</a:t>
            </a:r>
            <a:r>
              <a:rPr lang="en-US" altLang="ja-JP" sz="2400" b="1" dirty="0" err="1">
                <a:solidFill>
                  <a:sysClr val="windowText" lastClr="000000"/>
                </a:solidFill>
                <a:latin typeface="UD デジタル 教科書体 NK-B" panose="02020700000000000000" pitchFamily="18" charset="-128"/>
                <a:ea typeface="UD デジタル 教科書体 NK-B" panose="02020700000000000000" pitchFamily="18" charset="-128"/>
              </a:rPr>
              <a:t>生産性</a:t>
            </a:r>
            <a:r>
              <a:rPr lang="en-US" altLang="ja-JP" sz="2400" b="1" dirty="0">
                <a:solidFill>
                  <a:sysClr val="windowText" lastClr="000000"/>
                </a:solidFill>
                <a:latin typeface="UD デジタル 教科書体 NK-B" panose="02020700000000000000" pitchFamily="18" charset="-128"/>
                <a:ea typeface="UD デジタル 教科書体 NK-B" panose="02020700000000000000" pitchFamily="18" charset="-128"/>
              </a:rPr>
              <a:t>】 </a:t>
            </a:r>
            <a:r>
              <a:rPr lang="ja-JP" altLang="en-US" sz="2400" b="1" dirty="0">
                <a:solidFill>
                  <a:sysClr val="windowText" lastClr="000000"/>
                </a:solidFill>
                <a:latin typeface="UD デジタル 教科書体 NK-B" panose="02020700000000000000" pitchFamily="18" charset="-128"/>
                <a:ea typeface="UD デジタル 教科書体 NK-B" panose="02020700000000000000" pitchFamily="18" charset="-128"/>
              </a:rPr>
              <a:t>　</a:t>
            </a:r>
            <a:r>
              <a:rPr lang="en-US" altLang="ja-JP" sz="2400" b="1" dirty="0">
                <a:solidFill>
                  <a:sysClr val="windowText" lastClr="000000"/>
                </a:solidFill>
                <a:latin typeface="UD デジタル 教科書体 NK-B" panose="02020700000000000000" pitchFamily="18" charset="-128"/>
                <a:ea typeface="UD デジタル 教科書体 NK-B" panose="02020700000000000000" pitchFamily="18" charset="-128"/>
              </a:rPr>
              <a:t>×</a:t>
            </a:r>
            <a:r>
              <a:rPr lang="ja-JP" altLang="en-US" sz="2400" b="1" dirty="0">
                <a:solidFill>
                  <a:sysClr val="windowText" lastClr="000000"/>
                </a:solidFill>
                <a:latin typeface="UD デジタル 教科書体 NK-B" panose="02020700000000000000" pitchFamily="18" charset="-128"/>
                <a:ea typeface="UD デジタル 教科書体 NK-B" panose="02020700000000000000" pitchFamily="18" charset="-128"/>
              </a:rPr>
              <a:t>　</a:t>
            </a:r>
            <a:r>
              <a:rPr lang="en-US" altLang="ja-JP" sz="2400" b="1" dirty="0">
                <a:solidFill>
                  <a:sysClr val="windowText" lastClr="000000"/>
                </a:solidFill>
                <a:latin typeface="UD デジタル 教科書体 NK-B" panose="02020700000000000000" pitchFamily="18" charset="-128"/>
                <a:ea typeface="UD デジタル 教科書体 NK-B" panose="02020700000000000000" pitchFamily="18" charset="-128"/>
              </a:rPr>
              <a:t> 【</a:t>
            </a:r>
            <a:r>
              <a:rPr lang="ja-JP" altLang="en-US" sz="2400" b="1" dirty="0">
                <a:solidFill>
                  <a:sysClr val="windowText" lastClr="000000"/>
                </a:solidFill>
                <a:latin typeface="UD デジタル 教科書体 NK-B" panose="02020700000000000000" pitchFamily="18" charset="-128"/>
                <a:ea typeface="UD デジタル 教科書体 NK-B" panose="02020700000000000000" pitchFamily="18" charset="-128"/>
              </a:rPr>
              <a:t>労働時間（人数）</a:t>
            </a:r>
            <a:r>
              <a:rPr lang="en-US" altLang="ja-JP" sz="2400" b="1" dirty="0">
                <a:solidFill>
                  <a:sysClr val="windowText" lastClr="000000"/>
                </a:solidFill>
                <a:latin typeface="UD デジタル 教科書体 NK-B" panose="02020700000000000000" pitchFamily="18" charset="-128"/>
                <a:ea typeface="UD デジタル 教科書体 NK-B" panose="02020700000000000000" pitchFamily="18" charset="-128"/>
              </a:rPr>
              <a:t>】 </a:t>
            </a:r>
            <a:r>
              <a:rPr lang="en-US" altLang="ja-JP" sz="2400" b="1" dirty="0">
                <a:solidFill>
                  <a:schemeClr val="bg1"/>
                </a:solidFill>
                <a:latin typeface="UD デジタル 教科書体 NK-B" panose="02020700000000000000" pitchFamily="18" charset="-128"/>
                <a:ea typeface="UD デジタル 教科書体 NK-B" panose="02020700000000000000" pitchFamily="18" charset="-128"/>
              </a:rPr>
              <a:t>× </a:t>
            </a:r>
          </a:p>
        </p:txBody>
      </p:sp>
      <p:sp>
        <p:nvSpPr>
          <p:cNvPr id="5" name="テキスト ボックス 90">
            <a:extLst>
              <a:ext uri="{FF2B5EF4-FFF2-40B4-BE49-F238E27FC236}">
                <a16:creationId xmlns:a16="http://schemas.microsoft.com/office/drawing/2014/main" id="{639D025B-60BF-88B8-31C7-D96F88180A3C}"/>
              </a:ext>
            </a:extLst>
          </p:cNvPr>
          <p:cNvSpPr txBox="1"/>
          <p:nvPr/>
        </p:nvSpPr>
        <p:spPr>
          <a:xfrm>
            <a:off x="305883" y="2016842"/>
            <a:ext cx="2237435" cy="584775"/>
          </a:xfrm>
          <a:prstGeom prst="rect">
            <a:avLst/>
          </a:prstGeom>
          <a:noFill/>
        </p:spPr>
        <p:txBody>
          <a:bodyPr wrap="square" rtlCol="0">
            <a:spAutoFit/>
          </a:bodyPr>
          <a:lstStyle/>
          <a:p>
            <a:pPr algn="ctr">
              <a:defRPr/>
            </a:pPr>
            <a:r>
              <a:rPr lang="en-US" altLang="ja-JP" sz="1600" b="1" dirty="0">
                <a:solidFill>
                  <a:sysClr val="windowText" lastClr="000000"/>
                </a:solidFill>
                <a:latin typeface="UD デジタル 教科書体 NK-B" panose="02020700000000000000" pitchFamily="18" charset="-128"/>
                <a:ea typeface="UD デジタル 教科書体 NK-B" panose="02020700000000000000" pitchFamily="18" charset="-128"/>
              </a:rPr>
              <a:t>１</a:t>
            </a:r>
            <a:r>
              <a:rPr lang="ja-JP" altLang="en-US" sz="1600" b="1" dirty="0">
                <a:solidFill>
                  <a:sysClr val="windowText" lastClr="000000"/>
                </a:solidFill>
                <a:latin typeface="UD デジタル 教科書体 NK-B" panose="02020700000000000000" pitchFamily="18" charset="-128"/>
                <a:ea typeface="UD デジタル 教科書体 NK-B" panose="02020700000000000000" pitchFamily="18" charset="-128"/>
              </a:rPr>
              <a:t>人あたりの業務の質</a:t>
            </a:r>
            <a:endParaRPr lang="en-US" altLang="ja-JP" sz="1600" b="1" dirty="0">
              <a:solidFill>
                <a:sysClr val="windowText" lastClr="000000"/>
              </a:solidFill>
              <a:latin typeface="UD デジタル 教科書体 NK-B" panose="02020700000000000000" pitchFamily="18" charset="-128"/>
              <a:ea typeface="UD デジタル 教科書体 NK-B" panose="02020700000000000000" pitchFamily="18" charset="-128"/>
            </a:endParaRPr>
          </a:p>
          <a:p>
            <a:pPr algn="ctr">
              <a:defRPr/>
            </a:pPr>
            <a:r>
              <a:rPr lang="ja-JP" altLang="en-US" sz="1600" b="1" dirty="0">
                <a:solidFill>
                  <a:sysClr val="windowText" lastClr="000000"/>
                </a:solidFill>
                <a:latin typeface="UD デジタル 教科書体 NK-B" panose="02020700000000000000" pitchFamily="18" charset="-128"/>
                <a:ea typeface="UD デジタル 教科書体 NK-B" panose="02020700000000000000" pitchFamily="18" charset="-128"/>
              </a:rPr>
              <a:t>個人スキル</a:t>
            </a:r>
            <a:r>
              <a:rPr lang="en-US" altLang="ja-JP" sz="1600" b="1" dirty="0">
                <a:solidFill>
                  <a:sysClr val="windowText" lastClr="000000"/>
                </a:solidFill>
                <a:latin typeface="UD デジタル 教科書体 NK-B" panose="02020700000000000000" pitchFamily="18" charset="-128"/>
                <a:ea typeface="UD デジタル 教科書体 NK-B" panose="02020700000000000000" pitchFamily="18" charset="-128"/>
              </a:rPr>
              <a:t>　</a:t>
            </a:r>
          </a:p>
        </p:txBody>
      </p:sp>
      <p:sp>
        <p:nvSpPr>
          <p:cNvPr id="12" name="テキスト ボックス 90">
            <a:extLst>
              <a:ext uri="{FF2B5EF4-FFF2-40B4-BE49-F238E27FC236}">
                <a16:creationId xmlns:a16="http://schemas.microsoft.com/office/drawing/2014/main" id="{73E3A9CC-C41A-C478-94C7-8B01C8ED021E}"/>
              </a:ext>
            </a:extLst>
          </p:cNvPr>
          <p:cNvSpPr txBox="1"/>
          <p:nvPr/>
        </p:nvSpPr>
        <p:spPr>
          <a:xfrm>
            <a:off x="3132818" y="1989576"/>
            <a:ext cx="2393316" cy="584775"/>
          </a:xfrm>
          <a:prstGeom prst="rect">
            <a:avLst/>
          </a:prstGeom>
          <a:noFill/>
        </p:spPr>
        <p:txBody>
          <a:bodyPr wrap="square" rtlCol="0">
            <a:spAutoFit/>
          </a:bodyPr>
          <a:lstStyle/>
          <a:p>
            <a:pPr algn="ctr">
              <a:defRPr/>
            </a:pPr>
            <a:r>
              <a:rPr lang="ja-JP" altLang="en-US" sz="1600" b="1" dirty="0">
                <a:solidFill>
                  <a:sysClr val="windowText" lastClr="000000"/>
                </a:solidFill>
                <a:latin typeface="UD デジタル 教科書体 NK-B" panose="02020700000000000000" pitchFamily="18" charset="-128"/>
                <a:ea typeface="UD デジタル 教科書体 NK-B" panose="02020700000000000000" pitchFamily="18" charset="-128"/>
              </a:rPr>
              <a:t>働き手不足</a:t>
            </a:r>
            <a:endParaRPr lang="en-US" altLang="ja-JP" sz="1600" b="1" dirty="0">
              <a:solidFill>
                <a:sysClr val="windowText" lastClr="000000"/>
              </a:solidFill>
              <a:latin typeface="UD デジタル 教科書体 NK-B" panose="02020700000000000000" pitchFamily="18" charset="-128"/>
              <a:ea typeface="UD デジタル 教科書体 NK-B" panose="02020700000000000000" pitchFamily="18" charset="-128"/>
            </a:endParaRPr>
          </a:p>
          <a:p>
            <a:pPr algn="ctr">
              <a:defRPr/>
            </a:pPr>
            <a:r>
              <a:rPr lang="ja-JP" altLang="en-US" sz="1600" b="1" dirty="0">
                <a:solidFill>
                  <a:sysClr val="windowText" lastClr="000000"/>
                </a:solidFill>
                <a:latin typeface="UD デジタル 教科書体 NK-B" panose="02020700000000000000" pitchFamily="18" charset="-128"/>
                <a:ea typeface="UD デジタル 教科書体 NK-B" panose="02020700000000000000" pitchFamily="18" charset="-128"/>
              </a:rPr>
              <a:t>（＋働き方改革）</a:t>
            </a:r>
            <a:endParaRPr lang="en-US" altLang="ja-JP" sz="1600" b="1" dirty="0">
              <a:solidFill>
                <a:sysClr val="windowText" lastClr="000000"/>
              </a:solidFill>
              <a:latin typeface="UD デジタル 教科書体 NK-B" panose="02020700000000000000" pitchFamily="18" charset="-128"/>
              <a:ea typeface="UD デジタル 教科書体 NK-B" panose="02020700000000000000" pitchFamily="18" charset="-128"/>
            </a:endParaRPr>
          </a:p>
        </p:txBody>
      </p:sp>
      <p:sp>
        <p:nvSpPr>
          <p:cNvPr id="18" name="四角形: 角を丸くする 17">
            <a:extLst>
              <a:ext uri="{FF2B5EF4-FFF2-40B4-BE49-F238E27FC236}">
                <a16:creationId xmlns:a16="http://schemas.microsoft.com/office/drawing/2014/main" id="{8E964272-CA40-F89D-14D0-0EE6E6C48D63}"/>
              </a:ext>
            </a:extLst>
          </p:cNvPr>
          <p:cNvSpPr/>
          <p:nvPr/>
        </p:nvSpPr>
        <p:spPr>
          <a:xfrm>
            <a:off x="297657" y="1095600"/>
            <a:ext cx="5642495" cy="419756"/>
          </a:xfrm>
          <a:prstGeom prst="roundRect">
            <a:avLst>
              <a:gd name="adj" fmla="val 50000"/>
            </a:avLst>
          </a:prstGeom>
          <a:solidFill>
            <a:srgbClr val="66CCFF"/>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 bIns="0" rtlCol="0" anchor="ctr"/>
          <a:lstStyle/>
          <a:p>
            <a:pPr algn="ctr"/>
            <a:r>
              <a:rPr kumimoji="1" lang="ja-JP" altLang="en-US" sz="2400" b="1" dirty="0">
                <a:latin typeface="UD デジタル 教科書体 NK-B" panose="02020700000000000000" pitchFamily="18" charset="-128"/>
                <a:ea typeface="UD デジタル 教科書体 NK-B" panose="02020700000000000000" pitchFamily="18" charset="-128"/>
              </a:rPr>
              <a:t>医療・介護 供給力</a:t>
            </a:r>
          </a:p>
        </p:txBody>
      </p:sp>
      <p:sp>
        <p:nvSpPr>
          <p:cNvPr id="22" name="テキスト ボックス 90">
            <a:extLst>
              <a:ext uri="{FF2B5EF4-FFF2-40B4-BE49-F238E27FC236}">
                <a16:creationId xmlns:a16="http://schemas.microsoft.com/office/drawing/2014/main" id="{F7BE1C90-427C-824B-8101-F9B373399AE5}"/>
              </a:ext>
            </a:extLst>
          </p:cNvPr>
          <p:cNvSpPr txBox="1"/>
          <p:nvPr/>
        </p:nvSpPr>
        <p:spPr>
          <a:xfrm>
            <a:off x="6700892" y="1001389"/>
            <a:ext cx="1694309" cy="1323439"/>
          </a:xfrm>
          <a:prstGeom prst="rect">
            <a:avLst/>
          </a:prstGeom>
          <a:noFill/>
        </p:spPr>
        <p:txBody>
          <a:bodyPr wrap="square" rtlCol="0">
            <a:spAutoFit/>
          </a:bodyPr>
          <a:lstStyle/>
          <a:p>
            <a:pPr>
              <a:defRPr/>
            </a:pPr>
            <a:r>
              <a:rPr lang="en-US" altLang="ja-JP" sz="3200" b="1" dirty="0">
                <a:solidFill>
                  <a:srgbClr val="FF0000"/>
                </a:solidFill>
                <a:latin typeface="UD デジタル 教科書体 NK-B" panose="02020700000000000000" pitchFamily="18" charset="-128"/>
                <a:ea typeface="UD デジタル 教科書体 NK-B" panose="02020700000000000000" pitchFamily="18" charset="-128"/>
              </a:rPr>
              <a:t>×</a:t>
            </a:r>
            <a:r>
              <a:rPr lang="en-US" altLang="ja-JP" sz="8000" b="1" dirty="0">
                <a:solidFill>
                  <a:srgbClr val="FF0000"/>
                </a:solidFill>
                <a:latin typeface="UD デジタル 教科書体 NK-B" panose="02020700000000000000" pitchFamily="18" charset="-128"/>
                <a:ea typeface="UD デジタル 教科書体 NK-B" panose="02020700000000000000" pitchFamily="18" charset="-128"/>
              </a:rPr>
              <a:t>α</a:t>
            </a:r>
            <a:endParaRPr lang="en-US" altLang="ja-JP" sz="3200" b="1" dirty="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16" name="テキスト ボックス 90">
            <a:extLst>
              <a:ext uri="{FF2B5EF4-FFF2-40B4-BE49-F238E27FC236}">
                <a16:creationId xmlns:a16="http://schemas.microsoft.com/office/drawing/2014/main" id="{C64D2AAC-5C1F-FEEE-8F8D-34A4AB9B200E}"/>
              </a:ext>
            </a:extLst>
          </p:cNvPr>
          <p:cNvSpPr txBox="1"/>
          <p:nvPr/>
        </p:nvSpPr>
        <p:spPr>
          <a:xfrm>
            <a:off x="6264565" y="2039198"/>
            <a:ext cx="2458310" cy="923330"/>
          </a:xfrm>
          <a:prstGeom prst="rect">
            <a:avLst/>
          </a:prstGeom>
          <a:noFill/>
        </p:spPr>
        <p:txBody>
          <a:bodyPr wrap="square" rtlCol="0">
            <a:spAutoFit/>
          </a:bodyPr>
          <a:lstStyle/>
          <a:p>
            <a:pPr algn="ctr">
              <a:defRPr/>
            </a:pPr>
            <a:r>
              <a:rPr lang="ja-JP" altLang="en-US" sz="5400" b="1" dirty="0">
                <a:solidFill>
                  <a:srgbClr val="FF0000"/>
                </a:solidFill>
                <a:latin typeface="UD デジタル 教科書体 NK-B" panose="02020700000000000000" pitchFamily="18" charset="-128"/>
                <a:ea typeface="UD デジタル 教科書体 NK-B" panose="02020700000000000000" pitchFamily="18" charset="-128"/>
              </a:rPr>
              <a:t>「</a:t>
            </a:r>
            <a:r>
              <a:rPr lang="en-US" altLang="ja-JP" sz="5400" b="1" dirty="0">
                <a:solidFill>
                  <a:srgbClr val="FF0000"/>
                </a:solidFill>
                <a:latin typeface="UD デジタル 教科書体 NK-B" panose="02020700000000000000" pitchFamily="18" charset="-128"/>
                <a:ea typeface="UD デジタル 教科書体 NK-B" panose="02020700000000000000" pitchFamily="18" charset="-128"/>
              </a:rPr>
              <a:t>ICT</a:t>
            </a:r>
            <a:r>
              <a:rPr lang="ja-JP" altLang="en-US" sz="5400" b="1" dirty="0">
                <a:solidFill>
                  <a:srgbClr val="FF0000"/>
                </a:solidFill>
                <a:latin typeface="UD デジタル 教科書体 NK-B" panose="02020700000000000000" pitchFamily="18" charset="-128"/>
                <a:ea typeface="UD デジタル 教科書体 NK-B" panose="02020700000000000000" pitchFamily="18" charset="-128"/>
              </a:rPr>
              <a:t>」</a:t>
            </a:r>
            <a:endParaRPr lang="en-US" altLang="ja-JP" sz="5400" b="1" dirty="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23" name="星: 24 pt 22">
            <a:extLst>
              <a:ext uri="{FF2B5EF4-FFF2-40B4-BE49-F238E27FC236}">
                <a16:creationId xmlns:a16="http://schemas.microsoft.com/office/drawing/2014/main" id="{3929233C-0097-3591-358D-6765C2FAC9CC}"/>
              </a:ext>
            </a:extLst>
          </p:cNvPr>
          <p:cNvSpPr/>
          <p:nvPr/>
        </p:nvSpPr>
        <p:spPr>
          <a:xfrm>
            <a:off x="6004861" y="1072729"/>
            <a:ext cx="2821949" cy="2139929"/>
          </a:xfrm>
          <a:prstGeom prst="star24">
            <a:avLst>
              <a:gd name="adj" fmla="val 50000"/>
            </a:avLst>
          </a:prstGeom>
          <a:noFill/>
          <a:ln w="6032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矢印: 右 13">
            <a:extLst>
              <a:ext uri="{FF2B5EF4-FFF2-40B4-BE49-F238E27FC236}">
                <a16:creationId xmlns:a16="http://schemas.microsoft.com/office/drawing/2014/main" id="{A47A04DA-F55F-99A1-7FAC-C1804B6FA21A}"/>
              </a:ext>
            </a:extLst>
          </p:cNvPr>
          <p:cNvSpPr/>
          <p:nvPr/>
        </p:nvSpPr>
        <p:spPr>
          <a:xfrm rot="3383862">
            <a:off x="4864390" y="2114425"/>
            <a:ext cx="847268" cy="471003"/>
          </a:xfrm>
          <a:prstGeom prst="rightArrow">
            <a:avLst>
              <a:gd name="adj1" fmla="val 40072"/>
              <a:gd name="adj2" fmla="val 72052"/>
            </a:avLst>
          </a:prstGeom>
          <a:solidFill>
            <a:srgbClr val="FF7C80">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3" name="グループ化 32">
            <a:extLst>
              <a:ext uri="{FF2B5EF4-FFF2-40B4-BE49-F238E27FC236}">
                <a16:creationId xmlns:a16="http://schemas.microsoft.com/office/drawing/2014/main" id="{DCD08997-E2B9-67CA-00B2-FD743D98727C}"/>
              </a:ext>
            </a:extLst>
          </p:cNvPr>
          <p:cNvGrpSpPr/>
          <p:nvPr/>
        </p:nvGrpSpPr>
        <p:grpSpPr>
          <a:xfrm>
            <a:off x="222991" y="2828729"/>
            <a:ext cx="8954117" cy="2753771"/>
            <a:chOff x="222991" y="2893025"/>
            <a:chExt cx="8954117" cy="2753771"/>
          </a:xfrm>
        </p:grpSpPr>
        <p:graphicFrame>
          <p:nvGraphicFramePr>
            <p:cNvPr id="15" name="グラフ 14">
              <a:extLst>
                <a:ext uri="{FF2B5EF4-FFF2-40B4-BE49-F238E27FC236}">
                  <a16:creationId xmlns:a16="http://schemas.microsoft.com/office/drawing/2014/main" id="{166E6545-DA9C-08FA-D4E8-6A5D69C82BEC}"/>
                </a:ext>
              </a:extLst>
            </p:cNvPr>
            <p:cNvGraphicFramePr>
              <a:graphicFrameLocks/>
            </p:cNvGraphicFramePr>
            <p:nvPr/>
          </p:nvGraphicFramePr>
          <p:xfrm>
            <a:off x="251633" y="3175873"/>
            <a:ext cx="3050509" cy="2373134"/>
          </p:xfrm>
          <a:graphic>
            <a:graphicData uri="http://schemas.openxmlformats.org/drawingml/2006/chart">
              <c:chart xmlns:c="http://schemas.openxmlformats.org/drawingml/2006/chart" xmlns:r="http://schemas.openxmlformats.org/officeDocument/2006/relationships" r:id="rId3"/>
            </a:graphicData>
          </a:graphic>
        </p:graphicFrame>
        <p:sp>
          <p:nvSpPr>
            <p:cNvPr id="13" name="矢印: 右 12">
              <a:extLst>
                <a:ext uri="{FF2B5EF4-FFF2-40B4-BE49-F238E27FC236}">
                  <a16:creationId xmlns:a16="http://schemas.microsoft.com/office/drawing/2014/main" id="{20BEC525-1D89-809E-5C16-28F5B6D935F4}"/>
                </a:ext>
              </a:extLst>
            </p:cNvPr>
            <p:cNvSpPr/>
            <p:nvPr/>
          </p:nvSpPr>
          <p:spPr>
            <a:xfrm rot="18611992">
              <a:off x="1184077" y="4310513"/>
              <a:ext cx="1185621" cy="186208"/>
            </a:xfrm>
            <a:prstGeom prst="rightArrow">
              <a:avLst>
                <a:gd name="adj1" fmla="val 40072"/>
                <a:gd name="adj2" fmla="val 89061"/>
              </a:avLst>
            </a:prstGeom>
            <a:solidFill>
              <a:schemeClr val="accent5">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63B57FEF-0EB8-6084-662B-B23F74B21FE3}"/>
                </a:ext>
              </a:extLst>
            </p:cNvPr>
            <p:cNvSpPr/>
            <p:nvPr/>
          </p:nvSpPr>
          <p:spPr>
            <a:xfrm>
              <a:off x="3667511" y="3194376"/>
              <a:ext cx="5392477" cy="2123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ja-JP" altLang="en-US" sz="1400" b="1" dirty="0">
                  <a:solidFill>
                    <a:schemeClr val="tx1"/>
                  </a:solidFill>
                  <a:latin typeface="UD デジタル 教科書体 NK-B" panose="02020700000000000000" pitchFamily="18" charset="-128"/>
                  <a:ea typeface="UD デジタル 教科書体 NK-B" panose="02020700000000000000" pitchFamily="18" charset="-128"/>
                </a:rPr>
                <a:t>令和２年版厚生労働白書によると、</a:t>
              </a:r>
              <a:endParaRPr lang="en-US" altLang="ja-JP" sz="1400" b="1" dirty="0">
                <a:solidFill>
                  <a:schemeClr val="tx1"/>
                </a:solidFill>
                <a:latin typeface="UD デジタル 教科書体 NK-B" panose="02020700000000000000" pitchFamily="18" charset="-128"/>
                <a:ea typeface="UD デジタル 教科書体 NK-B" panose="02020700000000000000" pitchFamily="18" charset="-128"/>
              </a:endParaRPr>
            </a:p>
            <a:p>
              <a:r>
                <a:rPr lang="ja-JP" altLang="en-US" sz="1400" b="1" u="sng" dirty="0">
                  <a:solidFill>
                    <a:srgbClr val="FF5050"/>
                  </a:solidFill>
                  <a:latin typeface="UD デジタル 教科書体 NK-B" panose="02020700000000000000" pitchFamily="18" charset="-128"/>
                  <a:ea typeface="UD デジタル 教科書体 NK-B" panose="02020700000000000000" pitchFamily="18" charset="-128"/>
                </a:rPr>
                <a:t>医療・福祉に携わる就業者数は　～（中略）～</a:t>
              </a:r>
              <a:endParaRPr lang="en-US" altLang="ja-JP" sz="1400" b="1" u="sng" dirty="0">
                <a:solidFill>
                  <a:srgbClr val="FF5050"/>
                </a:solidFill>
                <a:latin typeface="UD デジタル 教科書体 NK-B" panose="02020700000000000000" pitchFamily="18" charset="-128"/>
                <a:ea typeface="UD デジタル 教科書体 NK-B" panose="02020700000000000000" pitchFamily="18" charset="-128"/>
              </a:endParaRPr>
            </a:p>
            <a:p>
              <a:r>
                <a:rPr lang="en-US" altLang="ja-JP" sz="1400" b="1" u="sng" dirty="0">
                  <a:solidFill>
                    <a:srgbClr val="FF5050"/>
                  </a:solidFill>
                  <a:latin typeface="UD デジタル 教科書体 NK-B" panose="02020700000000000000" pitchFamily="18" charset="-128"/>
                  <a:ea typeface="UD デジタル 教科書体 NK-B" panose="02020700000000000000" pitchFamily="18" charset="-128"/>
                </a:rPr>
                <a:t>2040 </a:t>
              </a:r>
              <a:r>
                <a:rPr lang="ja-JP" altLang="en-US" sz="1400" b="1" u="sng" dirty="0">
                  <a:solidFill>
                    <a:srgbClr val="FF5050"/>
                  </a:solidFill>
                  <a:latin typeface="UD デジタル 教科書体 NK-B" panose="02020700000000000000" pitchFamily="18" charset="-128"/>
                  <a:ea typeface="UD デジタル 教科書体 NK-B" panose="02020700000000000000" pitchFamily="18" charset="-128"/>
                </a:rPr>
                <a:t>年には</a:t>
              </a:r>
              <a:r>
                <a:rPr lang="en-US" altLang="ja-JP" sz="1400" b="1" u="sng" dirty="0">
                  <a:solidFill>
                    <a:srgbClr val="FF5050"/>
                  </a:solidFill>
                  <a:latin typeface="UD デジタル 教科書体 NK-B" panose="02020700000000000000" pitchFamily="18" charset="-128"/>
                  <a:ea typeface="UD デジタル 教科書体 NK-B" panose="02020700000000000000" pitchFamily="18" charset="-128"/>
                </a:rPr>
                <a:t>1070 </a:t>
              </a:r>
              <a:r>
                <a:rPr lang="ja-JP" altLang="en-US" sz="1400" b="1" u="sng" dirty="0">
                  <a:solidFill>
                    <a:srgbClr val="FF5050"/>
                  </a:solidFill>
                  <a:latin typeface="UD デジタル 教科書体 NK-B" panose="02020700000000000000" pitchFamily="18" charset="-128"/>
                  <a:ea typeface="UD デジタル 教科書体 NK-B" panose="02020700000000000000" pitchFamily="18" charset="-128"/>
                </a:rPr>
                <a:t>万人（約５人に１人）　と増大が予測されている。</a:t>
              </a:r>
              <a:endParaRPr lang="en-US" altLang="ja-JP" sz="1400" b="1" u="sng" dirty="0">
                <a:solidFill>
                  <a:srgbClr val="FF5050"/>
                </a:solidFill>
                <a:latin typeface="UD デジタル 教科書体 NK-B" panose="02020700000000000000" pitchFamily="18" charset="-128"/>
                <a:ea typeface="UD デジタル 教科書体 NK-B" panose="02020700000000000000" pitchFamily="18" charset="-128"/>
              </a:endParaRPr>
            </a:p>
            <a:p>
              <a:pPr>
                <a:lnSpc>
                  <a:spcPts val="1200"/>
                </a:lnSpc>
              </a:pPr>
              <a:endParaRPr lang="ja-JP" altLang="en-US" sz="1400" b="1" u="sng" dirty="0">
                <a:solidFill>
                  <a:srgbClr val="FF5050"/>
                </a:solidFill>
                <a:latin typeface="UD デジタル 教科書体 NK-B" panose="02020700000000000000" pitchFamily="18" charset="-128"/>
                <a:ea typeface="UD デジタル 教科書体 NK-B" panose="02020700000000000000" pitchFamily="18" charset="-128"/>
              </a:endParaRPr>
            </a:p>
            <a:p>
              <a:r>
                <a:rPr lang="ja-JP" altLang="en-US" sz="1400" b="1" dirty="0">
                  <a:solidFill>
                    <a:schemeClr val="tx1"/>
                  </a:solidFill>
                  <a:latin typeface="UD デジタル 教科書体 NK-B" panose="02020700000000000000" pitchFamily="18" charset="-128"/>
                  <a:ea typeface="UD デジタル 教科書体 NK-B" panose="02020700000000000000" pitchFamily="18" charset="-128"/>
                </a:rPr>
                <a:t>産業別就業者数の推移と見通しをみると、</a:t>
              </a:r>
              <a:r>
                <a:rPr lang="en-US" altLang="ja-JP" sz="1400" b="1" dirty="0">
                  <a:solidFill>
                    <a:schemeClr val="tx1"/>
                  </a:solidFill>
                  <a:latin typeface="UD デジタル 教科書体 NK-B" panose="02020700000000000000" pitchFamily="18" charset="-128"/>
                  <a:ea typeface="UD デジタル 教科書体 NK-B" panose="02020700000000000000" pitchFamily="18" charset="-128"/>
                </a:rPr>
                <a:t>2040 </a:t>
              </a:r>
              <a:r>
                <a:rPr lang="ja-JP" altLang="en-US" sz="1400" b="1" dirty="0">
                  <a:solidFill>
                    <a:schemeClr val="tx1"/>
                  </a:solidFill>
                  <a:latin typeface="UD デジタル 教科書体 NK-B" panose="02020700000000000000" pitchFamily="18" charset="-128"/>
                  <a:ea typeface="UD デジタル 教科書体 NK-B" panose="02020700000000000000" pitchFamily="18" charset="-128"/>
                </a:rPr>
                <a:t>年に向けて</a:t>
              </a:r>
              <a:endParaRPr lang="en-US" altLang="ja-JP" sz="1400" b="1" dirty="0">
                <a:solidFill>
                  <a:schemeClr val="tx1"/>
                </a:solidFill>
                <a:latin typeface="UD デジタル 教科書体 NK-B" panose="02020700000000000000" pitchFamily="18" charset="-128"/>
                <a:ea typeface="UD デジタル 教科書体 NK-B" panose="02020700000000000000" pitchFamily="18" charset="-128"/>
              </a:endParaRPr>
            </a:p>
            <a:p>
              <a:r>
                <a:rPr lang="ja-JP" altLang="en-US" sz="1400" b="1" dirty="0">
                  <a:solidFill>
                    <a:schemeClr val="tx1"/>
                  </a:solidFill>
                  <a:latin typeface="UD デジタル 教科書体 NK-B" panose="02020700000000000000" pitchFamily="18" charset="-128"/>
                  <a:ea typeface="UD デジタル 教科書体 NK-B" panose="02020700000000000000" pitchFamily="18" charset="-128"/>
                </a:rPr>
                <a:t>増加するのは「医療・福祉」のみで（</a:t>
              </a:r>
              <a:r>
                <a:rPr lang="en-US" altLang="ja-JP" sz="1400" b="1" dirty="0">
                  <a:solidFill>
                    <a:schemeClr val="tx1"/>
                  </a:solidFill>
                  <a:latin typeface="UD デジタル 教科書体 NK-B" panose="02020700000000000000" pitchFamily="18" charset="-128"/>
                  <a:ea typeface="UD デジタル 教科書体 NK-B" panose="02020700000000000000" pitchFamily="18" charset="-128"/>
                </a:rPr>
                <a:t>2017 </a:t>
              </a:r>
              <a:r>
                <a:rPr lang="ja-JP" altLang="en-US" sz="1400" b="1" dirty="0">
                  <a:solidFill>
                    <a:schemeClr val="tx1"/>
                  </a:solidFill>
                  <a:latin typeface="UD デジタル 教科書体 NK-B" panose="02020700000000000000" pitchFamily="18" charset="-128"/>
                  <a:ea typeface="UD デジタル 教科書体 NK-B" panose="02020700000000000000" pitchFamily="18" charset="-128"/>
                </a:rPr>
                <a:t>年比</a:t>
              </a:r>
              <a:r>
                <a:rPr lang="en-US" altLang="ja-JP" sz="1400" b="1" dirty="0">
                  <a:solidFill>
                    <a:schemeClr val="tx1"/>
                  </a:solidFill>
                  <a:latin typeface="UD デジタル 教科書体 NK-B" panose="02020700000000000000" pitchFamily="18" charset="-128"/>
                  <a:ea typeface="UD デジタル 教科書体 NK-B" panose="02020700000000000000" pitchFamily="18" charset="-128"/>
                </a:rPr>
                <a:t>103 </a:t>
              </a:r>
              <a:r>
                <a:rPr lang="ja-JP" altLang="en-US" sz="1400" b="1" dirty="0">
                  <a:solidFill>
                    <a:schemeClr val="tx1"/>
                  </a:solidFill>
                  <a:latin typeface="UD デジタル 教科書体 NK-B" panose="02020700000000000000" pitchFamily="18" charset="-128"/>
                  <a:ea typeface="UD デジタル 教科書体 NK-B" panose="02020700000000000000" pitchFamily="18" charset="-128"/>
                </a:rPr>
                <a:t>万人増）、</a:t>
              </a:r>
              <a:endParaRPr lang="en-US" altLang="ja-JP" sz="1400" b="1" dirty="0">
                <a:solidFill>
                  <a:schemeClr val="tx1"/>
                </a:solidFill>
                <a:latin typeface="UD デジタル 教科書体 NK-B" panose="02020700000000000000" pitchFamily="18" charset="-128"/>
                <a:ea typeface="UD デジタル 教科書体 NK-B" panose="02020700000000000000" pitchFamily="18" charset="-128"/>
              </a:endParaRPr>
            </a:p>
            <a:p>
              <a:r>
                <a:rPr lang="ja-JP" altLang="en-US" sz="1400" b="1" dirty="0">
                  <a:solidFill>
                    <a:schemeClr val="tx1"/>
                  </a:solidFill>
                  <a:latin typeface="UD デジタル 教科書体 NK-B" panose="02020700000000000000" pitchFamily="18" charset="-128"/>
                  <a:ea typeface="UD デジタル 教科書体 NK-B" panose="02020700000000000000" pitchFamily="18" charset="-128"/>
                </a:rPr>
                <a:t>その他の産業は減少すると見込まれているが、</a:t>
              </a:r>
              <a:endParaRPr lang="en-US" altLang="ja-JP" sz="1400" b="1" dirty="0">
                <a:solidFill>
                  <a:schemeClr val="tx1"/>
                </a:solidFill>
                <a:latin typeface="UD デジタル 教科書体 NK-B" panose="02020700000000000000" pitchFamily="18" charset="-128"/>
                <a:ea typeface="UD デジタル 教科書体 NK-B" panose="02020700000000000000" pitchFamily="18" charset="-128"/>
              </a:endParaRPr>
            </a:p>
            <a:p>
              <a:r>
                <a:rPr lang="ja-JP" altLang="en-US" sz="1400" b="1" dirty="0">
                  <a:solidFill>
                    <a:srgbClr val="FF5050"/>
                  </a:solidFill>
                  <a:latin typeface="UD デジタル 教科書体 NK-B" panose="02020700000000000000" pitchFamily="18" charset="-128"/>
                  <a:ea typeface="UD デジタル 教科書体 NK-B" panose="02020700000000000000" pitchFamily="18" charset="-128"/>
                </a:rPr>
                <a:t>医療・介護分野における就労の機会は他産業に比べ需要が多いものの業務内容と賃金に課題があると言われる業態だけに、</a:t>
              </a:r>
              <a:r>
                <a:rPr lang="ja-JP" altLang="en-US" sz="1400" b="1" u="sng" dirty="0">
                  <a:solidFill>
                    <a:srgbClr val="FF5050"/>
                  </a:solidFill>
                  <a:latin typeface="UD デジタル 教科書体 NK-B" panose="02020700000000000000" pitchFamily="18" charset="-128"/>
                  <a:ea typeface="UD デジタル 教科書体 NK-B" panose="02020700000000000000" pitchFamily="18" charset="-128"/>
                </a:rPr>
                <a:t>求人に応じた</a:t>
              </a:r>
              <a:endParaRPr lang="en-US" altLang="ja-JP" sz="1400" b="1" u="sng" dirty="0">
                <a:solidFill>
                  <a:srgbClr val="FF5050"/>
                </a:solidFill>
                <a:latin typeface="UD デジタル 教科書体 NK-B" panose="02020700000000000000" pitchFamily="18" charset="-128"/>
                <a:ea typeface="UD デジタル 教科書体 NK-B" panose="02020700000000000000" pitchFamily="18" charset="-128"/>
              </a:endParaRPr>
            </a:p>
            <a:p>
              <a:r>
                <a:rPr lang="ja-JP" altLang="en-US" sz="1400" b="1" u="sng" dirty="0">
                  <a:solidFill>
                    <a:srgbClr val="FF5050"/>
                  </a:solidFill>
                  <a:latin typeface="UD デジタル 教科書体 NK-B" panose="02020700000000000000" pitchFamily="18" charset="-128"/>
                  <a:ea typeface="UD デジタル 教科書体 NK-B" panose="02020700000000000000" pitchFamily="18" charset="-128"/>
                </a:rPr>
                <a:t>応募につながるかどうかは不明である。</a:t>
              </a:r>
              <a:endParaRPr lang="en-US" altLang="ja-JP" sz="1400" b="1" u="sng" dirty="0">
                <a:solidFill>
                  <a:srgbClr val="FF5050"/>
                </a:solidFill>
                <a:latin typeface="UD デジタル 教科書体 NK-B" panose="02020700000000000000" pitchFamily="18" charset="-128"/>
                <a:ea typeface="UD デジタル 教科書体 NK-B" panose="02020700000000000000" pitchFamily="18" charset="-128"/>
              </a:endParaRPr>
            </a:p>
          </p:txBody>
        </p:sp>
        <p:sp>
          <p:nvSpPr>
            <p:cNvPr id="20" name="正方形/長方形 19">
              <a:extLst>
                <a:ext uri="{FF2B5EF4-FFF2-40B4-BE49-F238E27FC236}">
                  <a16:creationId xmlns:a16="http://schemas.microsoft.com/office/drawing/2014/main" id="{F5AC7A0E-8052-A12B-9FE3-2CF8A819715E}"/>
                </a:ext>
              </a:extLst>
            </p:cNvPr>
            <p:cNvSpPr/>
            <p:nvPr/>
          </p:nvSpPr>
          <p:spPr>
            <a:xfrm>
              <a:off x="222991" y="2899084"/>
              <a:ext cx="3271531" cy="276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US" altLang="ja-JP" sz="1400" b="1" dirty="0">
                  <a:solidFill>
                    <a:schemeClr val="tx1"/>
                  </a:solidFill>
                  <a:latin typeface="UD デジタル 教科書体 NK-B" panose="02020700000000000000" pitchFamily="18" charset="-128"/>
                  <a:ea typeface="UD デジタル 教科書体 NK-B" panose="02020700000000000000" pitchFamily="18" charset="-128"/>
                </a:rPr>
                <a:t>【 </a:t>
              </a:r>
              <a:r>
                <a:rPr lang="ja-JP" altLang="en-US" sz="1400" b="1" dirty="0">
                  <a:solidFill>
                    <a:schemeClr val="tx1"/>
                  </a:solidFill>
                  <a:latin typeface="UD デジタル 教科書体 NK-B" panose="02020700000000000000" pitchFamily="18" charset="-128"/>
                  <a:ea typeface="UD デジタル 教科書体 NK-B" panose="02020700000000000000" pitchFamily="18" charset="-128"/>
                </a:rPr>
                <a:t>医療・福祉に携わる就業者数の推移 </a:t>
              </a:r>
              <a:r>
                <a:rPr lang="en-US" altLang="ja-JP" sz="1400" b="1" dirty="0">
                  <a:solidFill>
                    <a:schemeClr val="tx1"/>
                  </a:solidFill>
                  <a:latin typeface="UD デジタル 教科書体 NK-B" panose="02020700000000000000" pitchFamily="18" charset="-128"/>
                  <a:ea typeface="UD デジタル 教科書体 NK-B" panose="02020700000000000000" pitchFamily="18" charset="-128"/>
                </a:rPr>
                <a:t>】</a:t>
              </a:r>
            </a:p>
          </p:txBody>
        </p:sp>
        <p:sp>
          <p:nvSpPr>
            <p:cNvPr id="21" name="正方形/長方形 20">
              <a:extLst>
                <a:ext uri="{FF2B5EF4-FFF2-40B4-BE49-F238E27FC236}">
                  <a16:creationId xmlns:a16="http://schemas.microsoft.com/office/drawing/2014/main" id="{DF21119E-1EC6-E46D-E3CA-68BAD1E4095E}"/>
                </a:ext>
              </a:extLst>
            </p:cNvPr>
            <p:cNvSpPr/>
            <p:nvPr/>
          </p:nvSpPr>
          <p:spPr>
            <a:xfrm>
              <a:off x="719348" y="3276954"/>
              <a:ext cx="1030125" cy="256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ja-JP" altLang="en-US" sz="1100" b="1" dirty="0">
                  <a:solidFill>
                    <a:schemeClr val="tx1"/>
                  </a:solidFill>
                  <a:latin typeface="UD デジタル 教科書体 NK-B" panose="02020700000000000000" pitchFamily="18" charset="-128"/>
                  <a:ea typeface="UD デジタル 教科書体 NK-B" panose="02020700000000000000" pitchFamily="18" charset="-128"/>
                </a:rPr>
                <a:t>（ 単位：万人 </a:t>
              </a:r>
              <a:r>
                <a:rPr lang="en-US" altLang="ja-JP" sz="1100" b="1" dirty="0">
                  <a:solidFill>
                    <a:schemeClr val="tx1"/>
                  </a:solidFill>
                  <a:latin typeface="UD デジタル 教科書体 NK-B" panose="02020700000000000000" pitchFamily="18" charset="-128"/>
                  <a:ea typeface="UD デジタル 教科書体 NK-B" panose="02020700000000000000" pitchFamily="18" charset="-128"/>
                </a:rPr>
                <a:t>)</a:t>
              </a:r>
            </a:p>
            <a:p>
              <a:endParaRPr lang="en-US" altLang="ja-JP" sz="1100" b="1"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24" name="正方形/長方形 23">
              <a:extLst>
                <a:ext uri="{FF2B5EF4-FFF2-40B4-BE49-F238E27FC236}">
                  <a16:creationId xmlns:a16="http://schemas.microsoft.com/office/drawing/2014/main" id="{861EE5C4-9856-EE2C-4C9E-40692EF83292}"/>
                </a:ext>
              </a:extLst>
            </p:cNvPr>
            <p:cNvSpPr/>
            <p:nvPr/>
          </p:nvSpPr>
          <p:spPr>
            <a:xfrm>
              <a:off x="5874654" y="5414143"/>
              <a:ext cx="3302454" cy="1948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US" altLang="ja-JP" sz="900" b="1" dirty="0">
                  <a:solidFill>
                    <a:schemeClr val="tx1"/>
                  </a:solidFill>
                  <a:latin typeface="UD デジタル 教科書体 NK-B" panose="02020700000000000000" pitchFamily="18" charset="-128"/>
                  <a:ea typeface="UD デジタル 教科書体 NK-B" panose="02020700000000000000" pitchFamily="18" charset="-128"/>
                  <a:hlinkClick r:id="rId4">
                    <a:extLst>
                      <a:ext uri="{A12FA001-AC4F-418D-AE19-62706E023703}">
                        <ahyp:hlinkClr xmlns:ahyp="http://schemas.microsoft.com/office/drawing/2018/hyperlinkcolor" val="tx"/>
                      </a:ext>
                    </a:extLst>
                  </a:hlinkClick>
                </a:rPr>
                <a:t>https://www.ajha.or.jp/voice/arikata/2021/02.html</a:t>
              </a:r>
              <a:endParaRPr lang="en-US" altLang="ja-JP" sz="900" b="1" dirty="0">
                <a:solidFill>
                  <a:schemeClr val="tx1"/>
                </a:solidFill>
                <a:latin typeface="UD デジタル 教科書体 NK-B" panose="02020700000000000000" pitchFamily="18" charset="-128"/>
                <a:ea typeface="UD デジタル 教科書体 NK-B" panose="02020700000000000000" pitchFamily="18" charset="-128"/>
              </a:endParaRPr>
            </a:p>
            <a:p>
              <a:endParaRPr lang="en-US" altLang="ja-JP" sz="900" b="1" dirty="0">
                <a:solidFill>
                  <a:schemeClr val="tx1"/>
                </a:solidFill>
                <a:latin typeface="UD デジタル 教科書体 NK-B" panose="02020700000000000000" pitchFamily="18" charset="-128"/>
                <a:ea typeface="UD デジタル 教科書体 NK-B" panose="02020700000000000000" pitchFamily="18" charset="-128"/>
              </a:endParaRPr>
            </a:p>
          </p:txBody>
        </p:sp>
        <p:pic>
          <p:nvPicPr>
            <p:cNvPr id="26" name="図 25" descr="ロゴ が含まれている画像&#10;&#10;自動的に生成された説明">
              <a:extLst>
                <a:ext uri="{FF2B5EF4-FFF2-40B4-BE49-F238E27FC236}">
                  <a16:creationId xmlns:a16="http://schemas.microsoft.com/office/drawing/2014/main" id="{4C1F2B31-3E35-1B6B-B5C6-D8A465F8EE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14826" y="5293951"/>
              <a:ext cx="2117068" cy="352845"/>
            </a:xfrm>
            <a:prstGeom prst="rect">
              <a:avLst/>
            </a:prstGeom>
          </p:spPr>
        </p:pic>
        <p:sp>
          <p:nvSpPr>
            <p:cNvPr id="27" name="正方形/長方形 26">
              <a:extLst>
                <a:ext uri="{FF2B5EF4-FFF2-40B4-BE49-F238E27FC236}">
                  <a16:creationId xmlns:a16="http://schemas.microsoft.com/office/drawing/2014/main" id="{096441D7-D241-1F0F-0343-37BFB848CF60}"/>
                </a:ext>
              </a:extLst>
            </p:cNvPr>
            <p:cNvSpPr/>
            <p:nvPr/>
          </p:nvSpPr>
          <p:spPr>
            <a:xfrm>
              <a:off x="3494522" y="2893025"/>
              <a:ext cx="3644196" cy="2767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US" altLang="ja-JP" sz="1400" b="1" dirty="0">
                  <a:solidFill>
                    <a:schemeClr val="tx1"/>
                  </a:solidFill>
                  <a:latin typeface="UD デジタル 教科書体 NK-B" panose="02020700000000000000" pitchFamily="18" charset="-128"/>
                  <a:ea typeface="UD デジタル 教科書体 NK-B" panose="02020700000000000000" pitchFamily="18" charset="-128"/>
                </a:rPr>
                <a:t>【 </a:t>
              </a:r>
              <a:r>
                <a:rPr lang="ja-JP" altLang="en-US" sz="1400" b="1" dirty="0">
                  <a:solidFill>
                    <a:schemeClr val="tx1"/>
                  </a:solidFill>
                  <a:latin typeface="UD デジタル 教科書体 NK-B" panose="02020700000000000000" pitchFamily="18" charset="-128"/>
                  <a:ea typeface="UD デジタル 教科書体 NK-B" panose="02020700000000000000" pitchFamily="18" charset="-128"/>
                </a:rPr>
                <a:t>病院のあり方に関する報告書 </a:t>
              </a:r>
              <a:r>
                <a:rPr lang="en-US" altLang="ja-JP" sz="1400" b="1" dirty="0">
                  <a:solidFill>
                    <a:schemeClr val="tx1"/>
                  </a:solidFill>
                  <a:latin typeface="UD デジタル 教科書体 NK-B" panose="02020700000000000000" pitchFamily="18" charset="-128"/>
                  <a:ea typeface="UD デジタル 教科書体 NK-B" panose="02020700000000000000" pitchFamily="18" charset="-128"/>
                </a:rPr>
                <a:t>】 </a:t>
              </a:r>
              <a:r>
                <a:rPr lang="ja-JP" altLang="en-US" sz="1400" b="1" dirty="0">
                  <a:solidFill>
                    <a:schemeClr val="tx1"/>
                  </a:solidFill>
                  <a:latin typeface="UD デジタル 教科書体 NK-B" panose="02020700000000000000" pitchFamily="18" charset="-128"/>
                  <a:ea typeface="UD デジタル 教科書体 NK-B" panose="02020700000000000000" pitchFamily="18" charset="-128"/>
                </a:rPr>
                <a:t>より抜粋</a:t>
              </a:r>
              <a:endParaRPr lang="en-US" altLang="ja-JP" sz="1400" b="1" dirty="0">
                <a:solidFill>
                  <a:schemeClr val="tx1"/>
                </a:solidFill>
                <a:latin typeface="UD デジタル 教科書体 NK-B" panose="02020700000000000000" pitchFamily="18" charset="-128"/>
                <a:ea typeface="UD デジタル 教科書体 NK-B" panose="02020700000000000000" pitchFamily="18" charset="-128"/>
              </a:endParaRPr>
            </a:p>
          </p:txBody>
        </p:sp>
      </p:grpSp>
      <p:sp>
        <p:nvSpPr>
          <p:cNvPr id="28" name="矢印: 右 27">
            <a:extLst>
              <a:ext uri="{FF2B5EF4-FFF2-40B4-BE49-F238E27FC236}">
                <a16:creationId xmlns:a16="http://schemas.microsoft.com/office/drawing/2014/main" id="{F07A188B-F03E-E643-C67C-36034872A581}"/>
              </a:ext>
            </a:extLst>
          </p:cNvPr>
          <p:cNvSpPr/>
          <p:nvPr/>
        </p:nvSpPr>
        <p:spPr>
          <a:xfrm rot="18480035">
            <a:off x="2233233" y="2062439"/>
            <a:ext cx="829437" cy="471003"/>
          </a:xfrm>
          <a:prstGeom prst="rightArrow">
            <a:avLst>
              <a:gd name="adj1" fmla="val 40072"/>
              <a:gd name="adj2" fmla="val 72052"/>
            </a:avLst>
          </a:prstGeom>
          <a:solidFill>
            <a:schemeClr val="accent1">
              <a:lumMod val="60000"/>
              <a:lumOff val="40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4" name="グループ化 33">
            <a:extLst>
              <a:ext uri="{FF2B5EF4-FFF2-40B4-BE49-F238E27FC236}">
                <a16:creationId xmlns:a16="http://schemas.microsoft.com/office/drawing/2014/main" id="{5BD175A3-47C1-9B13-ABB4-D944CA7EBA89}"/>
              </a:ext>
            </a:extLst>
          </p:cNvPr>
          <p:cNvGrpSpPr/>
          <p:nvPr/>
        </p:nvGrpSpPr>
        <p:grpSpPr>
          <a:xfrm>
            <a:off x="262857" y="5669069"/>
            <a:ext cx="8810995" cy="947991"/>
            <a:chOff x="262857" y="5711933"/>
            <a:chExt cx="8810995" cy="947991"/>
          </a:xfrm>
        </p:grpSpPr>
        <p:sp>
          <p:nvSpPr>
            <p:cNvPr id="29" name="テキスト ボックス 90">
              <a:extLst>
                <a:ext uri="{FF2B5EF4-FFF2-40B4-BE49-F238E27FC236}">
                  <a16:creationId xmlns:a16="http://schemas.microsoft.com/office/drawing/2014/main" id="{6FA01B10-9F7D-DE84-BD5A-E44E39A29C81}"/>
                </a:ext>
              </a:extLst>
            </p:cNvPr>
            <p:cNvSpPr txBox="1"/>
            <p:nvPr/>
          </p:nvSpPr>
          <p:spPr>
            <a:xfrm>
              <a:off x="481409" y="6198259"/>
              <a:ext cx="8592443" cy="461665"/>
            </a:xfrm>
            <a:prstGeom prst="rect">
              <a:avLst/>
            </a:prstGeom>
            <a:noFill/>
          </p:spPr>
          <p:txBody>
            <a:bodyPr wrap="square" rtlCol="0">
              <a:spAutoFit/>
            </a:bodyPr>
            <a:lstStyle/>
            <a:p>
              <a:pPr>
                <a:defRPr/>
              </a:pPr>
              <a:r>
                <a:rPr lang="ja-JP" altLang="en-US" sz="2400" b="1" dirty="0">
                  <a:solidFill>
                    <a:sysClr val="windowText" lastClr="000000"/>
                  </a:solidFill>
                  <a:latin typeface="UD デジタル 教科書体 NK-B" panose="02020700000000000000" pitchFamily="18" charset="-128"/>
                  <a:ea typeface="UD デジタル 教科書体 NK-B" panose="02020700000000000000" pitchFamily="18" charset="-128"/>
                </a:rPr>
                <a:t>求められている </a:t>
              </a:r>
              <a:r>
                <a:rPr lang="ja-JP" altLang="en-US" sz="2400" b="1" u="sng" dirty="0">
                  <a:solidFill>
                    <a:srgbClr val="FF0000"/>
                  </a:solidFill>
                  <a:latin typeface="UD デジタル 教科書体 NK-B" panose="02020700000000000000" pitchFamily="18" charset="-128"/>
                  <a:ea typeface="UD デジタル 教科書体 NK-B" panose="02020700000000000000" pitchFamily="18" charset="-128"/>
                </a:rPr>
                <a:t>コト</a:t>
              </a:r>
              <a:r>
                <a:rPr lang="ja-JP" altLang="en-US" sz="2400" b="1" dirty="0">
                  <a:solidFill>
                    <a:srgbClr val="FF0000"/>
                  </a:solidFill>
                  <a:latin typeface="UD デジタル 教科書体 NK-B" panose="02020700000000000000" pitchFamily="18" charset="-128"/>
                  <a:ea typeface="UD デジタル 教科書体 NK-B" panose="02020700000000000000" pitchFamily="18" charset="-128"/>
                </a:rPr>
                <a:t> </a:t>
              </a:r>
              <a:r>
                <a:rPr lang="ja-JP" altLang="en-US" sz="2400" b="1" dirty="0">
                  <a:solidFill>
                    <a:sysClr val="windowText" lastClr="000000"/>
                  </a:solidFill>
                  <a:latin typeface="UD デジタル 教科書体 NK-B" panose="02020700000000000000" pitchFamily="18" charset="-128"/>
                  <a:ea typeface="UD デジタル 教科書体 NK-B" panose="02020700000000000000" pitchFamily="18" charset="-128"/>
                </a:rPr>
                <a:t>が増えている</a:t>
              </a:r>
              <a:r>
                <a:rPr lang="en-US" altLang="ja-JP" sz="2400" b="1" dirty="0">
                  <a:solidFill>
                    <a:sysClr val="windowText" lastClr="000000"/>
                  </a:solidFill>
                  <a:latin typeface="UD デジタル 教科書体 NK-B" panose="02020700000000000000" pitchFamily="18" charset="-128"/>
                  <a:ea typeface="UD デジタル 教科書体 NK-B" panose="02020700000000000000" pitchFamily="18" charset="-128"/>
                </a:rPr>
                <a:t> </a:t>
              </a:r>
              <a:r>
                <a:rPr lang="ja-JP" altLang="en-US" sz="2400" b="1" dirty="0">
                  <a:solidFill>
                    <a:srgbClr val="FF0000"/>
                  </a:solidFill>
                  <a:latin typeface="UD デジタル 教科書体 NK-B" panose="02020700000000000000" pitchFamily="18" charset="-128"/>
                  <a:ea typeface="UD デジタル 教科書体 NK-B" panose="02020700000000000000" pitchFamily="18" charset="-128"/>
                </a:rPr>
                <a:t>➤ 複雑化</a:t>
              </a:r>
              <a:r>
                <a:rPr lang="en-US" altLang="ja-JP" sz="2400" b="1" dirty="0">
                  <a:solidFill>
                    <a:srgbClr val="FF0000"/>
                  </a:solidFill>
                  <a:latin typeface="UD デジタル 教科書体 NK-B" panose="02020700000000000000" pitchFamily="18" charset="-128"/>
                  <a:ea typeface="UD デジタル 教科書体 NK-B" panose="02020700000000000000" pitchFamily="18" charset="-128"/>
                </a:rPr>
                <a:t>/</a:t>
              </a:r>
              <a:r>
                <a:rPr lang="ja-JP" altLang="en-US" sz="2400" b="1" dirty="0">
                  <a:solidFill>
                    <a:srgbClr val="FF0000"/>
                  </a:solidFill>
                  <a:latin typeface="UD デジタル 教科書体 NK-B" panose="02020700000000000000" pitchFamily="18" charset="-128"/>
                  <a:ea typeface="UD デジタル 教科書体 NK-B" panose="02020700000000000000" pitchFamily="18" charset="-128"/>
                </a:rPr>
                <a:t>要求水準の高度化 </a:t>
              </a:r>
              <a:endParaRPr lang="en-US" altLang="ja-JP" sz="2400" b="1" dirty="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30" name="四角形: 角を丸くする 29">
              <a:extLst>
                <a:ext uri="{FF2B5EF4-FFF2-40B4-BE49-F238E27FC236}">
                  <a16:creationId xmlns:a16="http://schemas.microsoft.com/office/drawing/2014/main" id="{E66E5E01-E386-51AF-05C7-443F127EACFF}"/>
                </a:ext>
              </a:extLst>
            </p:cNvPr>
            <p:cNvSpPr/>
            <p:nvPr/>
          </p:nvSpPr>
          <p:spPr>
            <a:xfrm>
              <a:off x="262857" y="5711933"/>
              <a:ext cx="5652000" cy="429769"/>
            </a:xfrm>
            <a:prstGeom prst="roundRect">
              <a:avLst>
                <a:gd name="adj" fmla="val 50000"/>
              </a:avLst>
            </a:prstGeom>
            <a:solidFill>
              <a:srgbClr val="FF7C80"/>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 bIns="0" rtlCol="0" anchor="ctr"/>
            <a:lstStyle/>
            <a:p>
              <a:pPr algn="ctr"/>
              <a:r>
                <a:rPr kumimoji="1" lang="ja-JP" altLang="en-US" sz="2400" b="1" dirty="0">
                  <a:latin typeface="UD デジタル 教科書体 NK-B" panose="02020700000000000000" pitchFamily="18" charset="-128"/>
                  <a:ea typeface="UD デジタル 教科書体 NK-B" panose="02020700000000000000" pitchFamily="18" charset="-128"/>
                </a:rPr>
                <a:t>医療・介護　需要</a:t>
              </a:r>
            </a:p>
          </p:txBody>
        </p:sp>
      </p:grpSp>
      <p:sp>
        <p:nvSpPr>
          <p:cNvPr id="10" name="正方形/長方形 9">
            <a:extLst>
              <a:ext uri="{FF2B5EF4-FFF2-40B4-BE49-F238E27FC236}">
                <a16:creationId xmlns:a16="http://schemas.microsoft.com/office/drawing/2014/main" id="{C3612E65-5037-3A5A-59C0-163BED634E84}"/>
              </a:ext>
            </a:extLst>
          </p:cNvPr>
          <p:cNvSpPr/>
          <p:nvPr/>
        </p:nvSpPr>
        <p:spPr>
          <a:xfrm>
            <a:off x="-10356" y="884664"/>
            <a:ext cx="9180000" cy="85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直線コネクタ 10">
            <a:extLst>
              <a:ext uri="{FF2B5EF4-FFF2-40B4-BE49-F238E27FC236}">
                <a16:creationId xmlns:a16="http://schemas.microsoft.com/office/drawing/2014/main" id="{F8D4614B-702B-BF9D-804E-2902000EF741}"/>
              </a:ext>
            </a:extLst>
          </p:cNvPr>
          <p:cNvCxnSpPr/>
          <p:nvPr/>
        </p:nvCxnSpPr>
        <p:spPr>
          <a:xfrm>
            <a:off x="-14176" y="840880"/>
            <a:ext cx="918000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5" name="図 24">
            <a:extLst>
              <a:ext uri="{FF2B5EF4-FFF2-40B4-BE49-F238E27FC236}">
                <a16:creationId xmlns:a16="http://schemas.microsoft.com/office/drawing/2014/main" id="{C133CBEB-129B-0322-869E-1540A5FF8A8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419" y="57546"/>
            <a:ext cx="649087" cy="700171"/>
          </a:xfrm>
          <a:prstGeom prst="rect">
            <a:avLst/>
          </a:prstGeom>
        </p:spPr>
      </p:pic>
      <p:sp>
        <p:nvSpPr>
          <p:cNvPr id="31" name="テキスト ボックス 90">
            <a:extLst>
              <a:ext uri="{FF2B5EF4-FFF2-40B4-BE49-F238E27FC236}">
                <a16:creationId xmlns:a16="http://schemas.microsoft.com/office/drawing/2014/main" id="{7D4212B3-F7A7-81D4-9BE4-A2189559459B}"/>
              </a:ext>
            </a:extLst>
          </p:cNvPr>
          <p:cNvSpPr txBox="1"/>
          <p:nvPr/>
        </p:nvSpPr>
        <p:spPr>
          <a:xfrm>
            <a:off x="164728" y="161813"/>
            <a:ext cx="8702657" cy="584775"/>
          </a:xfrm>
          <a:prstGeom prst="rect">
            <a:avLst/>
          </a:prstGeom>
          <a:noFill/>
        </p:spPr>
        <p:txBody>
          <a:bodyPr wrap="square" rtlCol="0">
            <a:spAutoFit/>
          </a:bodyPr>
          <a:lstStyle/>
          <a:p>
            <a:pPr algn="ctr">
              <a:defRPr/>
            </a:pPr>
            <a:r>
              <a:rPr lang="ja-JP" altLang="en-US" sz="3200" b="1" dirty="0">
                <a:solidFill>
                  <a:sysClr val="windowText" lastClr="000000"/>
                </a:solidFill>
                <a:latin typeface="UD デジタル 教科書体 NK-B" panose="02020700000000000000" pitchFamily="18" charset="-128"/>
                <a:ea typeface="UD デジタル 教科書体 NK-B" panose="02020700000000000000" pitchFamily="18" charset="-128"/>
              </a:rPr>
              <a:t>医療・介護・福祉を取り巻く課題</a:t>
            </a:r>
            <a:endParaRPr lang="en-US" altLang="ja-JP" sz="3200" b="1" dirty="0">
              <a:solidFill>
                <a:sysClr val="windowText" lastClr="000000"/>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2992232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heel(1)">
                                      <p:cBhvr>
                                        <p:cTn id="2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6" grpId="0"/>
      <p:bldP spid="23" grpId="0" animBg="1"/>
      <p:bldP spid="14" grpId="0" animBg="1"/>
      <p:bldP spid="2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正方形/長方形 49">
            <a:extLst>
              <a:ext uri="{FF2B5EF4-FFF2-40B4-BE49-F238E27FC236}">
                <a16:creationId xmlns:a16="http://schemas.microsoft.com/office/drawing/2014/main" id="{F9D62261-1C67-479A-9943-03F8CD265566}"/>
              </a:ext>
            </a:extLst>
          </p:cNvPr>
          <p:cNvSpPr/>
          <p:nvPr/>
        </p:nvSpPr>
        <p:spPr>
          <a:xfrm>
            <a:off x="-3268" y="884661"/>
            <a:ext cx="9144000" cy="85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1" name="直線コネクタ 50">
            <a:extLst>
              <a:ext uri="{FF2B5EF4-FFF2-40B4-BE49-F238E27FC236}">
                <a16:creationId xmlns:a16="http://schemas.microsoft.com/office/drawing/2014/main" id="{9112E75C-9D5D-4DA3-B9E0-7F795909DEA4}"/>
              </a:ext>
            </a:extLst>
          </p:cNvPr>
          <p:cNvCxnSpPr/>
          <p:nvPr/>
        </p:nvCxnSpPr>
        <p:spPr>
          <a:xfrm>
            <a:off x="0" y="840880"/>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7" name="正方形/長方形 46">
            <a:extLst>
              <a:ext uri="{FF2B5EF4-FFF2-40B4-BE49-F238E27FC236}">
                <a16:creationId xmlns:a16="http://schemas.microsoft.com/office/drawing/2014/main" id="{64181BCF-2943-423E-A097-DB937BD543C6}"/>
              </a:ext>
            </a:extLst>
          </p:cNvPr>
          <p:cNvSpPr/>
          <p:nvPr/>
        </p:nvSpPr>
        <p:spPr>
          <a:xfrm>
            <a:off x="-3268" y="6709834"/>
            <a:ext cx="9156792" cy="1617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4E43FB3D-E624-8A15-4104-FBA425DD473B}"/>
              </a:ext>
            </a:extLst>
          </p:cNvPr>
          <p:cNvSpPr/>
          <p:nvPr/>
        </p:nvSpPr>
        <p:spPr>
          <a:xfrm>
            <a:off x="44503" y="176380"/>
            <a:ext cx="8427112" cy="609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2800" dirty="0">
                <a:solidFill>
                  <a:schemeClr val="tx1"/>
                </a:solidFill>
                <a:latin typeface="UD デジタル 教科書体 NK-B" panose="02020700000000000000" pitchFamily="18" charset="-128"/>
                <a:ea typeface="UD デジタル 教科書体 NK-B" panose="02020700000000000000" pitchFamily="18" charset="-128"/>
              </a:rPr>
              <a:t>飛島診療所（離島）の診療体制</a:t>
            </a:r>
          </a:p>
        </p:txBody>
      </p:sp>
      <p:grpSp>
        <p:nvGrpSpPr>
          <p:cNvPr id="9" name="グループ化 8">
            <a:extLst>
              <a:ext uri="{FF2B5EF4-FFF2-40B4-BE49-F238E27FC236}">
                <a16:creationId xmlns:a16="http://schemas.microsoft.com/office/drawing/2014/main" id="{816E9B69-8C3E-F1CA-FE08-19D837F70D88}"/>
              </a:ext>
            </a:extLst>
          </p:cNvPr>
          <p:cNvGrpSpPr/>
          <p:nvPr/>
        </p:nvGrpSpPr>
        <p:grpSpPr>
          <a:xfrm>
            <a:off x="153613" y="1049953"/>
            <a:ext cx="4472574" cy="2607648"/>
            <a:chOff x="1078309" y="0"/>
            <a:chExt cx="10943487" cy="6858000"/>
          </a:xfrm>
        </p:grpSpPr>
        <p:pic>
          <p:nvPicPr>
            <p:cNvPr id="10" name="図 9">
              <a:extLst>
                <a:ext uri="{FF2B5EF4-FFF2-40B4-BE49-F238E27FC236}">
                  <a16:creationId xmlns:a16="http://schemas.microsoft.com/office/drawing/2014/main" id="{46686782-E6CE-AFE9-A3A9-9D53804E2341}"/>
                </a:ext>
              </a:extLst>
            </p:cNvPr>
            <p:cNvPicPr>
              <a:picLocks noChangeAspect="1"/>
            </p:cNvPicPr>
            <p:nvPr/>
          </p:nvPicPr>
          <p:blipFill>
            <a:blip r:embed="rId3"/>
            <a:stretch>
              <a:fillRect/>
            </a:stretch>
          </p:blipFill>
          <p:spPr>
            <a:xfrm>
              <a:off x="5239159" y="0"/>
              <a:ext cx="6782637" cy="6858000"/>
            </a:xfrm>
            <a:prstGeom prst="rect">
              <a:avLst/>
            </a:prstGeom>
          </p:spPr>
        </p:pic>
        <p:pic>
          <p:nvPicPr>
            <p:cNvPr id="11" name="図 10">
              <a:extLst>
                <a:ext uri="{FF2B5EF4-FFF2-40B4-BE49-F238E27FC236}">
                  <a16:creationId xmlns:a16="http://schemas.microsoft.com/office/drawing/2014/main" id="{72A6D2F9-E457-E8E9-A6BC-7F66ADD31DEC}"/>
                </a:ext>
              </a:extLst>
            </p:cNvPr>
            <p:cNvPicPr>
              <a:picLocks noChangeAspect="1"/>
            </p:cNvPicPr>
            <p:nvPr/>
          </p:nvPicPr>
          <p:blipFill>
            <a:blip r:embed="rId4"/>
            <a:stretch>
              <a:fillRect/>
            </a:stretch>
          </p:blipFill>
          <p:spPr>
            <a:xfrm>
              <a:off x="1078309" y="0"/>
              <a:ext cx="3980089" cy="6858000"/>
            </a:xfrm>
            <a:prstGeom prst="rect">
              <a:avLst/>
            </a:prstGeom>
          </p:spPr>
        </p:pic>
      </p:grpSp>
      <mc:AlternateContent xmlns:mc="http://schemas.openxmlformats.org/markup-compatibility/2006" xmlns:p14="http://schemas.microsoft.com/office/powerpoint/2010/main">
        <mc:Choice Requires="p14">
          <p:contentPart p14:bwMode="auto" r:id="rId5">
            <p14:nvContentPartPr>
              <p14:cNvPr id="13" name="インク 12">
                <a:extLst>
                  <a:ext uri="{FF2B5EF4-FFF2-40B4-BE49-F238E27FC236}">
                    <a16:creationId xmlns:a16="http://schemas.microsoft.com/office/drawing/2014/main" id="{5BBDD131-BE0C-B176-1BF9-4468D341F06B}"/>
                  </a:ext>
                </a:extLst>
              </p14:cNvPr>
              <p14:cNvContentPartPr/>
              <p14:nvPr/>
            </p14:nvContentPartPr>
            <p14:xfrm>
              <a:off x="870884" y="2065088"/>
              <a:ext cx="333959" cy="535931"/>
            </p14:xfrm>
          </p:contentPart>
        </mc:Choice>
        <mc:Fallback xmlns="">
          <p:pic>
            <p:nvPicPr>
              <p:cNvPr id="13" name="インク 12">
                <a:extLst>
                  <a:ext uri="{FF2B5EF4-FFF2-40B4-BE49-F238E27FC236}">
                    <a16:creationId xmlns:a16="http://schemas.microsoft.com/office/drawing/2014/main" id="{5BBDD131-BE0C-B176-1BF9-4468D341F06B}"/>
                  </a:ext>
                </a:extLst>
              </p:cNvPr>
              <p:cNvPicPr/>
              <p:nvPr/>
            </p:nvPicPr>
            <p:blipFill>
              <a:blip r:embed="rId7"/>
              <a:stretch>
                <a:fillRect/>
              </a:stretch>
            </p:blipFill>
            <p:spPr>
              <a:xfrm>
                <a:off x="852891" y="2047104"/>
                <a:ext cx="369586" cy="571540"/>
              </a:xfrm>
              <a:prstGeom prst="rect">
                <a:avLst/>
              </a:prstGeom>
            </p:spPr>
          </p:pic>
        </mc:Fallback>
      </mc:AlternateContent>
      <p:grpSp>
        <p:nvGrpSpPr>
          <p:cNvPr id="14" name="グループ化 13">
            <a:extLst>
              <a:ext uri="{FF2B5EF4-FFF2-40B4-BE49-F238E27FC236}">
                <a16:creationId xmlns:a16="http://schemas.microsoft.com/office/drawing/2014/main" id="{F51D3D38-6561-3B59-0A31-46FEA36A4798}"/>
              </a:ext>
            </a:extLst>
          </p:cNvPr>
          <p:cNvGrpSpPr/>
          <p:nvPr/>
        </p:nvGrpSpPr>
        <p:grpSpPr>
          <a:xfrm>
            <a:off x="2348344" y="1213922"/>
            <a:ext cx="1992875" cy="1812297"/>
            <a:chOff x="3313711" y="2571792"/>
            <a:chExt cx="2709668" cy="2604406"/>
          </a:xfrm>
        </p:grpSpPr>
        <p:cxnSp>
          <p:nvCxnSpPr>
            <p:cNvPr id="15" name="直線矢印コネクタ 14">
              <a:extLst>
                <a:ext uri="{FF2B5EF4-FFF2-40B4-BE49-F238E27FC236}">
                  <a16:creationId xmlns:a16="http://schemas.microsoft.com/office/drawing/2014/main" id="{6043C7D3-212D-BFC7-864D-7D12547E568E}"/>
                </a:ext>
              </a:extLst>
            </p:cNvPr>
            <p:cNvCxnSpPr>
              <a:cxnSpLocks/>
            </p:cNvCxnSpPr>
            <p:nvPr/>
          </p:nvCxnSpPr>
          <p:spPr>
            <a:xfrm>
              <a:off x="3313711" y="2850771"/>
              <a:ext cx="1866957" cy="2325427"/>
            </a:xfrm>
            <a:prstGeom prst="straightConnector1">
              <a:avLst/>
            </a:prstGeom>
            <a:ln w="31750">
              <a:solidFill>
                <a:schemeClr val="tx1"/>
              </a:solidFill>
              <a:headEnd type="triangle" w="lg" len="lg"/>
              <a:tailEnd type="triangle" w="lg" len="lg"/>
            </a:ln>
          </p:spPr>
          <p:style>
            <a:lnRef idx="3">
              <a:schemeClr val="accent2"/>
            </a:lnRef>
            <a:fillRef idx="0">
              <a:schemeClr val="accent2"/>
            </a:fillRef>
            <a:effectRef idx="2">
              <a:schemeClr val="accent2"/>
            </a:effectRef>
            <a:fontRef idx="minor">
              <a:schemeClr val="tx1"/>
            </a:fontRef>
          </p:style>
        </p:cxnSp>
        <p:sp>
          <p:nvSpPr>
            <p:cNvPr id="16" name="テキスト ボックス 15">
              <a:extLst>
                <a:ext uri="{FF2B5EF4-FFF2-40B4-BE49-F238E27FC236}">
                  <a16:creationId xmlns:a16="http://schemas.microsoft.com/office/drawing/2014/main" id="{93CB7F8B-E83C-EBAC-33C7-BB477B271928}"/>
                </a:ext>
              </a:extLst>
            </p:cNvPr>
            <p:cNvSpPr txBox="1"/>
            <p:nvPr/>
          </p:nvSpPr>
          <p:spPr>
            <a:xfrm>
              <a:off x="3516564" y="2571792"/>
              <a:ext cx="2506815" cy="1459583"/>
            </a:xfrm>
            <a:prstGeom prst="rect">
              <a:avLst/>
            </a:prstGeom>
            <a:noFill/>
          </p:spPr>
          <p:txBody>
            <a:bodyPr wrap="square" rtlCol="0">
              <a:spAutoFit/>
            </a:bodyPr>
            <a:lstStyle/>
            <a:p>
              <a:pPr algn="ctr"/>
              <a:r>
                <a:rPr kumimoji="1" lang="en-US" altLang="ja-JP" sz="2000" dirty="0">
                  <a:latin typeface="UD デジタル 教科書体 NK-B" panose="02020700000000000000" pitchFamily="18" charset="-128"/>
                  <a:ea typeface="UD デジタル 教科書体 NK-B" panose="02020700000000000000" pitchFamily="18" charset="-128"/>
                </a:rPr>
                <a:t>39km</a:t>
              </a:r>
            </a:p>
            <a:p>
              <a:pPr algn="ctr"/>
              <a:r>
                <a:rPr kumimoji="1" lang="ja-JP" altLang="en-US" sz="2000" dirty="0">
                  <a:latin typeface="UD デジタル 教科書体 NK-B" panose="02020700000000000000" pitchFamily="18" charset="-128"/>
                  <a:ea typeface="UD デジタル 教科書体 NK-B" panose="02020700000000000000" pitchFamily="18" charset="-128"/>
                </a:rPr>
                <a:t>定期船で</a:t>
              </a:r>
              <a:endParaRPr kumimoji="1" lang="en-US" altLang="ja-JP" sz="2000" dirty="0">
                <a:latin typeface="UD デジタル 教科書体 NK-B" panose="02020700000000000000" pitchFamily="18" charset="-128"/>
                <a:ea typeface="UD デジタル 教科書体 NK-B" panose="02020700000000000000" pitchFamily="18" charset="-128"/>
              </a:endParaRPr>
            </a:p>
            <a:p>
              <a:pPr algn="ctr"/>
              <a:r>
                <a:rPr kumimoji="1" lang="en-US" altLang="ja-JP" sz="2000" dirty="0">
                  <a:latin typeface="UD デジタル 教科書体 NK-B" panose="02020700000000000000" pitchFamily="18" charset="-128"/>
                  <a:ea typeface="UD デジタル 教科書体 NK-B" panose="02020700000000000000" pitchFamily="18" charset="-128"/>
                </a:rPr>
                <a:t>75</a:t>
              </a:r>
              <a:r>
                <a:rPr kumimoji="1" lang="ja-JP" altLang="en-US" sz="2000" dirty="0">
                  <a:latin typeface="UD デジタル 教科書体 NK-B" panose="02020700000000000000" pitchFamily="18" charset="-128"/>
                  <a:ea typeface="UD デジタル 教科書体 NK-B" panose="02020700000000000000" pitchFamily="18" charset="-128"/>
                </a:rPr>
                <a:t>分</a:t>
              </a:r>
            </a:p>
          </p:txBody>
        </p:sp>
      </p:grpSp>
      <p:sp>
        <p:nvSpPr>
          <p:cNvPr id="17" name="テキスト ボックス 16">
            <a:extLst>
              <a:ext uri="{FF2B5EF4-FFF2-40B4-BE49-F238E27FC236}">
                <a16:creationId xmlns:a16="http://schemas.microsoft.com/office/drawing/2014/main" id="{AF5D9BB9-EB96-2365-0CD6-171C63F99125}"/>
              </a:ext>
            </a:extLst>
          </p:cNvPr>
          <p:cNvSpPr txBox="1"/>
          <p:nvPr/>
        </p:nvSpPr>
        <p:spPr>
          <a:xfrm>
            <a:off x="4660160" y="1020637"/>
            <a:ext cx="4455770" cy="1169551"/>
          </a:xfrm>
          <a:prstGeom prst="rect">
            <a:avLst/>
          </a:prstGeom>
          <a:noFill/>
        </p:spPr>
        <p:txBody>
          <a:bodyPr wrap="square" rtlCol="0">
            <a:spAutoFit/>
          </a:bodyPr>
          <a:lstStyle/>
          <a:p>
            <a:r>
              <a:rPr lang="en-US" altLang="ja-JP" sz="1400" dirty="0">
                <a:latin typeface="UD デジタル 教科書体 NK-B" panose="02020700000000000000" pitchFamily="18" charset="-128"/>
                <a:ea typeface="UD デジタル 教科書体 NK-B" panose="02020700000000000000" pitchFamily="18" charset="-128"/>
              </a:rPr>
              <a:t>【</a:t>
            </a:r>
            <a:r>
              <a:rPr lang="ja-JP" altLang="en-US" sz="1400" dirty="0">
                <a:latin typeface="UD デジタル 教科書体 NK-B" panose="02020700000000000000" pitchFamily="18" charset="-128"/>
                <a:ea typeface="UD デジタル 教科書体 NK-B" panose="02020700000000000000" pitchFamily="18" charset="-128"/>
              </a:rPr>
              <a:t>概要</a:t>
            </a:r>
            <a:r>
              <a:rPr lang="en-US" altLang="ja-JP" sz="1400" dirty="0">
                <a:latin typeface="UD デジタル 教科書体 NK-B" panose="02020700000000000000" pitchFamily="18" charset="-128"/>
                <a:ea typeface="UD デジタル 教科書体 NK-B" panose="02020700000000000000" pitchFamily="18" charset="-128"/>
              </a:rPr>
              <a:t>】</a:t>
            </a:r>
          </a:p>
          <a:p>
            <a:r>
              <a:rPr lang="ja-JP" altLang="en-US" sz="1400" dirty="0">
                <a:latin typeface="UD デジタル 教科書体 NK-B" panose="02020700000000000000" pitchFamily="18" charset="-128"/>
                <a:ea typeface="UD デジタル 教科書体 NK-B" panose="02020700000000000000" pitchFamily="18" charset="-128"/>
              </a:rPr>
              <a:t>　◪ 面　 積 ： </a:t>
            </a:r>
            <a:r>
              <a:rPr lang="en-US" altLang="ja-JP" sz="1400" dirty="0">
                <a:latin typeface="UD デジタル 教科書体 NK-B" panose="02020700000000000000" pitchFamily="18" charset="-128"/>
                <a:ea typeface="UD デジタル 教科書体 NK-B" panose="02020700000000000000" pitchFamily="18" charset="-128"/>
              </a:rPr>
              <a:t>2.75</a:t>
            </a:r>
            <a:r>
              <a:rPr lang="ja-JP" altLang="en-US" sz="1400" dirty="0">
                <a:latin typeface="UD デジタル 教科書体 NK-B" panose="02020700000000000000" pitchFamily="18" charset="-128"/>
                <a:ea typeface="UD デジタル 教科書体 NK-B" panose="02020700000000000000" pitchFamily="18" charset="-128"/>
              </a:rPr>
              <a:t>平方</a:t>
            </a:r>
            <a:r>
              <a:rPr lang="en-US" altLang="ja-JP" sz="1400" dirty="0">
                <a:latin typeface="UD デジタル 教科書体 NK-B" panose="02020700000000000000" pitchFamily="18" charset="-128"/>
                <a:ea typeface="UD デジタル 教科書体 NK-B" panose="02020700000000000000" pitchFamily="18" charset="-128"/>
              </a:rPr>
              <a:t>km</a:t>
            </a:r>
            <a:endParaRPr lang="ja-JP" altLang="en-US" sz="1400" dirty="0">
              <a:latin typeface="UD デジタル 教科書体 NK-B" panose="02020700000000000000" pitchFamily="18" charset="-128"/>
              <a:ea typeface="UD デジタル 教科書体 NK-B" panose="02020700000000000000" pitchFamily="18" charset="-128"/>
            </a:endParaRPr>
          </a:p>
          <a:p>
            <a:r>
              <a:rPr lang="ja-JP" altLang="en-US" sz="1400" dirty="0">
                <a:latin typeface="UD デジタル 教科書体 NK-B" panose="02020700000000000000" pitchFamily="18" charset="-128"/>
                <a:ea typeface="UD デジタル 教科書体 NK-B" panose="02020700000000000000" pitchFamily="18" charset="-128"/>
              </a:rPr>
              <a:t>  ◪ 周　 囲 ： </a:t>
            </a:r>
            <a:r>
              <a:rPr lang="en-US" altLang="ja-JP" sz="1400" dirty="0">
                <a:latin typeface="UD デジタル 教科書体 NK-B" panose="02020700000000000000" pitchFamily="18" charset="-128"/>
                <a:ea typeface="UD デジタル 教科書体 NK-B" panose="02020700000000000000" pitchFamily="18" charset="-128"/>
              </a:rPr>
              <a:t>10.2km</a:t>
            </a:r>
          </a:p>
          <a:p>
            <a:r>
              <a:rPr lang="ja-JP" altLang="en-US" sz="1400" dirty="0">
                <a:latin typeface="UD デジタル 教科書体 NK-B" panose="02020700000000000000" pitchFamily="18" charset="-128"/>
                <a:ea typeface="UD デジタル 教科書体 NK-B" panose="02020700000000000000" pitchFamily="18" charset="-128"/>
              </a:rPr>
              <a:t>　◪ 人　 口 ： </a:t>
            </a:r>
            <a:r>
              <a:rPr lang="en-US" altLang="ja-JP" sz="1400" dirty="0">
                <a:latin typeface="UD デジタル 教科書体 NK-B" panose="02020700000000000000" pitchFamily="18" charset="-128"/>
                <a:ea typeface="UD デジタル 教科書体 NK-B" panose="02020700000000000000" pitchFamily="18" charset="-128"/>
              </a:rPr>
              <a:t>158</a:t>
            </a:r>
            <a:r>
              <a:rPr lang="ja-JP" altLang="en-US" sz="1400" dirty="0">
                <a:latin typeface="UD デジタル 教科書体 NK-B" panose="02020700000000000000" pitchFamily="18" charset="-128"/>
                <a:ea typeface="UD デジタル 教科書体 NK-B" panose="02020700000000000000" pitchFamily="18" charset="-128"/>
              </a:rPr>
              <a:t>人（</a:t>
            </a:r>
            <a:r>
              <a:rPr lang="en-US" altLang="ja-JP" sz="1400" dirty="0">
                <a:latin typeface="UD デジタル 教科書体 NK-B" panose="02020700000000000000" pitchFamily="18" charset="-128"/>
                <a:ea typeface="UD デジタル 教科書体 NK-B" panose="02020700000000000000" pitchFamily="18" charset="-128"/>
              </a:rPr>
              <a:t>R2</a:t>
            </a:r>
            <a:r>
              <a:rPr lang="ja-JP" altLang="en-US" sz="1400" dirty="0">
                <a:latin typeface="UD デジタル 教科書体 NK-B" panose="02020700000000000000" pitchFamily="18" charset="-128"/>
                <a:ea typeface="UD デジタル 教科書体 NK-B" panose="02020700000000000000" pitchFamily="18" charset="-128"/>
              </a:rPr>
              <a:t>国勢調査</a:t>
            </a:r>
            <a:r>
              <a:rPr lang="en-US" altLang="ja-JP" sz="1400" dirty="0">
                <a:latin typeface="UD デジタル 教科書体 NK-B" panose="02020700000000000000" pitchFamily="18" charset="-128"/>
                <a:ea typeface="UD デジタル 教科書体 NK-B" panose="02020700000000000000" pitchFamily="18" charset="-128"/>
              </a:rPr>
              <a:t>_2023</a:t>
            </a:r>
            <a:r>
              <a:rPr lang="ja-JP" altLang="en-US" sz="1400" dirty="0">
                <a:latin typeface="UD デジタル 教科書体 NK-B" panose="02020700000000000000" pitchFamily="18" charset="-128"/>
                <a:ea typeface="UD デジタル 教科書体 NK-B" panose="02020700000000000000" pitchFamily="18" charset="-128"/>
              </a:rPr>
              <a:t>年</a:t>
            </a:r>
            <a:r>
              <a:rPr lang="en-US" altLang="ja-JP" sz="1400" dirty="0">
                <a:latin typeface="UD デジタル 教科書体 NK-B" panose="02020700000000000000" pitchFamily="18" charset="-128"/>
                <a:ea typeface="UD デジタル 教科書体 NK-B" panose="02020700000000000000" pitchFamily="18" charset="-128"/>
              </a:rPr>
              <a:t>2</a:t>
            </a:r>
            <a:r>
              <a:rPr lang="ja-JP" altLang="en-US" sz="1400" dirty="0">
                <a:latin typeface="UD デジタル 教科書体 NK-B" panose="02020700000000000000" pitchFamily="18" charset="-128"/>
                <a:ea typeface="UD デジタル 教科書体 NK-B" panose="02020700000000000000" pitchFamily="18" charset="-128"/>
              </a:rPr>
              <a:t>月更新）</a:t>
            </a:r>
            <a:endParaRPr lang="en-US" altLang="ja-JP" dirty="0">
              <a:latin typeface="UD デジタル 教科書体 NK-B" panose="02020700000000000000" pitchFamily="18" charset="-128"/>
              <a:ea typeface="UD デジタル 教科書体 NK-B" panose="02020700000000000000" pitchFamily="18" charset="-128"/>
            </a:endParaRPr>
          </a:p>
          <a:p>
            <a:r>
              <a:rPr lang="ja-JP" altLang="en-US" sz="1400" dirty="0">
                <a:latin typeface="UD デジタル 教科書体 NK-B" panose="02020700000000000000" pitchFamily="18" charset="-128"/>
                <a:ea typeface="UD デジタル 教科書体 NK-B" panose="02020700000000000000" pitchFamily="18" charset="-128"/>
              </a:rPr>
              <a:t>　◪ 世帯数</a:t>
            </a:r>
            <a:r>
              <a:rPr lang="ja-JP" altLang="en-US" sz="1000" dirty="0">
                <a:latin typeface="UD デジタル 教科書体 NK-B" panose="02020700000000000000" pitchFamily="18" charset="-128"/>
                <a:ea typeface="UD デジタル 教科書体 NK-B" panose="02020700000000000000" pitchFamily="18" charset="-128"/>
              </a:rPr>
              <a:t> </a:t>
            </a:r>
            <a:r>
              <a:rPr lang="ja-JP" altLang="en-US" sz="1400" dirty="0">
                <a:latin typeface="UD デジタル 教科書体 NK-B" panose="02020700000000000000" pitchFamily="18" charset="-128"/>
                <a:ea typeface="UD デジタル 教科書体 NK-B" panose="02020700000000000000" pitchFamily="18" charset="-128"/>
              </a:rPr>
              <a:t>： </a:t>
            </a:r>
            <a:r>
              <a:rPr lang="en-US" altLang="ja-JP" sz="1400" dirty="0">
                <a:latin typeface="UD デジタル 教科書体 NK-B" panose="02020700000000000000" pitchFamily="18" charset="-128"/>
                <a:ea typeface="UD デジタル 教科書体 NK-B" panose="02020700000000000000" pitchFamily="18" charset="-128"/>
              </a:rPr>
              <a:t>96</a:t>
            </a:r>
            <a:r>
              <a:rPr lang="ja-JP" altLang="en-US" sz="1400" dirty="0">
                <a:latin typeface="UD デジタル 教科書体 NK-B" panose="02020700000000000000" pitchFamily="18" charset="-128"/>
                <a:ea typeface="UD デジタル 教科書体 NK-B" panose="02020700000000000000" pitchFamily="18" charset="-128"/>
              </a:rPr>
              <a:t>世帯</a:t>
            </a:r>
            <a:endParaRPr lang="en-US" altLang="ja-JP" sz="1400" dirty="0">
              <a:latin typeface="UD デジタル 教科書体 NK-B" panose="02020700000000000000" pitchFamily="18" charset="-128"/>
              <a:ea typeface="UD デジタル 教科書体 NK-B" panose="02020700000000000000" pitchFamily="18" charset="-128"/>
            </a:endParaRPr>
          </a:p>
        </p:txBody>
      </p:sp>
      <p:pic>
        <p:nvPicPr>
          <p:cNvPr id="19" name="図 18">
            <a:extLst>
              <a:ext uri="{FF2B5EF4-FFF2-40B4-BE49-F238E27FC236}">
                <a16:creationId xmlns:a16="http://schemas.microsoft.com/office/drawing/2014/main" id="{30EABCEA-2D39-610D-C7F6-F437DE9CF1DB}"/>
              </a:ext>
            </a:extLst>
          </p:cNvPr>
          <p:cNvPicPr>
            <a:picLocks noChangeAspect="1"/>
          </p:cNvPicPr>
          <p:nvPr/>
        </p:nvPicPr>
        <p:blipFill>
          <a:blip r:embed="rId8"/>
          <a:stretch>
            <a:fillRect/>
          </a:stretch>
        </p:blipFill>
        <p:spPr>
          <a:xfrm>
            <a:off x="1930290" y="2608169"/>
            <a:ext cx="1349564" cy="974944"/>
          </a:xfrm>
          <a:prstGeom prst="rect">
            <a:avLst/>
          </a:prstGeom>
        </p:spPr>
      </p:pic>
      <p:sp>
        <p:nvSpPr>
          <p:cNvPr id="25" name="正方形/長方形 24">
            <a:extLst>
              <a:ext uri="{FF2B5EF4-FFF2-40B4-BE49-F238E27FC236}">
                <a16:creationId xmlns:a16="http://schemas.microsoft.com/office/drawing/2014/main" id="{BEF38462-C67A-AA5C-B45C-2A6D8AE52D94}"/>
              </a:ext>
            </a:extLst>
          </p:cNvPr>
          <p:cNvSpPr/>
          <p:nvPr/>
        </p:nvSpPr>
        <p:spPr>
          <a:xfrm>
            <a:off x="978342" y="3730857"/>
            <a:ext cx="3744000" cy="2916000"/>
          </a:xfrm>
          <a:prstGeom prst="rect">
            <a:avLst/>
          </a:pr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r>
              <a:rPr kumimoji="1" lang="ja-JP" altLang="en-US" sz="1300" dirty="0">
                <a:solidFill>
                  <a:schemeClr val="tx1"/>
                </a:solidFill>
                <a:latin typeface="UD デジタル 教科書体 NK-B" panose="02020700000000000000" pitchFamily="18" charset="-128"/>
                <a:ea typeface="UD デジタル 教科書体 NK-B" panose="02020700000000000000" pitchFamily="18" charset="-128"/>
              </a:rPr>
              <a:t>　</a:t>
            </a:r>
            <a:r>
              <a:rPr kumimoji="1" lang="ja-JP" altLang="en-US" sz="1300" dirty="0">
                <a:solidFill>
                  <a:srgbClr val="0000FF"/>
                </a:solidFill>
                <a:latin typeface="UD デジタル 教科書体 NK-B" panose="02020700000000000000" pitchFamily="18" charset="-128"/>
                <a:ea typeface="UD デジタル 教科書体 NK-B" panose="02020700000000000000" pitchFamily="18" charset="-128"/>
              </a:rPr>
              <a:t>①対面診療は、毎週金・土曜日に</a:t>
            </a:r>
            <a:endParaRPr kumimoji="1" lang="en-US" altLang="ja-JP" sz="1300" dirty="0">
              <a:solidFill>
                <a:srgbClr val="0000FF"/>
              </a:solidFill>
              <a:latin typeface="UD デジタル 教科書体 NK-B" panose="02020700000000000000" pitchFamily="18" charset="-128"/>
              <a:ea typeface="UD デジタル 教科書体 NK-B" panose="02020700000000000000" pitchFamily="18" charset="-128"/>
            </a:endParaRPr>
          </a:p>
          <a:p>
            <a:r>
              <a:rPr kumimoji="1" lang="ja-JP" altLang="en-US" sz="1300" dirty="0">
                <a:solidFill>
                  <a:srgbClr val="0000FF"/>
                </a:solidFill>
                <a:latin typeface="UD デジタル 教科書体 NK-B" panose="02020700000000000000" pitchFamily="18" charset="-128"/>
                <a:ea typeface="UD デジタル 教科書体 NK-B" panose="02020700000000000000" pitchFamily="18" charset="-128"/>
              </a:rPr>
              <a:t>　　　日本海総合病院の医師が担当</a:t>
            </a:r>
          </a:p>
          <a:p>
            <a:r>
              <a:rPr kumimoji="1" lang="ja-JP" altLang="en-US" sz="1300" dirty="0">
                <a:solidFill>
                  <a:schemeClr val="tx1"/>
                </a:solidFill>
                <a:latin typeface="UD デジタル 教科書体 NK-B" panose="02020700000000000000" pitchFamily="18" charset="-128"/>
                <a:ea typeface="UD デジタル 教科書体 NK-B" panose="02020700000000000000" pitchFamily="18" charset="-128"/>
              </a:rPr>
              <a:t>　　</a:t>
            </a:r>
            <a:r>
              <a:rPr kumimoji="1" lang="en-US" altLang="ja-JP" sz="1300" dirty="0">
                <a:solidFill>
                  <a:schemeClr val="tx1"/>
                </a:solidFill>
                <a:latin typeface="UD デジタル 教科書体 NK-B" panose="02020700000000000000" pitchFamily="18" charset="-128"/>
                <a:ea typeface="UD デジタル 教科書体 NK-B" panose="02020700000000000000" pitchFamily="18" charset="-128"/>
              </a:rPr>
              <a:t>(</a:t>
            </a:r>
            <a:r>
              <a:rPr kumimoji="1" lang="ja-JP" altLang="en-US" sz="1300" dirty="0">
                <a:solidFill>
                  <a:schemeClr val="tx1"/>
                </a:solidFill>
                <a:latin typeface="UD デジタル 教科書体 NK-B" panose="02020700000000000000" pitchFamily="18" charset="-128"/>
                <a:ea typeface="UD デジタル 教科書体 NK-B" panose="02020700000000000000" pitchFamily="18" charset="-128"/>
              </a:rPr>
              <a:t>定期船の欠航により、飛島へ渡れない場合は</a:t>
            </a:r>
            <a:endParaRPr kumimoji="1" lang="en-US" altLang="ja-JP" sz="1300" dirty="0">
              <a:solidFill>
                <a:schemeClr val="tx1"/>
              </a:solidFill>
              <a:latin typeface="UD デジタル 教科書体 NK-B" panose="02020700000000000000" pitchFamily="18" charset="-128"/>
              <a:ea typeface="UD デジタル 教科書体 NK-B" panose="02020700000000000000" pitchFamily="18" charset="-128"/>
            </a:endParaRPr>
          </a:p>
          <a:p>
            <a:r>
              <a:rPr kumimoji="1" lang="ja-JP" altLang="en-US" sz="1300" dirty="0">
                <a:solidFill>
                  <a:schemeClr val="tx1"/>
                </a:solidFill>
                <a:latin typeface="UD デジタル 教科書体 NK-B" panose="02020700000000000000" pitchFamily="18" charset="-128"/>
                <a:ea typeface="UD デジタル 教科書体 NK-B" panose="02020700000000000000" pitchFamily="18" charset="-128"/>
              </a:rPr>
              <a:t>　　　日本海総合病院救命救急センター内にて</a:t>
            </a:r>
            <a:endParaRPr kumimoji="1" lang="en-US" altLang="ja-JP" sz="1300" dirty="0">
              <a:solidFill>
                <a:schemeClr val="tx1"/>
              </a:solidFill>
              <a:latin typeface="UD デジタル 教科書体 NK-B" panose="02020700000000000000" pitchFamily="18" charset="-128"/>
              <a:ea typeface="UD デジタル 教科書体 NK-B" panose="02020700000000000000" pitchFamily="18" charset="-128"/>
            </a:endParaRPr>
          </a:p>
          <a:p>
            <a:r>
              <a:rPr kumimoji="1" lang="ja-JP" altLang="en-US" sz="1300" dirty="0">
                <a:solidFill>
                  <a:schemeClr val="tx1"/>
                </a:solidFill>
                <a:latin typeface="UD デジタル 教科書体 NK-B" panose="02020700000000000000" pitchFamily="18" charset="-128"/>
                <a:ea typeface="UD デジタル 教科書体 NK-B" panose="02020700000000000000" pitchFamily="18" charset="-128"/>
              </a:rPr>
              <a:t>　　　遠隔診療を実施</a:t>
            </a:r>
            <a:r>
              <a:rPr kumimoji="1" lang="en-US" altLang="ja-JP" sz="1300" dirty="0">
                <a:solidFill>
                  <a:schemeClr val="tx1"/>
                </a:solidFill>
                <a:latin typeface="UD デジタル 教科書体 NK-B" panose="02020700000000000000" pitchFamily="18" charset="-128"/>
                <a:ea typeface="UD デジタル 教科書体 NK-B" panose="02020700000000000000" pitchFamily="18" charset="-128"/>
              </a:rPr>
              <a:t>)</a:t>
            </a:r>
          </a:p>
          <a:p>
            <a:pPr>
              <a:lnSpc>
                <a:spcPts val="1000"/>
              </a:lnSpc>
            </a:pPr>
            <a:endParaRPr kumimoji="1" lang="en-US" altLang="ja-JP" sz="1300" dirty="0">
              <a:solidFill>
                <a:schemeClr val="tx1"/>
              </a:solidFill>
              <a:latin typeface="UD デジタル 教科書体 NK-B" panose="02020700000000000000" pitchFamily="18" charset="-128"/>
              <a:ea typeface="UD デジタル 教科書体 NK-B" panose="02020700000000000000" pitchFamily="18" charset="-128"/>
            </a:endParaRPr>
          </a:p>
          <a:p>
            <a:r>
              <a:rPr kumimoji="1" lang="ja-JP" altLang="en-US" sz="1300" dirty="0">
                <a:solidFill>
                  <a:schemeClr val="tx1"/>
                </a:solidFill>
                <a:latin typeface="UD デジタル 教科書体 NK-B" panose="02020700000000000000" pitchFamily="18" charset="-128"/>
                <a:ea typeface="UD デジタル 教科書体 NK-B" panose="02020700000000000000" pitchFamily="18" charset="-128"/>
              </a:rPr>
              <a:t>　</a:t>
            </a:r>
            <a:r>
              <a:rPr kumimoji="1" lang="ja-JP" altLang="en-US" sz="1300" dirty="0">
                <a:solidFill>
                  <a:srgbClr val="0000FF"/>
                </a:solidFill>
                <a:latin typeface="UD デジタル 教科書体 NK-B" panose="02020700000000000000" pitchFamily="18" charset="-128"/>
                <a:ea typeface="UD デジタル 教科書体 NK-B" panose="02020700000000000000" pitchFamily="18" charset="-128"/>
              </a:rPr>
              <a:t>②定期の遠隔診療は、第</a:t>
            </a:r>
            <a:r>
              <a:rPr kumimoji="1" lang="en-US" altLang="ja-JP" sz="1300" dirty="0">
                <a:solidFill>
                  <a:srgbClr val="0000FF"/>
                </a:solidFill>
                <a:latin typeface="UD デジタル 教科書体 NK-B" panose="02020700000000000000" pitchFamily="18" charset="-128"/>
                <a:ea typeface="UD デジタル 教科書体 NK-B" panose="02020700000000000000" pitchFamily="18" charset="-128"/>
              </a:rPr>
              <a:t>1</a:t>
            </a:r>
            <a:r>
              <a:rPr kumimoji="1" lang="ja-JP" altLang="en-US" sz="1300" dirty="0">
                <a:solidFill>
                  <a:srgbClr val="0000FF"/>
                </a:solidFill>
                <a:latin typeface="UD デジタル 教科書体 NK-B" panose="02020700000000000000" pitchFamily="18" charset="-128"/>
                <a:ea typeface="UD デジタル 教科書体 NK-B" panose="02020700000000000000" pitchFamily="18" charset="-128"/>
              </a:rPr>
              <a:t>・</a:t>
            </a:r>
            <a:r>
              <a:rPr kumimoji="1" lang="en-US" altLang="ja-JP" sz="1300" dirty="0">
                <a:solidFill>
                  <a:srgbClr val="0000FF"/>
                </a:solidFill>
                <a:latin typeface="UD デジタル 教科書体 NK-B" panose="02020700000000000000" pitchFamily="18" charset="-128"/>
                <a:ea typeface="UD デジタル 教科書体 NK-B" panose="02020700000000000000" pitchFamily="18" charset="-128"/>
              </a:rPr>
              <a:t>2</a:t>
            </a:r>
            <a:r>
              <a:rPr kumimoji="1" lang="ja-JP" altLang="en-US" sz="1300" dirty="0">
                <a:solidFill>
                  <a:srgbClr val="0000FF"/>
                </a:solidFill>
                <a:latin typeface="UD デジタル 教科書体 NK-B" panose="02020700000000000000" pitchFamily="18" charset="-128"/>
                <a:ea typeface="UD デジタル 教科書体 NK-B" panose="02020700000000000000" pitchFamily="18" charset="-128"/>
              </a:rPr>
              <a:t>・</a:t>
            </a:r>
            <a:r>
              <a:rPr kumimoji="1" lang="en-US" altLang="ja-JP" sz="1300" dirty="0">
                <a:solidFill>
                  <a:srgbClr val="0000FF"/>
                </a:solidFill>
                <a:latin typeface="UD デジタル 教科書体 NK-B" panose="02020700000000000000" pitchFamily="18" charset="-128"/>
                <a:ea typeface="UD デジタル 教科書体 NK-B" panose="02020700000000000000" pitchFamily="18" charset="-128"/>
              </a:rPr>
              <a:t>4</a:t>
            </a:r>
            <a:r>
              <a:rPr kumimoji="1" lang="ja-JP" altLang="en-US" sz="1300" dirty="0">
                <a:solidFill>
                  <a:srgbClr val="0000FF"/>
                </a:solidFill>
                <a:latin typeface="UD デジタル 教科書体 NK-B" panose="02020700000000000000" pitchFamily="18" charset="-128"/>
                <a:ea typeface="UD デジタル 教科書体 NK-B" panose="02020700000000000000" pitchFamily="18" charset="-128"/>
              </a:rPr>
              <a:t>・</a:t>
            </a:r>
            <a:r>
              <a:rPr kumimoji="1" lang="en-US" altLang="ja-JP" sz="1300" dirty="0">
                <a:solidFill>
                  <a:srgbClr val="0000FF"/>
                </a:solidFill>
                <a:latin typeface="UD デジタル 教科書体 NK-B" panose="02020700000000000000" pitchFamily="18" charset="-128"/>
                <a:ea typeface="UD デジタル 教科書体 NK-B" panose="02020700000000000000" pitchFamily="18" charset="-128"/>
              </a:rPr>
              <a:t>5</a:t>
            </a:r>
            <a:r>
              <a:rPr kumimoji="1" lang="ja-JP" altLang="en-US" sz="1300" dirty="0">
                <a:solidFill>
                  <a:srgbClr val="0000FF"/>
                </a:solidFill>
                <a:latin typeface="UD デジタル 教科書体 NK-B" panose="02020700000000000000" pitchFamily="18" charset="-128"/>
                <a:ea typeface="UD デジタル 教科書体 NK-B" panose="02020700000000000000" pitchFamily="18" charset="-128"/>
              </a:rPr>
              <a:t>水曜日午後　</a:t>
            </a:r>
            <a:r>
              <a:rPr kumimoji="1" lang="ja-JP" altLang="en-US" sz="1300" dirty="0">
                <a:solidFill>
                  <a:schemeClr val="tx1"/>
                </a:solidFill>
                <a:latin typeface="UD デジタル 教科書体 NK-B" panose="02020700000000000000" pitchFamily="18" charset="-128"/>
                <a:ea typeface="UD デジタル 教科書体 NK-B" panose="02020700000000000000" pitchFamily="18" charset="-128"/>
              </a:rPr>
              <a:t>　</a:t>
            </a:r>
            <a:endParaRPr kumimoji="1" lang="en-US" altLang="ja-JP" sz="1300" dirty="0">
              <a:solidFill>
                <a:schemeClr val="tx1"/>
              </a:solidFill>
              <a:latin typeface="UD デジタル 教科書体 NK-B" panose="02020700000000000000" pitchFamily="18" charset="-128"/>
              <a:ea typeface="UD デジタル 教科書体 NK-B" panose="02020700000000000000" pitchFamily="18" charset="-128"/>
            </a:endParaRPr>
          </a:p>
          <a:p>
            <a:r>
              <a:rPr kumimoji="1" lang="ja-JP" altLang="en-US" sz="1300" dirty="0">
                <a:solidFill>
                  <a:schemeClr val="tx1"/>
                </a:solidFill>
                <a:latin typeface="UD デジタル 教科書体 NK-B" panose="02020700000000000000" pitchFamily="18" charset="-128"/>
                <a:ea typeface="UD デジタル 教科書体 NK-B" panose="02020700000000000000" pitchFamily="18" charset="-128"/>
              </a:rPr>
              <a:t>　　（</a:t>
            </a:r>
            <a:r>
              <a:rPr kumimoji="1" lang="en-US" altLang="ja-JP" sz="1300" dirty="0">
                <a:solidFill>
                  <a:schemeClr val="tx1"/>
                </a:solidFill>
                <a:latin typeface="UD デジタル 教科書体 NK-B" panose="02020700000000000000" pitchFamily="18" charset="-128"/>
                <a:ea typeface="UD デジタル 教科書体 NK-B" panose="02020700000000000000" pitchFamily="18" charset="-128"/>
              </a:rPr>
              <a:t>13:30</a:t>
            </a:r>
            <a:r>
              <a:rPr kumimoji="1" lang="ja-JP" altLang="en-US" sz="1300" dirty="0">
                <a:solidFill>
                  <a:schemeClr val="tx1"/>
                </a:solidFill>
                <a:latin typeface="UD デジタル 教科書体 NK-B" panose="02020700000000000000" pitchFamily="18" charset="-128"/>
                <a:ea typeface="UD デジタル 教科書体 NK-B" panose="02020700000000000000" pitchFamily="18" charset="-128"/>
              </a:rPr>
              <a:t>～</a:t>
            </a:r>
            <a:r>
              <a:rPr kumimoji="1" lang="en-US" altLang="ja-JP" sz="1300" dirty="0">
                <a:solidFill>
                  <a:schemeClr val="tx1"/>
                </a:solidFill>
                <a:latin typeface="UD デジタル 教科書体 NK-B" panose="02020700000000000000" pitchFamily="18" charset="-128"/>
                <a:ea typeface="UD デジタル 教科書体 NK-B" panose="02020700000000000000" pitchFamily="18" charset="-128"/>
              </a:rPr>
              <a:t>15:30</a:t>
            </a:r>
            <a:r>
              <a:rPr kumimoji="1" lang="ja-JP" altLang="en-US" sz="1300" dirty="0">
                <a:solidFill>
                  <a:schemeClr val="tx1"/>
                </a:solidFill>
                <a:latin typeface="UD デジタル 教科書体 NK-B" panose="02020700000000000000" pitchFamily="18" charset="-128"/>
                <a:ea typeface="UD デジタル 教科書体 NK-B" panose="02020700000000000000" pitchFamily="18" charset="-128"/>
              </a:rPr>
              <a:t>）に松山診療所の医師が担当</a:t>
            </a:r>
          </a:p>
          <a:p>
            <a:pPr>
              <a:lnSpc>
                <a:spcPts val="1000"/>
              </a:lnSpc>
            </a:pPr>
            <a:r>
              <a:rPr kumimoji="1" lang="en-US" altLang="ja-JP" sz="1300" dirty="0">
                <a:solidFill>
                  <a:schemeClr val="tx1"/>
                </a:solidFill>
                <a:latin typeface="UD デジタル 教科書体 NK-B" panose="02020700000000000000" pitchFamily="18" charset="-128"/>
                <a:ea typeface="UD デジタル 教科書体 NK-B" panose="02020700000000000000" pitchFamily="18" charset="-128"/>
              </a:rPr>
              <a:t>   </a:t>
            </a:r>
          </a:p>
          <a:p>
            <a:r>
              <a:rPr kumimoji="1" lang="ja-JP" altLang="en-US" sz="1300" dirty="0">
                <a:solidFill>
                  <a:schemeClr val="tx1"/>
                </a:solidFill>
                <a:latin typeface="UD デジタル 教科書体 NK-B" panose="02020700000000000000" pitchFamily="18" charset="-128"/>
                <a:ea typeface="UD デジタル 教科書体 NK-B" panose="02020700000000000000" pitchFamily="18" charset="-128"/>
              </a:rPr>
              <a:t>　③上記①②以外は、急患対応で</a:t>
            </a:r>
            <a:endParaRPr kumimoji="1" lang="en-US" altLang="ja-JP" sz="1300" dirty="0">
              <a:solidFill>
                <a:schemeClr val="tx1"/>
              </a:solidFill>
              <a:latin typeface="UD デジタル 教科書体 NK-B" panose="02020700000000000000" pitchFamily="18" charset="-128"/>
              <a:ea typeface="UD デジタル 教科書体 NK-B" panose="02020700000000000000" pitchFamily="18" charset="-128"/>
            </a:endParaRPr>
          </a:p>
          <a:p>
            <a:r>
              <a:rPr kumimoji="1" lang="ja-JP" altLang="en-US" sz="1300" dirty="0">
                <a:solidFill>
                  <a:schemeClr val="tx1"/>
                </a:solidFill>
                <a:latin typeface="UD デジタル 教科書体 NK-B" panose="02020700000000000000" pitchFamily="18" charset="-128"/>
                <a:ea typeface="UD デジタル 教科書体 NK-B" panose="02020700000000000000" pitchFamily="18" charset="-128"/>
              </a:rPr>
              <a:t>　　　日本海総合病院救急科にて遠隔診療を実施</a:t>
            </a:r>
          </a:p>
          <a:p>
            <a:r>
              <a:rPr kumimoji="1" lang="ja-JP" altLang="en-US" sz="1300" dirty="0">
                <a:solidFill>
                  <a:schemeClr val="tx1"/>
                </a:solidFill>
                <a:latin typeface="UD デジタル 教科書体 NK-B" panose="02020700000000000000" pitchFamily="18" charset="-128"/>
                <a:ea typeface="UD デジタル 教科書体 NK-B" panose="02020700000000000000" pitchFamily="18" charset="-128"/>
              </a:rPr>
              <a:t>　　（常勤看護師が島内で行える治療や処置などを</a:t>
            </a:r>
            <a:endParaRPr kumimoji="1" lang="en-US" altLang="ja-JP" sz="1300" dirty="0">
              <a:solidFill>
                <a:schemeClr val="tx1"/>
              </a:solidFill>
              <a:latin typeface="UD デジタル 教科書体 NK-B" panose="02020700000000000000" pitchFamily="18" charset="-128"/>
              <a:ea typeface="UD デジタル 教科書体 NK-B" panose="02020700000000000000" pitchFamily="18" charset="-128"/>
            </a:endParaRPr>
          </a:p>
          <a:p>
            <a:r>
              <a:rPr kumimoji="1" lang="ja-JP" altLang="en-US" sz="1300" dirty="0">
                <a:solidFill>
                  <a:schemeClr val="tx1"/>
                </a:solidFill>
                <a:latin typeface="UD デジタル 教科書体 NK-B" panose="02020700000000000000" pitchFamily="18" charset="-128"/>
                <a:ea typeface="UD デジタル 教科書体 NK-B" panose="02020700000000000000" pitchFamily="18" charset="-128"/>
              </a:rPr>
              <a:t>　　　医師と検討して、必要に応じて、ドクターヘリや</a:t>
            </a:r>
            <a:endParaRPr kumimoji="1" lang="en-US" altLang="ja-JP" sz="1300" dirty="0">
              <a:solidFill>
                <a:schemeClr val="tx1"/>
              </a:solidFill>
              <a:latin typeface="UD デジタル 教科書体 NK-B" panose="02020700000000000000" pitchFamily="18" charset="-128"/>
              <a:ea typeface="UD デジタル 教科書体 NK-B" panose="02020700000000000000" pitchFamily="18" charset="-128"/>
            </a:endParaRPr>
          </a:p>
          <a:p>
            <a:r>
              <a:rPr kumimoji="1" lang="ja-JP" altLang="en-US" sz="1300" dirty="0">
                <a:solidFill>
                  <a:schemeClr val="tx1"/>
                </a:solidFill>
                <a:latin typeface="UD デジタル 教科書体 NK-B" panose="02020700000000000000" pitchFamily="18" charset="-128"/>
                <a:ea typeface="UD デジタル 教科書体 NK-B" panose="02020700000000000000" pitchFamily="18" charset="-128"/>
              </a:rPr>
              <a:t>　　　巡視船などによる緊急搬送へ繋ぐ）</a:t>
            </a:r>
          </a:p>
        </p:txBody>
      </p:sp>
      <p:sp>
        <p:nvSpPr>
          <p:cNvPr id="26" name="正方形/長方形 25">
            <a:extLst>
              <a:ext uri="{FF2B5EF4-FFF2-40B4-BE49-F238E27FC236}">
                <a16:creationId xmlns:a16="http://schemas.microsoft.com/office/drawing/2014/main" id="{640B2567-80FA-A039-1FD5-41DFB857C6F9}"/>
              </a:ext>
            </a:extLst>
          </p:cNvPr>
          <p:cNvSpPr/>
          <p:nvPr/>
        </p:nvSpPr>
        <p:spPr>
          <a:xfrm>
            <a:off x="5168702" y="3729962"/>
            <a:ext cx="3744000" cy="2916000"/>
          </a:xfrm>
          <a:prstGeom prst="rect">
            <a:avLst/>
          </a:prstGeom>
          <a:solidFill>
            <a:srgbClr val="FDF1E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r>
              <a:rPr kumimoji="1" lang="ja-JP" altLang="en-US" sz="1300" dirty="0">
                <a:solidFill>
                  <a:schemeClr val="tx1"/>
                </a:solidFill>
                <a:latin typeface="UD デジタル 教科書体 NK-B" panose="02020700000000000000" pitchFamily="18" charset="-128"/>
                <a:ea typeface="UD デジタル 教科書体 NK-B" panose="02020700000000000000" pitchFamily="18" charset="-128"/>
              </a:rPr>
              <a:t>　</a:t>
            </a:r>
            <a:r>
              <a:rPr kumimoji="1" lang="ja-JP" altLang="en-US" sz="1300" dirty="0">
                <a:solidFill>
                  <a:srgbClr val="0000FF"/>
                </a:solidFill>
                <a:latin typeface="UD デジタル 教科書体 NK-B" panose="02020700000000000000" pitchFamily="18" charset="-128"/>
                <a:ea typeface="UD デジタル 教科書体 NK-B" panose="02020700000000000000" pitchFamily="18" charset="-128"/>
              </a:rPr>
              <a:t>①対面診療はなし</a:t>
            </a:r>
            <a:endParaRPr kumimoji="1" lang="en-US" altLang="ja-JP" sz="1300" dirty="0">
              <a:solidFill>
                <a:srgbClr val="0000FF"/>
              </a:solidFill>
              <a:latin typeface="UD デジタル 教科書体 NK-B" panose="02020700000000000000" pitchFamily="18" charset="-128"/>
              <a:ea typeface="UD デジタル 教科書体 NK-B" panose="02020700000000000000" pitchFamily="18" charset="-128"/>
            </a:endParaRPr>
          </a:p>
          <a:p>
            <a:pPr>
              <a:lnSpc>
                <a:spcPts val="1000"/>
              </a:lnSpc>
            </a:pPr>
            <a:endParaRPr kumimoji="1" lang="ja-JP" altLang="en-US" sz="1300" dirty="0">
              <a:solidFill>
                <a:schemeClr val="tx1"/>
              </a:solidFill>
              <a:latin typeface="UD デジタル 教科書体 NK-B" panose="02020700000000000000" pitchFamily="18" charset="-128"/>
              <a:ea typeface="UD デジタル 教科書体 NK-B" panose="02020700000000000000" pitchFamily="18" charset="-128"/>
            </a:endParaRPr>
          </a:p>
          <a:p>
            <a:r>
              <a:rPr kumimoji="1" lang="ja-JP" altLang="en-US" sz="1300" dirty="0">
                <a:solidFill>
                  <a:schemeClr val="tx1"/>
                </a:solidFill>
                <a:latin typeface="UD デジタル 教科書体 NK-B" panose="02020700000000000000" pitchFamily="18" charset="-128"/>
                <a:ea typeface="UD デジタル 教科書体 NK-B" panose="02020700000000000000" pitchFamily="18" charset="-128"/>
              </a:rPr>
              <a:t>　</a:t>
            </a:r>
            <a:r>
              <a:rPr kumimoji="1" lang="ja-JP" altLang="en-US" sz="1300" dirty="0">
                <a:solidFill>
                  <a:srgbClr val="0000FF"/>
                </a:solidFill>
                <a:latin typeface="UD デジタル 教科書体 NK-B" panose="02020700000000000000" pitchFamily="18" charset="-128"/>
                <a:ea typeface="UD デジタル 教科書体 NK-B" panose="02020700000000000000" pitchFamily="18" charset="-128"/>
              </a:rPr>
              <a:t>②定期の遠隔診療は、</a:t>
            </a:r>
            <a:endParaRPr kumimoji="1" lang="en-US" altLang="ja-JP" sz="1300" dirty="0">
              <a:solidFill>
                <a:srgbClr val="0000FF"/>
              </a:solidFill>
              <a:latin typeface="UD デジタル 教科書体 NK-B" panose="02020700000000000000" pitchFamily="18" charset="-128"/>
              <a:ea typeface="UD デジタル 教科書体 NK-B" panose="02020700000000000000" pitchFamily="18" charset="-128"/>
            </a:endParaRPr>
          </a:p>
          <a:p>
            <a:r>
              <a:rPr kumimoji="1" lang="ja-JP" altLang="en-US" sz="1300" dirty="0">
                <a:solidFill>
                  <a:srgbClr val="0000FF"/>
                </a:solidFill>
                <a:latin typeface="UD デジタル 教科書体 NK-B" panose="02020700000000000000" pitchFamily="18" charset="-128"/>
                <a:ea typeface="UD デジタル 教科書体 NK-B" panose="02020700000000000000" pitchFamily="18" charset="-128"/>
              </a:rPr>
              <a:t>　　 第</a:t>
            </a:r>
            <a:r>
              <a:rPr kumimoji="1" lang="en-US" altLang="ja-JP" sz="1300" dirty="0">
                <a:solidFill>
                  <a:srgbClr val="0000FF"/>
                </a:solidFill>
                <a:latin typeface="UD デジタル 教科書体 NK-B" panose="02020700000000000000" pitchFamily="18" charset="-128"/>
                <a:ea typeface="UD デジタル 教科書体 NK-B" panose="02020700000000000000" pitchFamily="18" charset="-128"/>
              </a:rPr>
              <a:t>1</a:t>
            </a:r>
            <a:r>
              <a:rPr kumimoji="1" lang="ja-JP" altLang="en-US" sz="1300" dirty="0">
                <a:solidFill>
                  <a:srgbClr val="0000FF"/>
                </a:solidFill>
                <a:latin typeface="UD デジタル 教科書体 NK-B" panose="02020700000000000000" pitchFamily="18" charset="-128"/>
                <a:ea typeface="UD デジタル 教科書体 NK-B" panose="02020700000000000000" pitchFamily="18" charset="-128"/>
              </a:rPr>
              <a:t>・</a:t>
            </a:r>
            <a:r>
              <a:rPr kumimoji="1" lang="en-US" altLang="ja-JP" sz="1300" dirty="0">
                <a:solidFill>
                  <a:srgbClr val="0000FF"/>
                </a:solidFill>
                <a:latin typeface="UD デジタル 教科書体 NK-B" panose="02020700000000000000" pitchFamily="18" charset="-128"/>
                <a:ea typeface="UD デジタル 教科書体 NK-B" panose="02020700000000000000" pitchFamily="18" charset="-128"/>
              </a:rPr>
              <a:t>2</a:t>
            </a:r>
            <a:r>
              <a:rPr kumimoji="1" lang="ja-JP" altLang="en-US" sz="1300" dirty="0">
                <a:solidFill>
                  <a:srgbClr val="0000FF"/>
                </a:solidFill>
                <a:latin typeface="UD デジタル 教科書体 NK-B" panose="02020700000000000000" pitchFamily="18" charset="-128"/>
                <a:ea typeface="UD デジタル 教科書体 NK-B" panose="02020700000000000000" pitchFamily="18" charset="-128"/>
              </a:rPr>
              <a:t>・</a:t>
            </a:r>
            <a:r>
              <a:rPr kumimoji="1" lang="en-US" altLang="ja-JP" sz="1300" dirty="0">
                <a:solidFill>
                  <a:srgbClr val="0000FF"/>
                </a:solidFill>
                <a:latin typeface="UD デジタル 教科書体 NK-B" panose="02020700000000000000" pitchFamily="18" charset="-128"/>
                <a:ea typeface="UD デジタル 教科書体 NK-B" panose="02020700000000000000" pitchFamily="18" charset="-128"/>
              </a:rPr>
              <a:t>4</a:t>
            </a:r>
            <a:r>
              <a:rPr kumimoji="1" lang="ja-JP" altLang="en-US" sz="1300" dirty="0">
                <a:solidFill>
                  <a:srgbClr val="0000FF"/>
                </a:solidFill>
                <a:latin typeface="UD デジタル 教科書体 NK-B" panose="02020700000000000000" pitchFamily="18" charset="-128"/>
                <a:ea typeface="UD デジタル 教科書体 NK-B" panose="02020700000000000000" pitchFamily="18" charset="-128"/>
              </a:rPr>
              <a:t>・</a:t>
            </a:r>
            <a:r>
              <a:rPr kumimoji="1" lang="en-US" altLang="ja-JP" sz="1300" dirty="0">
                <a:solidFill>
                  <a:srgbClr val="0000FF"/>
                </a:solidFill>
                <a:latin typeface="UD デジタル 教科書体 NK-B" panose="02020700000000000000" pitchFamily="18" charset="-128"/>
                <a:ea typeface="UD デジタル 教科書体 NK-B" panose="02020700000000000000" pitchFamily="18" charset="-128"/>
              </a:rPr>
              <a:t>5</a:t>
            </a:r>
            <a:r>
              <a:rPr kumimoji="1" lang="ja-JP" altLang="en-US" sz="1300" dirty="0">
                <a:solidFill>
                  <a:srgbClr val="0000FF"/>
                </a:solidFill>
                <a:latin typeface="UD デジタル 教科書体 NK-B" panose="02020700000000000000" pitchFamily="18" charset="-128"/>
                <a:ea typeface="UD デジタル 教科書体 NK-B" panose="02020700000000000000" pitchFamily="18" charset="-128"/>
              </a:rPr>
              <a:t>月曜日午後と</a:t>
            </a:r>
            <a:endParaRPr kumimoji="1" lang="en-US" altLang="ja-JP" sz="1300" dirty="0">
              <a:solidFill>
                <a:srgbClr val="0000FF"/>
              </a:solidFill>
              <a:latin typeface="UD デジタル 教科書体 NK-B" panose="02020700000000000000" pitchFamily="18" charset="-128"/>
              <a:ea typeface="UD デジタル 教科書体 NK-B" panose="02020700000000000000" pitchFamily="18" charset="-128"/>
            </a:endParaRPr>
          </a:p>
          <a:p>
            <a:r>
              <a:rPr kumimoji="1" lang="ja-JP" altLang="en-US" sz="1300" dirty="0">
                <a:solidFill>
                  <a:srgbClr val="0000FF"/>
                </a:solidFill>
                <a:latin typeface="UD デジタル 教科書体 NK-B" panose="02020700000000000000" pitchFamily="18" charset="-128"/>
                <a:ea typeface="UD デジタル 教科書体 NK-B" panose="02020700000000000000" pitchFamily="18" charset="-128"/>
              </a:rPr>
              <a:t>　　 第</a:t>
            </a:r>
            <a:r>
              <a:rPr kumimoji="1" lang="en-US" altLang="ja-JP" sz="1300" dirty="0">
                <a:solidFill>
                  <a:srgbClr val="0000FF"/>
                </a:solidFill>
                <a:latin typeface="UD デジタル 教科書体 NK-B" panose="02020700000000000000" pitchFamily="18" charset="-128"/>
                <a:ea typeface="UD デジタル 教科書体 NK-B" panose="02020700000000000000" pitchFamily="18" charset="-128"/>
              </a:rPr>
              <a:t>1</a:t>
            </a:r>
            <a:r>
              <a:rPr kumimoji="1" lang="ja-JP" altLang="en-US" sz="1300" dirty="0">
                <a:solidFill>
                  <a:srgbClr val="0000FF"/>
                </a:solidFill>
                <a:latin typeface="UD デジタル 教科書体 NK-B" panose="02020700000000000000" pitchFamily="18" charset="-128"/>
                <a:ea typeface="UD デジタル 教科書体 NK-B" panose="02020700000000000000" pitchFamily="18" charset="-128"/>
              </a:rPr>
              <a:t>・</a:t>
            </a:r>
            <a:r>
              <a:rPr kumimoji="1" lang="en-US" altLang="ja-JP" sz="1300" dirty="0">
                <a:solidFill>
                  <a:srgbClr val="0000FF"/>
                </a:solidFill>
                <a:latin typeface="UD デジタル 教科書体 NK-B" panose="02020700000000000000" pitchFamily="18" charset="-128"/>
                <a:ea typeface="UD デジタル 教科書体 NK-B" panose="02020700000000000000" pitchFamily="18" charset="-128"/>
              </a:rPr>
              <a:t>2</a:t>
            </a:r>
            <a:r>
              <a:rPr kumimoji="1" lang="ja-JP" altLang="en-US" sz="1300" dirty="0">
                <a:solidFill>
                  <a:srgbClr val="0000FF"/>
                </a:solidFill>
                <a:latin typeface="UD デジタル 教科書体 NK-B" panose="02020700000000000000" pitchFamily="18" charset="-128"/>
                <a:ea typeface="UD デジタル 教科書体 NK-B" panose="02020700000000000000" pitchFamily="18" charset="-128"/>
              </a:rPr>
              <a:t>・</a:t>
            </a:r>
            <a:r>
              <a:rPr kumimoji="1" lang="en-US" altLang="ja-JP" sz="1300" dirty="0">
                <a:solidFill>
                  <a:srgbClr val="0000FF"/>
                </a:solidFill>
                <a:latin typeface="UD デジタル 教科書体 NK-B" panose="02020700000000000000" pitchFamily="18" charset="-128"/>
                <a:ea typeface="UD デジタル 教科書体 NK-B" panose="02020700000000000000" pitchFamily="18" charset="-128"/>
              </a:rPr>
              <a:t>4</a:t>
            </a:r>
            <a:r>
              <a:rPr kumimoji="1" lang="ja-JP" altLang="en-US" sz="1300" dirty="0">
                <a:solidFill>
                  <a:srgbClr val="0000FF"/>
                </a:solidFill>
                <a:latin typeface="UD デジタル 教科書体 NK-B" panose="02020700000000000000" pitchFamily="18" charset="-128"/>
                <a:ea typeface="UD デジタル 教科書体 NK-B" panose="02020700000000000000" pitchFamily="18" charset="-128"/>
              </a:rPr>
              <a:t>・</a:t>
            </a:r>
            <a:r>
              <a:rPr kumimoji="1" lang="en-US" altLang="ja-JP" sz="1300" dirty="0">
                <a:solidFill>
                  <a:srgbClr val="0000FF"/>
                </a:solidFill>
                <a:latin typeface="UD デジタル 教科書体 NK-B" panose="02020700000000000000" pitchFamily="18" charset="-128"/>
                <a:ea typeface="UD デジタル 教科書体 NK-B" panose="02020700000000000000" pitchFamily="18" charset="-128"/>
              </a:rPr>
              <a:t>5</a:t>
            </a:r>
            <a:r>
              <a:rPr kumimoji="1" lang="ja-JP" altLang="en-US" sz="1300" dirty="0">
                <a:solidFill>
                  <a:srgbClr val="0000FF"/>
                </a:solidFill>
                <a:latin typeface="UD デジタル 教科書体 NK-B" panose="02020700000000000000" pitchFamily="18" charset="-128"/>
                <a:ea typeface="UD デジタル 教科書体 NK-B" panose="02020700000000000000" pitchFamily="18" charset="-128"/>
              </a:rPr>
              <a:t>水曜日午後を</a:t>
            </a:r>
            <a:endParaRPr kumimoji="1" lang="en-US" altLang="ja-JP" sz="1300" dirty="0">
              <a:solidFill>
                <a:srgbClr val="0000FF"/>
              </a:solidFill>
              <a:latin typeface="UD デジタル 教科書体 NK-B" panose="02020700000000000000" pitchFamily="18" charset="-128"/>
              <a:ea typeface="UD デジタル 教科書体 NK-B" panose="02020700000000000000" pitchFamily="18" charset="-128"/>
            </a:endParaRPr>
          </a:p>
          <a:p>
            <a:r>
              <a:rPr kumimoji="1" lang="ja-JP" altLang="en-US" sz="1300" dirty="0">
                <a:solidFill>
                  <a:srgbClr val="0000FF"/>
                </a:solidFill>
                <a:latin typeface="UD デジタル 教科書体 NK-B" panose="02020700000000000000" pitchFamily="18" charset="-128"/>
                <a:ea typeface="UD デジタル 教科書体 NK-B" panose="02020700000000000000" pitchFamily="18" charset="-128"/>
              </a:rPr>
              <a:t>　　 松山診療所の医師が担当、</a:t>
            </a:r>
            <a:endParaRPr kumimoji="1" lang="en-US" altLang="ja-JP" sz="1300" dirty="0">
              <a:solidFill>
                <a:srgbClr val="0000FF"/>
              </a:solidFill>
              <a:latin typeface="UD デジタル 教科書体 NK-B" panose="02020700000000000000" pitchFamily="18" charset="-128"/>
              <a:ea typeface="UD デジタル 教科書体 NK-B" panose="02020700000000000000" pitchFamily="18" charset="-128"/>
            </a:endParaRPr>
          </a:p>
          <a:p>
            <a:r>
              <a:rPr kumimoji="1" lang="ja-JP" altLang="en-US" sz="1300" dirty="0">
                <a:solidFill>
                  <a:srgbClr val="0000FF"/>
                </a:solidFill>
                <a:latin typeface="UD デジタル 教科書体 NK-B" panose="02020700000000000000" pitchFamily="18" charset="-128"/>
                <a:ea typeface="UD デジタル 教科書体 NK-B" panose="02020700000000000000" pitchFamily="18" charset="-128"/>
              </a:rPr>
              <a:t>　　 毎週金曜日午後を</a:t>
            </a:r>
            <a:endParaRPr kumimoji="1" lang="en-US" altLang="ja-JP" sz="1300" dirty="0">
              <a:solidFill>
                <a:srgbClr val="0000FF"/>
              </a:solidFill>
              <a:latin typeface="UD デジタル 教科書体 NK-B" panose="02020700000000000000" pitchFamily="18" charset="-128"/>
              <a:ea typeface="UD デジタル 教科書体 NK-B" panose="02020700000000000000" pitchFamily="18" charset="-128"/>
            </a:endParaRPr>
          </a:p>
          <a:p>
            <a:r>
              <a:rPr kumimoji="1" lang="ja-JP" altLang="en-US" sz="1300" dirty="0">
                <a:solidFill>
                  <a:srgbClr val="0000FF"/>
                </a:solidFill>
                <a:latin typeface="UD デジタル 教科書体 NK-B" panose="02020700000000000000" pitchFamily="18" charset="-128"/>
                <a:ea typeface="UD デジタル 教科書体 NK-B" panose="02020700000000000000" pitchFamily="18" charset="-128"/>
              </a:rPr>
              <a:t>　　 日本海八幡クリニックの医師が担当</a:t>
            </a:r>
          </a:p>
          <a:p>
            <a:pPr>
              <a:lnSpc>
                <a:spcPts val="1000"/>
              </a:lnSpc>
            </a:pPr>
            <a:r>
              <a:rPr kumimoji="1" lang="ja-JP" altLang="en-US" sz="1300" dirty="0">
                <a:solidFill>
                  <a:schemeClr val="tx1"/>
                </a:solidFill>
                <a:latin typeface="UD デジタル 教科書体 NK-B" panose="02020700000000000000" pitchFamily="18" charset="-128"/>
                <a:ea typeface="UD デジタル 教科書体 NK-B" panose="02020700000000000000" pitchFamily="18" charset="-128"/>
              </a:rPr>
              <a:t>　</a:t>
            </a:r>
            <a:endParaRPr kumimoji="1" lang="en-US" altLang="ja-JP" sz="1300" dirty="0">
              <a:solidFill>
                <a:schemeClr val="tx1"/>
              </a:solidFill>
              <a:latin typeface="UD デジタル 教科書体 NK-B" panose="02020700000000000000" pitchFamily="18" charset="-128"/>
              <a:ea typeface="UD デジタル 教科書体 NK-B" panose="02020700000000000000" pitchFamily="18" charset="-128"/>
            </a:endParaRPr>
          </a:p>
          <a:p>
            <a:r>
              <a:rPr kumimoji="1" lang="ja-JP" altLang="en-US" sz="1300" dirty="0">
                <a:solidFill>
                  <a:schemeClr val="tx1"/>
                </a:solidFill>
                <a:latin typeface="UD デジタル 教科書体 NK-B" panose="02020700000000000000" pitchFamily="18" charset="-128"/>
                <a:ea typeface="UD デジタル 教科書体 NK-B" panose="02020700000000000000" pitchFamily="18" charset="-128"/>
              </a:rPr>
              <a:t>　③上記①②以外は、急患対応で</a:t>
            </a:r>
            <a:endParaRPr kumimoji="1" lang="en-US" altLang="ja-JP" sz="1300" dirty="0">
              <a:solidFill>
                <a:schemeClr val="tx1"/>
              </a:solidFill>
              <a:latin typeface="UD デジタル 教科書体 NK-B" panose="02020700000000000000" pitchFamily="18" charset="-128"/>
              <a:ea typeface="UD デジタル 教科書体 NK-B" panose="02020700000000000000" pitchFamily="18" charset="-128"/>
            </a:endParaRPr>
          </a:p>
          <a:p>
            <a:r>
              <a:rPr kumimoji="1" lang="ja-JP" altLang="en-US" sz="1300" dirty="0">
                <a:solidFill>
                  <a:schemeClr val="tx1"/>
                </a:solidFill>
                <a:latin typeface="UD デジタル 教科書体 NK-B" panose="02020700000000000000" pitchFamily="18" charset="-128"/>
                <a:ea typeface="UD デジタル 教科書体 NK-B" panose="02020700000000000000" pitchFamily="18" charset="-128"/>
              </a:rPr>
              <a:t>　　　日本海総合病院救急科にて遠隔診療を実施</a:t>
            </a:r>
          </a:p>
          <a:p>
            <a:r>
              <a:rPr kumimoji="1" lang="ja-JP" altLang="en-US" sz="1300" dirty="0">
                <a:solidFill>
                  <a:schemeClr val="tx1"/>
                </a:solidFill>
                <a:latin typeface="UD デジタル 教科書体 NK-B" panose="02020700000000000000" pitchFamily="18" charset="-128"/>
                <a:ea typeface="UD デジタル 教科書体 NK-B" panose="02020700000000000000" pitchFamily="18" charset="-128"/>
              </a:rPr>
              <a:t>　　（常勤看護師が島内で行える治療や処置などを</a:t>
            </a:r>
            <a:endParaRPr kumimoji="1" lang="en-US" altLang="ja-JP" sz="1300" dirty="0">
              <a:solidFill>
                <a:schemeClr val="tx1"/>
              </a:solidFill>
              <a:latin typeface="UD デジタル 教科書体 NK-B" panose="02020700000000000000" pitchFamily="18" charset="-128"/>
              <a:ea typeface="UD デジタル 教科書体 NK-B" panose="02020700000000000000" pitchFamily="18" charset="-128"/>
            </a:endParaRPr>
          </a:p>
          <a:p>
            <a:r>
              <a:rPr kumimoji="1" lang="ja-JP" altLang="en-US" sz="1300" dirty="0">
                <a:solidFill>
                  <a:schemeClr val="tx1"/>
                </a:solidFill>
                <a:latin typeface="UD デジタル 教科書体 NK-B" panose="02020700000000000000" pitchFamily="18" charset="-128"/>
                <a:ea typeface="UD デジタル 教科書体 NK-B" panose="02020700000000000000" pitchFamily="18" charset="-128"/>
              </a:rPr>
              <a:t>　　　医師と検討して、必要に応じて、ドクターヘリや</a:t>
            </a:r>
            <a:endParaRPr kumimoji="1" lang="en-US" altLang="ja-JP" sz="1300" dirty="0">
              <a:solidFill>
                <a:schemeClr val="tx1"/>
              </a:solidFill>
              <a:latin typeface="UD デジタル 教科書体 NK-B" panose="02020700000000000000" pitchFamily="18" charset="-128"/>
              <a:ea typeface="UD デジタル 教科書体 NK-B" panose="02020700000000000000" pitchFamily="18" charset="-128"/>
            </a:endParaRPr>
          </a:p>
          <a:p>
            <a:r>
              <a:rPr kumimoji="1" lang="ja-JP" altLang="en-US" sz="1300" dirty="0">
                <a:solidFill>
                  <a:schemeClr val="tx1"/>
                </a:solidFill>
                <a:latin typeface="UD デジタル 教科書体 NK-B" panose="02020700000000000000" pitchFamily="18" charset="-128"/>
                <a:ea typeface="UD デジタル 教科書体 NK-B" panose="02020700000000000000" pitchFamily="18" charset="-128"/>
              </a:rPr>
              <a:t>　　　巡視船などによる緊急搬送へ繋ぐ）</a:t>
            </a:r>
          </a:p>
        </p:txBody>
      </p:sp>
      <p:sp>
        <p:nvSpPr>
          <p:cNvPr id="27" name="正方形/長方形 26">
            <a:extLst>
              <a:ext uri="{FF2B5EF4-FFF2-40B4-BE49-F238E27FC236}">
                <a16:creationId xmlns:a16="http://schemas.microsoft.com/office/drawing/2014/main" id="{619DF25E-E6A1-C54E-592B-C4FA0DDA4EF7}"/>
              </a:ext>
            </a:extLst>
          </p:cNvPr>
          <p:cNvSpPr/>
          <p:nvPr/>
        </p:nvSpPr>
        <p:spPr>
          <a:xfrm>
            <a:off x="4797097" y="3734918"/>
            <a:ext cx="371606" cy="2916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eaVert" lIns="0" tIns="0" rIns="0" bIns="0" rtlCol="0" anchor="ctr" anchorCtr="0"/>
          <a:lstStyle/>
          <a:p>
            <a:pPr algn="ctr"/>
            <a:r>
              <a:rPr kumimoji="1" lang="en-US" altLang="ja-JP" sz="1400" dirty="0">
                <a:solidFill>
                  <a:schemeClr val="bg1"/>
                </a:solidFill>
                <a:latin typeface="UD デジタル 教科書体 NK-B" panose="02020700000000000000" pitchFamily="18" charset="-128"/>
                <a:ea typeface="UD デジタル 教科書体 NK-B" panose="02020700000000000000" pitchFamily="18" charset="-128"/>
              </a:rPr>
              <a:t>【</a:t>
            </a:r>
            <a:r>
              <a:rPr kumimoji="1" lang="ja-JP" altLang="en-US" sz="1400" dirty="0">
                <a:solidFill>
                  <a:schemeClr val="bg1"/>
                </a:solidFill>
                <a:latin typeface="UD デジタル 教科書体 NK-B" panose="02020700000000000000" pitchFamily="18" charset="-128"/>
                <a:ea typeface="UD デジタル 教科書体 NK-B" panose="02020700000000000000" pitchFamily="18" charset="-128"/>
              </a:rPr>
              <a:t>冬季</a:t>
            </a:r>
            <a:r>
              <a:rPr kumimoji="1" lang="en-US" altLang="ja-JP" sz="1400" dirty="0">
                <a:solidFill>
                  <a:schemeClr val="bg1"/>
                </a:solidFill>
                <a:latin typeface="UD デジタル 教科書体 NK-B" panose="02020700000000000000" pitchFamily="18" charset="-128"/>
                <a:ea typeface="UD デジタル 教科書体 NK-B" panose="02020700000000000000" pitchFamily="18" charset="-128"/>
              </a:rPr>
              <a:t>】11</a:t>
            </a:r>
            <a:r>
              <a:rPr kumimoji="1" lang="ja-JP" altLang="en-US" sz="1400" dirty="0">
                <a:solidFill>
                  <a:schemeClr val="bg1"/>
                </a:solidFill>
                <a:latin typeface="UD デジタル 教科書体 NK-B" panose="02020700000000000000" pitchFamily="18" charset="-128"/>
                <a:ea typeface="UD デジタル 教科書体 NK-B" panose="02020700000000000000" pitchFamily="18" charset="-128"/>
              </a:rPr>
              <a:t>月～</a:t>
            </a:r>
            <a:r>
              <a:rPr kumimoji="1" lang="en-US" altLang="ja-JP" sz="1400" dirty="0">
                <a:solidFill>
                  <a:schemeClr val="bg1"/>
                </a:solidFill>
                <a:latin typeface="UD デジタル 教科書体 NK-B" panose="02020700000000000000" pitchFamily="18" charset="-128"/>
                <a:ea typeface="UD デジタル 教科書体 NK-B" panose="02020700000000000000" pitchFamily="18" charset="-128"/>
              </a:rPr>
              <a:t>3</a:t>
            </a:r>
            <a:r>
              <a:rPr kumimoji="1" lang="ja-JP" altLang="en-US" sz="1400" dirty="0">
                <a:solidFill>
                  <a:schemeClr val="bg1"/>
                </a:solidFill>
                <a:latin typeface="UD デジタル 教科書体 NK-B" panose="02020700000000000000" pitchFamily="18" charset="-128"/>
                <a:ea typeface="UD デジタル 教科書体 NK-B" panose="02020700000000000000" pitchFamily="18" charset="-128"/>
              </a:rPr>
              <a:t>月まで</a:t>
            </a:r>
          </a:p>
        </p:txBody>
      </p:sp>
      <p:sp>
        <p:nvSpPr>
          <p:cNvPr id="31" name="正方形/長方形 30">
            <a:extLst>
              <a:ext uri="{FF2B5EF4-FFF2-40B4-BE49-F238E27FC236}">
                <a16:creationId xmlns:a16="http://schemas.microsoft.com/office/drawing/2014/main" id="{D9F66058-88E4-1502-C297-6243ECEDD21F}"/>
              </a:ext>
            </a:extLst>
          </p:cNvPr>
          <p:cNvSpPr/>
          <p:nvPr/>
        </p:nvSpPr>
        <p:spPr>
          <a:xfrm>
            <a:off x="605910" y="3732913"/>
            <a:ext cx="371606" cy="2916000"/>
          </a:xfrm>
          <a:prstGeom prst="rect">
            <a:avLst/>
          </a:prstGeom>
          <a:solidFill>
            <a:schemeClr val="accent4">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eaVert" lIns="0" tIns="0" rIns="0" bIns="0" rtlCol="0" anchor="ctr" anchorCtr="0"/>
          <a:lstStyle/>
          <a:p>
            <a:pPr algn="ctr"/>
            <a:r>
              <a:rPr kumimoji="1" lang="en-US" altLang="ja-JP" sz="1400" dirty="0">
                <a:solidFill>
                  <a:schemeClr val="tx1"/>
                </a:solidFill>
                <a:latin typeface="UD デジタル 教科書体 NK-B" panose="02020700000000000000" pitchFamily="18" charset="-128"/>
                <a:ea typeface="UD デジタル 教科書体 NK-B" panose="02020700000000000000" pitchFamily="18" charset="-128"/>
              </a:rPr>
              <a:t>【</a:t>
            </a:r>
            <a:r>
              <a:rPr kumimoji="1" lang="ja-JP" altLang="en-US" sz="1400" dirty="0">
                <a:solidFill>
                  <a:schemeClr val="tx1"/>
                </a:solidFill>
                <a:latin typeface="UD デジタル 教科書体 NK-B" panose="02020700000000000000" pitchFamily="18" charset="-128"/>
                <a:ea typeface="UD デジタル 教科書体 NK-B" panose="02020700000000000000" pitchFamily="18" charset="-128"/>
              </a:rPr>
              <a:t>夏季</a:t>
            </a:r>
            <a:r>
              <a:rPr kumimoji="1" lang="en-US" altLang="ja-JP" sz="1400" dirty="0">
                <a:solidFill>
                  <a:schemeClr val="tx1"/>
                </a:solidFill>
                <a:latin typeface="UD デジタル 教科書体 NK-B" panose="02020700000000000000" pitchFamily="18" charset="-128"/>
                <a:ea typeface="UD デジタル 教科書体 NK-B" panose="02020700000000000000" pitchFamily="18" charset="-128"/>
              </a:rPr>
              <a:t>】4</a:t>
            </a:r>
            <a:r>
              <a:rPr kumimoji="1" lang="ja-JP" altLang="en-US" sz="1400" dirty="0">
                <a:solidFill>
                  <a:schemeClr val="tx1"/>
                </a:solidFill>
                <a:latin typeface="UD デジタル 教科書体 NK-B" panose="02020700000000000000" pitchFamily="18" charset="-128"/>
                <a:ea typeface="UD デジタル 教科書体 NK-B" panose="02020700000000000000" pitchFamily="18" charset="-128"/>
              </a:rPr>
              <a:t>月～</a:t>
            </a:r>
            <a:r>
              <a:rPr kumimoji="1" lang="en-US" altLang="ja-JP" sz="1400" dirty="0">
                <a:solidFill>
                  <a:schemeClr val="tx1"/>
                </a:solidFill>
                <a:latin typeface="UD デジタル 教科書体 NK-B" panose="02020700000000000000" pitchFamily="18" charset="-128"/>
                <a:ea typeface="UD デジタル 教科書体 NK-B" panose="02020700000000000000" pitchFamily="18" charset="-128"/>
              </a:rPr>
              <a:t>10</a:t>
            </a:r>
            <a:r>
              <a:rPr kumimoji="1" lang="ja-JP" altLang="en-US" sz="1400" dirty="0">
                <a:solidFill>
                  <a:schemeClr val="tx1"/>
                </a:solidFill>
                <a:latin typeface="UD デジタル 教科書体 NK-B" panose="02020700000000000000" pitchFamily="18" charset="-128"/>
                <a:ea typeface="UD デジタル 教科書体 NK-B" panose="02020700000000000000" pitchFamily="18" charset="-128"/>
              </a:rPr>
              <a:t>月まで</a:t>
            </a:r>
          </a:p>
        </p:txBody>
      </p:sp>
      <p:sp>
        <p:nvSpPr>
          <p:cNvPr id="32" name="テキスト ボックス 31">
            <a:extLst>
              <a:ext uri="{FF2B5EF4-FFF2-40B4-BE49-F238E27FC236}">
                <a16:creationId xmlns:a16="http://schemas.microsoft.com/office/drawing/2014/main" id="{D210968F-7C5C-158B-8B67-B5A0971B0132}"/>
              </a:ext>
            </a:extLst>
          </p:cNvPr>
          <p:cNvSpPr txBox="1"/>
          <p:nvPr/>
        </p:nvSpPr>
        <p:spPr>
          <a:xfrm>
            <a:off x="4660161" y="2227543"/>
            <a:ext cx="4455770" cy="1308050"/>
          </a:xfrm>
          <a:prstGeom prst="rect">
            <a:avLst/>
          </a:prstGeom>
          <a:noFill/>
        </p:spPr>
        <p:txBody>
          <a:bodyPr wrap="square" rtlCol="0">
            <a:spAutoFit/>
          </a:bodyPr>
          <a:lstStyle/>
          <a:p>
            <a:r>
              <a:rPr kumimoji="1" lang="en-US" altLang="ja-JP" sz="1400" dirty="0">
                <a:latin typeface="UD デジタル 教科書体 NK-B" panose="02020700000000000000" pitchFamily="18" charset="-128"/>
                <a:ea typeface="UD デジタル 教科書体 NK-B" panose="02020700000000000000" pitchFamily="18" charset="-128"/>
              </a:rPr>
              <a:t>【</a:t>
            </a:r>
            <a:r>
              <a:rPr kumimoji="1" lang="ja-JP" altLang="en-US" sz="1400" dirty="0">
                <a:latin typeface="UD デジタル 教科書体 NK-B" panose="02020700000000000000" pitchFamily="18" charset="-128"/>
                <a:ea typeface="UD デジタル 教科書体 NK-B" panose="02020700000000000000" pitchFamily="18" charset="-128"/>
              </a:rPr>
              <a:t>沿革</a:t>
            </a:r>
            <a:r>
              <a:rPr kumimoji="1" lang="en-US" altLang="ja-JP" sz="1400" dirty="0">
                <a:latin typeface="UD デジタル 教科書体 NK-B" panose="02020700000000000000" pitchFamily="18" charset="-128"/>
                <a:ea typeface="UD デジタル 教科書体 NK-B" panose="02020700000000000000" pitchFamily="18" charset="-128"/>
              </a:rPr>
              <a:t>】</a:t>
            </a:r>
            <a:endParaRPr kumimoji="1" lang="en-US" altLang="ja-JP" sz="1300" dirty="0">
              <a:latin typeface="UD デジタル 教科書体 NK-B" panose="02020700000000000000" pitchFamily="18" charset="-128"/>
              <a:ea typeface="UD デジタル 教科書体 NK-B" panose="02020700000000000000" pitchFamily="18" charset="-128"/>
            </a:endParaRPr>
          </a:p>
          <a:p>
            <a:r>
              <a:rPr kumimoji="1" lang="ja-JP" altLang="en-US" sz="1300" dirty="0">
                <a:latin typeface="UD デジタル 教科書体 NK-B" panose="02020700000000000000" pitchFamily="18" charset="-128"/>
                <a:ea typeface="UD デジタル 教科書体 NK-B" panose="02020700000000000000" pitchFamily="18" charset="-128"/>
              </a:rPr>
              <a:t>　・ 酒田市飛島診療所として開設</a:t>
            </a:r>
            <a:endParaRPr kumimoji="1" lang="en-US" altLang="ja-JP" sz="1300" dirty="0">
              <a:latin typeface="UD デジタル 教科書体 NK-B" panose="02020700000000000000" pitchFamily="18" charset="-128"/>
              <a:ea typeface="UD デジタル 教科書体 NK-B" panose="02020700000000000000" pitchFamily="18" charset="-128"/>
            </a:endParaRPr>
          </a:p>
          <a:p>
            <a:r>
              <a:rPr kumimoji="1" lang="ja-JP" altLang="en-US" sz="1300" dirty="0">
                <a:latin typeface="UD デジタル 教科書体 NK-B" panose="02020700000000000000" pitchFamily="18" charset="-128"/>
                <a:ea typeface="UD デジタル 教科書体 NK-B" panose="02020700000000000000" pitchFamily="18" charset="-128"/>
              </a:rPr>
              <a:t>　・ </a:t>
            </a:r>
            <a:r>
              <a:rPr kumimoji="1" lang="en-US" altLang="ja-JP" sz="1300" dirty="0">
                <a:latin typeface="UD デジタル 教科書体 NK-B" panose="02020700000000000000" pitchFamily="18" charset="-128"/>
                <a:ea typeface="UD デジタル 教科書体 NK-B" panose="02020700000000000000" pitchFamily="18" charset="-128"/>
              </a:rPr>
              <a:t>2012</a:t>
            </a:r>
            <a:r>
              <a:rPr kumimoji="1" lang="ja-JP" altLang="en-US" sz="1300" dirty="0">
                <a:latin typeface="UD デジタル 教科書体 NK-B" panose="02020700000000000000" pitchFamily="18" charset="-128"/>
                <a:ea typeface="UD デジタル 教科書体 NK-B" panose="02020700000000000000" pitchFamily="18" charset="-128"/>
              </a:rPr>
              <a:t>年　</a:t>
            </a:r>
            <a:r>
              <a:rPr kumimoji="1" lang="en-US" altLang="ja-JP" sz="1300" dirty="0">
                <a:latin typeface="UD デジタル 教科書体 NK-B" panose="02020700000000000000" pitchFamily="18" charset="-128"/>
                <a:ea typeface="UD デジタル 教科書体 NK-B" panose="02020700000000000000" pitchFamily="18" charset="-128"/>
              </a:rPr>
              <a:t>4</a:t>
            </a:r>
            <a:r>
              <a:rPr kumimoji="1" lang="ja-JP" altLang="en-US" sz="1300" dirty="0">
                <a:latin typeface="UD デジタル 教科書体 NK-B" panose="02020700000000000000" pitchFamily="18" charset="-128"/>
                <a:ea typeface="UD デジタル 教科書体 NK-B" panose="02020700000000000000" pitchFamily="18" charset="-128"/>
              </a:rPr>
              <a:t>月から常駐医師不在、看護師</a:t>
            </a:r>
            <a:r>
              <a:rPr kumimoji="1" lang="en-US" altLang="ja-JP" sz="1300" dirty="0">
                <a:latin typeface="UD デジタル 教科書体 NK-B" panose="02020700000000000000" pitchFamily="18" charset="-128"/>
                <a:ea typeface="UD デジタル 教科書体 NK-B" panose="02020700000000000000" pitchFamily="18" charset="-128"/>
              </a:rPr>
              <a:t>2</a:t>
            </a:r>
            <a:r>
              <a:rPr kumimoji="1" lang="ja-JP" altLang="en-US" sz="1300" dirty="0">
                <a:latin typeface="UD デジタル 教科書体 NK-B" panose="02020700000000000000" pitchFamily="18" charset="-128"/>
                <a:ea typeface="UD デジタル 教科書体 NK-B" panose="02020700000000000000" pitchFamily="18" charset="-128"/>
              </a:rPr>
              <a:t>名常駐</a:t>
            </a:r>
            <a:endParaRPr kumimoji="1" lang="en-US" altLang="ja-JP" sz="1300" dirty="0">
              <a:latin typeface="UD デジタル 教科書体 NK-B" panose="02020700000000000000" pitchFamily="18" charset="-128"/>
              <a:ea typeface="UD デジタル 教科書体 NK-B" panose="02020700000000000000" pitchFamily="18" charset="-128"/>
            </a:endParaRPr>
          </a:p>
          <a:p>
            <a:r>
              <a:rPr kumimoji="1" lang="ja-JP" altLang="en-US" sz="1300" dirty="0">
                <a:latin typeface="UD デジタル 教科書体 NK-B" panose="02020700000000000000" pitchFamily="18" charset="-128"/>
                <a:ea typeface="UD デジタル 教科書体 NK-B" panose="02020700000000000000" pitchFamily="18" charset="-128"/>
              </a:rPr>
              <a:t>　・ </a:t>
            </a:r>
            <a:r>
              <a:rPr kumimoji="1" lang="en-US" altLang="ja-JP" sz="1300" dirty="0">
                <a:latin typeface="UD デジタル 教科書体 NK-B" panose="02020700000000000000" pitchFamily="18" charset="-128"/>
                <a:ea typeface="UD デジタル 教科書体 NK-B" panose="02020700000000000000" pitchFamily="18" charset="-128"/>
              </a:rPr>
              <a:t>2012</a:t>
            </a:r>
            <a:r>
              <a:rPr kumimoji="1" lang="ja-JP" altLang="en-US" sz="1300" dirty="0">
                <a:latin typeface="UD デジタル 教科書体 NK-B" panose="02020700000000000000" pitchFamily="18" charset="-128"/>
                <a:ea typeface="UD デジタル 教科書体 NK-B" panose="02020700000000000000" pitchFamily="18" charset="-128"/>
              </a:rPr>
              <a:t>年　</a:t>
            </a:r>
            <a:r>
              <a:rPr kumimoji="1" lang="en-US" altLang="ja-JP" sz="1300" dirty="0">
                <a:latin typeface="UD デジタル 教科書体 NK-B" panose="02020700000000000000" pitchFamily="18" charset="-128"/>
                <a:ea typeface="UD デジタル 教科書体 NK-B" panose="02020700000000000000" pitchFamily="18" charset="-128"/>
              </a:rPr>
              <a:t>4</a:t>
            </a:r>
            <a:r>
              <a:rPr kumimoji="1" lang="ja-JP" altLang="en-US" sz="1300" dirty="0">
                <a:latin typeface="UD デジタル 教科書体 NK-B" panose="02020700000000000000" pitchFamily="18" charset="-128"/>
                <a:ea typeface="UD デジタル 教科書体 NK-B" panose="02020700000000000000" pitchFamily="18" charset="-128"/>
              </a:rPr>
              <a:t>月～　日本海総合病院医師の週末派遣開始</a:t>
            </a:r>
            <a:endParaRPr kumimoji="1" lang="en-US" altLang="ja-JP" sz="1300" dirty="0">
              <a:latin typeface="UD デジタル 教科書体 NK-B" panose="02020700000000000000" pitchFamily="18" charset="-128"/>
              <a:ea typeface="UD デジタル 教科書体 NK-B" panose="02020700000000000000" pitchFamily="18" charset="-128"/>
            </a:endParaRPr>
          </a:p>
          <a:p>
            <a:r>
              <a:rPr lang="ja-JP" altLang="en-US" sz="1300" dirty="0">
                <a:latin typeface="UD デジタル 教科書体 NK-B" panose="02020700000000000000" pitchFamily="18" charset="-128"/>
                <a:ea typeface="UD デジタル 教科書体 NK-B" panose="02020700000000000000" pitchFamily="18" charset="-128"/>
              </a:rPr>
              <a:t>　・ </a:t>
            </a:r>
            <a:r>
              <a:rPr lang="en-US" altLang="ja-JP" sz="1300" dirty="0">
                <a:latin typeface="UD デジタル 教科書体 NK-B" panose="02020700000000000000" pitchFamily="18" charset="-128"/>
                <a:ea typeface="UD デジタル 教科書体 NK-B" panose="02020700000000000000" pitchFamily="18" charset="-128"/>
              </a:rPr>
              <a:t>2012</a:t>
            </a:r>
            <a:r>
              <a:rPr lang="ja-JP" altLang="en-US" sz="1300" dirty="0">
                <a:latin typeface="UD デジタル 教科書体 NK-B" panose="02020700000000000000" pitchFamily="18" charset="-128"/>
                <a:ea typeface="UD デジタル 教科書体 NK-B" panose="02020700000000000000" pitchFamily="18" charset="-128"/>
              </a:rPr>
              <a:t>年</a:t>
            </a:r>
            <a:r>
              <a:rPr lang="en-US" altLang="ja-JP" sz="1300" dirty="0">
                <a:latin typeface="UD デジタル 教科書体 NK-B" panose="02020700000000000000" pitchFamily="18" charset="-128"/>
                <a:ea typeface="UD デジタル 教科書体 NK-B" panose="02020700000000000000" pitchFamily="18" charset="-128"/>
              </a:rPr>
              <a:t>11</a:t>
            </a:r>
            <a:r>
              <a:rPr lang="ja-JP" altLang="en-US" sz="1300" dirty="0">
                <a:latin typeface="UD デジタル 教科書体 NK-B" panose="02020700000000000000" pitchFamily="18" charset="-128"/>
                <a:ea typeface="UD デジタル 教科書体 NK-B" panose="02020700000000000000" pitchFamily="18" charset="-128"/>
              </a:rPr>
              <a:t>月～　</a:t>
            </a:r>
            <a:r>
              <a:rPr lang="en-US" altLang="ja-JP" sz="1300" dirty="0">
                <a:latin typeface="UD デジタル 教科書体 NK-B" panose="02020700000000000000" pitchFamily="18" charset="-128"/>
                <a:ea typeface="UD デジタル 教科書体 NK-B" panose="02020700000000000000" pitchFamily="18" charset="-128"/>
              </a:rPr>
              <a:t>TV</a:t>
            </a:r>
            <a:r>
              <a:rPr lang="ja-JP" altLang="en-US" sz="1300" dirty="0">
                <a:latin typeface="UD デジタル 教科書体 NK-B" panose="02020700000000000000" pitchFamily="18" charset="-128"/>
                <a:ea typeface="UD デジタル 教科書体 NK-B" panose="02020700000000000000" pitchFamily="18" charset="-128"/>
              </a:rPr>
              <a:t>遠隔診療開始　</a:t>
            </a:r>
            <a:endParaRPr lang="en-US" altLang="ja-JP" sz="1300" dirty="0">
              <a:latin typeface="UD デジタル 教科書体 NK-B" panose="02020700000000000000" pitchFamily="18" charset="-128"/>
              <a:ea typeface="UD デジタル 教科書体 NK-B" panose="02020700000000000000" pitchFamily="18" charset="-128"/>
            </a:endParaRPr>
          </a:p>
          <a:p>
            <a:r>
              <a:rPr kumimoji="1" lang="ja-JP" altLang="en-US" sz="1300" dirty="0">
                <a:latin typeface="UD デジタル 教科書体 NK-B" panose="02020700000000000000" pitchFamily="18" charset="-128"/>
                <a:ea typeface="UD デジタル 教科書体 NK-B" panose="02020700000000000000" pitchFamily="18" charset="-128"/>
              </a:rPr>
              <a:t>　・ </a:t>
            </a:r>
            <a:r>
              <a:rPr kumimoji="1" lang="en-US" altLang="ja-JP" sz="1300" dirty="0">
                <a:latin typeface="UD デジタル 教科書体 NK-B" panose="02020700000000000000" pitchFamily="18" charset="-128"/>
                <a:ea typeface="UD デジタル 教科書体 NK-B" panose="02020700000000000000" pitchFamily="18" charset="-128"/>
              </a:rPr>
              <a:t>2018</a:t>
            </a:r>
            <a:r>
              <a:rPr kumimoji="1" lang="ja-JP" altLang="en-US" sz="1300" dirty="0">
                <a:latin typeface="UD デジタル 教科書体 NK-B" panose="02020700000000000000" pitchFamily="18" charset="-128"/>
                <a:ea typeface="UD デジタル 教科書体 NK-B" panose="02020700000000000000" pitchFamily="18" charset="-128"/>
              </a:rPr>
              <a:t>年　</a:t>
            </a:r>
            <a:r>
              <a:rPr kumimoji="1" lang="en-US" altLang="ja-JP" sz="1300" dirty="0">
                <a:latin typeface="UD デジタル 教科書体 NK-B" panose="02020700000000000000" pitchFamily="18" charset="-128"/>
                <a:ea typeface="UD デジタル 教科書体 NK-B" panose="02020700000000000000" pitchFamily="18" charset="-128"/>
              </a:rPr>
              <a:t>4</a:t>
            </a:r>
            <a:r>
              <a:rPr kumimoji="1" lang="ja-JP" altLang="en-US" sz="1300" dirty="0">
                <a:latin typeface="UD デジタル 教科書体 NK-B" panose="02020700000000000000" pitchFamily="18" charset="-128"/>
                <a:ea typeface="UD デジタル 教科書体 NK-B" panose="02020700000000000000" pitchFamily="18" charset="-128"/>
              </a:rPr>
              <a:t>月　山形県・酒田市病院機構に移管統合</a:t>
            </a:r>
          </a:p>
        </p:txBody>
      </p:sp>
      <p:sp>
        <p:nvSpPr>
          <p:cNvPr id="35" name="正方形/長方形 34">
            <a:extLst>
              <a:ext uri="{FF2B5EF4-FFF2-40B4-BE49-F238E27FC236}">
                <a16:creationId xmlns:a16="http://schemas.microsoft.com/office/drawing/2014/main" id="{79626D66-2D9E-240C-CF99-05DA64656C16}"/>
              </a:ext>
            </a:extLst>
          </p:cNvPr>
          <p:cNvSpPr/>
          <p:nvPr/>
        </p:nvSpPr>
        <p:spPr>
          <a:xfrm>
            <a:off x="158920" y="3732913"/>
            <a:ext cx="371606" cy="2916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eaVert" lIns="0" tIns="0" rIns="0" bIns="0" rtlCol="0" anchor="ctr" anchorCtr="0"/>
          <a:lstStyle/>
          <a:p>
            <a:pPr algn="ctr"/>
            <a:r>
              <a:rPr kumimoji="1" lang="ja-JP" altLang="en-US" sz="1400" dirty="0">
                <a:solidFill>
                  <a:schemeClr val="bg1"/>
                </a:solidFill>
                <a:latin typeface="UD デジタル 教科書体 NK-B" panose="02020700000000000000" pitchFamily="18" charset="-128"/>
                <a:ea typeface="UD デジタル 教科書体 NK-B" panose="02020700000000000000" pitchFamily="18" charset="-128"/>
              </a:rPr>
              <a:t>飛島診療所の診療体制</a:t>
            </a:r>
          </a:p>
        </p:txBody>
      </p:sp>
      <p:pic>
        <p:nvPicPr>
          <p:cNvPr id="2" name="図 1">
            <a:extLst>
              <a:ext uri="{FF2B5EF4-FFF2-40B4-BE49-F238E27FC236}">
                <a16:creationId xmlns:a16="http://schemas.microsoft.com/office/drawing/2014/main" id="{3248B6E7-CEBA-489E-FA14-BD0C647BBDA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419" y="57546"/>
            <a:ext cx="649087" cy="700171"/>
          </a:xfrm>
          <a:prstGeom prst="rect">
            <a:avLst/>
          </a:prstGeom>
        </p:spPr>
      </p:pic>
    </p:spTree>
    <p:extLst>
      <p:ext uri="{BB962C8B-B14F-4D97-AF65-F5344CB8AC3E}">
        <p14:creationId xmlns:p14="http://schemas.microsoft.com/office/powerpoint/2010/main" val="159715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正方形/長方形 49">
            <a:extLst>
              <a:ext uri="{FF2B5EF4-FFF2-40B4-BE49-F238E27FC236}">
                <a16:creationId xmlns:a16="http://schemas.microsoft.com/office/drawing/2014/main" id="{F9D62261-1C67-479A-9943-03F8CD265566}"/>
              </a:ext>
            </a:extLst>
          </p:cNvPr>
          <p:cNvSpPr/>
          <p:nvPr/>
        </p:nvSpPr>
        <p:spPr>
          <a:xfrm>
            <a:off x="-3268" y="884661"/>
            <a:ext cx="9144000" cy="85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1" name="直線コネクタ 50">
            <a:extLst>
              <a:ext uri="{FF2B5EF4-FFF2-40B4-BE49-F238E27FC236}">
                <a16:creationId xmlns:a16="http://schemas.microsoft.com/office/drawing/2014/main" id="{9112E75C-9D5D-4DA3-B9E0-7F795909DEA4}"/>
              </a:ext>
            </a:extLst>
          </p:cNvPr>
          <p:cNvCxnSpPr/>
          <p:nvPr/>
        </p:nvCxnSpPr>
        <p:spPr>
          <a:xfrm>
            <a:off x="0" y="840880"/>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7" name="正方形/長方形 46">
            <a:extLst>
              <a:ext uri="{FF2B5EF4-FFF2-40B4-BE49-F238E27FC236}">
                <a16:creationId xmlns:a16="http://schemas.microsoft.com/office/drawing/2014/main" id="{64181BCF-2943-423E-A097-DB937BD543C6}"/>
              </a:ext>
            </a:extLst>
          </p:cNvPr>
          <p:cNvSpPr/>
          <p:nvPr/>
        </p:nvSpPr>
        <p:spPr>
          <a:xfrm>
            <a:off x="-3268" y="6709834"/>
            <a:ext cx="9156792" cy="1617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Picture 8" descr="酒田・飛島（３） 唯一の診療所、医師不在～こちら移動支局｜山形新聞">
            <a:extLst>
              <a:ext uri="{FF2B5EF4-FFF2-40B4-BE49-F238E27FC236}">
                <a16:creationId xmlns:a16="http://schemas.microsoft.com/office/drawing/2014/main" id="{9D7B19D0-989C-8CAA-09EB-FF18B0FA49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014" y="4153883"/>
            <a:ext cx="3476980" cy="2501149"/>
          </a:xfrm>
          <a:prstGeom prst="rect">
            <a:avLst/>
          </a:prstGeom>
          <a:noFill/>
          <a:extLst>
            <a:ext uri="{909E8E84-426E-40DD-AFC4-6F175D3DCCD1}">
              <a14:hiddenFill xmlns:a14="http://schemas.microsoft.com/office/drawing/2010/main">
                <a:solidFill>
                  <a:srgbClr val="FFFFFF"/>
                </a:solidFill>
              </a14:hiddenFill>
            </a:ext>
          </a:extLst>
        </p:spPr>
      </p:pic>
      <p:sp>
        <p:nvSpPr>
          <p:cNvPr id="20" name="正方形/長方形 19">
            <a:extLst>
              <a:ext uri="{FF2B5EF4-FFF2-40B4-BE49-F238E27FC236}">
                <a16:creationId xmlns:a16="http://schemas.microsoft.com/office/drawing/2014/main" id="{9418F6B8-3494-780E-184C-C0E2E36200A2}"/>
              </a:ext>
            </a:extLst>
          </p:cNvPr>
          <p:cNvSpPr/>
          <p:nvPr/>
        </p:nvSpPr>
        <p:spPr>
          <a:xfrm>
            <a:off x="157689" y="1009646"/>
            <a:ext cx="8724052" cy="46321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kumimoji="1" lang="en-US" altLang="ja-JP" dirty="0">
                <a:solidFill>
                  <a:schemeClr val="tx1"/>
                </a:solidFill>
                <a:latin typeface="UD デジタル 教科書体 NK-B" panose="02020700000000000000" pitchFamily="18" charset="-128"/>
                <a:ea typeface="UD デジタル 教科書体 NK-B" panose="02020700000000000000" pitchFamily="18" charset="-128"/>
              </a:rPr>
              <a:t>【</a:t>
            </a:r>
            <a:r>
              <a:rPr kumimoji="1" lang="ja-JP" altLang="en-US" dirty="0">
                <a:solidFill>
                  <a:schemeClr val="tx1"/>
                </a:solidFill>
                <a:effectLst/>
                <a:latin typeface="UD デジタル 教科書体 NK-B" panose="02020700000000000000" pitchFamily="18" charset="-128"/>
                <a:ea typeface="UD デジタル 教科書体 NK-B" panose="02020700000000000000" pitchFamily="18" charset="-128"/>
              </a:rPr>
              <a:t> 患者さんが飛島診療所へ来院（通院） </a:t>
            </a:r>
            <a:r>
              <a:rPr kumimoji="1" lang="en-US" altLang="ja-JP" dirty="0">
                <a:solidFill>
                  <a:schemeClr val="tx1"/>
                </a:solidFill>
                <a:effectLst/>
                <a:latin typeface="UD デジタル 教科書体 NK-B" panose="02020700000000000000" pitchFamily="18" charset="-128"/>
                <a:ea typeface="UD デジタル 教科書体 NK-B" panose="02020700000000000000" pitchFamily="18" charset="-128"/>
              </a:rPr>
              <a:t>】</a:t>
            </a:r>
          </a:p>
        </p:txBody>
      </p:sp>
      <p:pic>
        <p:nvPicPr>
          <p:cNvPr id="3074" name="Picture 2" descr="酒田市、中山間地でも遠隔診療 実証実験、飛島の実績生かす | 河北新報オンライン">
            <a:extLst>
              <a:ext uri="{FF2B5EF4-FFF2-40B4-BE49-F238E27FC236}">
                <a16:creationId xmlns:a16="http://schemas.microsoft.com/office/drawing/2014/main" id="{30830E28-17C7-4E6F-9B1F-5F2544287A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013" y="1509127"/>
            <a:ext cx="3476979" cy="2527441"/>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a:extLst>
              <a:ext uri="{FF2B5EF4-FFF2-40B4-BE49-F238E27FC236}">
                <a16:creationId xmlns:a16="http://schemas.microsoft.com/office/drawing/2014/main" id="{4E43FB3D-E624-8A15-4104-FBA425DD473B}"/>
              </a:ext>
            </a:extLst>
          </p:cNvPr>
          <p:cNvSpPr/>
          <p:nvPr/>
        </p:nvSpPr>
        <p:spPr>
          <a:xfrm>
            <a:off x="44503" y="176380"/>
            <a:ext cx="8427112" cy="609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2800" dirty="0">
                <a:solidFill>
                  <a:schemeClr val="tx1"/>
                </a:solidFill>
                <a:latin typeface="UD デジタル 教科書体 NK-B" panose="02020700000000000000" pitchFamily="18" charset="-128"/>
                <a:ea typeface="UD デジタル 教科書体 NK-B" panose="02020700000000000000" pitchFamily="18" charset="-128"/>
              </a:rPr>
              <a:t>飛島診療所での遠隔診療の流れ</a:t>
            </a:r>
          </a:p>
        </p:txBody>
      </p:sp>
      <p:sp>
        <p:nvSpPr>
          <p:cNvPr id="16" name="正方形/長方形 15">
            <a:extLst>
              <a:ext uri="{FF2B5EF4-FFF2-40B4-BE49-F238E27FC236}">
                <a16:creationId xmlns:a16="http://schemas.microsoft.com/office/drawing/2014/main" id="{59CD8EA1-6405-6475-FC1E-D8192F0B886E}"/>
              </a:ext>
            </a:extLst>
          </p:cNvPr>
          <p:cNvSpPr/>
          <p:nvPr/>
        </p:nvSpPr>
        <p:spPr>
          <a:xfrm>
            <a:off x="3759200" y="2948148"/>
            <a:ext cx="5235786" cy="1103407"/>
          </a:xfrm>
          <a:prstGeom prst="rect">
            <a:avLst/>
          </a:prstGeom>
          <a:solidFill>
            <a:schemeClr val="accent5">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r>
              <a:rPr kumimoji="1" lang="ja-JP" altLang="en-US" sz="1400" dirty="0">
                <a:solidFill>
                  <a:schemeClr val="tx1"/>
                </a:solidFill>
                <a:latin typeface="UD デジタル 教科書体 NK-B" panose="02020700000000000000" pitchFamily="18" charset="-128"/>
                <a:ea typeface="UD デジタル 教科書体 NK-B" panose="02020700000000000000" pitchFamily="18" charset="-128"/>
              </a:rPr>
              <a:t>　　　　　　　　　</a:t>
            </a:r>
            <a:r>
              <a:rPr kumimoji="1" lang="ja-JP" altLang="en-US" sz="1400" dirty="0">
                <a:solidFill>
                  <a:schemeClr val="tx1"/>
                </a:solidFill>
                <a:effectLst/>
                <a:latin typeface="UD デジタル 教科書体 NK-B" panose="02020700000000000000" pitchFamily="18" charset="-128"/>
                <a:ea typeface="UD デジタル 教科書体 NK-B" panose="02020700000000000000" pitchFamily="18" charset="-128"/>
              </a:rPr>
              <a:t>① 電子カルテの情報をもとに患者さんへ診療を実施</a:t>
            </a:r>
            <a:endParaRPr kumimoji="1" lang="en-US" altLang="ja-JP" sz="1400" dirty="0">
              <a:solidFill>
                <a:schemeClr val="tx1"/>
              </a:solidFill>
              <a:latin typeface="UD デジタル 教科書体 NK-B" panose="02020700000000000000" pitchFamily="18" charset="-128"/>
              <a:ea typeface="UD デジタル 教科書体 NK-B" panose="02020700000000000000" pitchFamily="18" charset="-128"/>
            </a:endParaRPr>
          </a:p>
          <a:p>
            <a:r>
              <a:rPr kumimoji="1" lang="ja-JP" altLang="en-US" sz="1400" dirty="0">
                <a:solidFill>
                  <a:schemeClr val="tx1"/>
                </a:solidFill>
                <a:latin typeface="UD デジタル 教科書体 NK-B" panose="02020700000000000000" pitchFamily="18" charset="-128"/>
                <a:ea typeface="UD デジタル 教科書体 NK-B" panose="02020700000000000000" pitchFamily="18" charset="-128"/>
              </a:rPr>
              <a:t>　　　　　　　　　② 次回診察日の予約を行う</a:t>
            </a:r>
            <a:endParaRPr kumimoji="1" lang="en-US" altLang="ja-JP" sz="1400" dirty="0">
              <a:solidFill>
                <a:schemeClr val="tx1"/>
              </a:solidFill>
              <a:latin typeface="UD デジタル 教科書体 NK-B" panose="02020700000000000000" pitchFamily="18" charset="-128"/>
              <a:ea typeface="UD デジタル 教科書体 NK-B" panose="02020700000000000000" pitchFamily="18" charset="-128"/>
            </a:endParaRPr>
          </a:p>
          <a:p>
            <a:r>
              <a:rPr kumimoji="1" lang="ja-JP" altLang="en-US" sz="1400" dirty="0">
                <a:solidFill>
                  <a:schemeClr val="tx1"/>
                </a:solidFill>
                <a:latin typeface="UD デジタル 教科書体 NK-B" panose="02020700000000000000" pitchFamily="18" charset="-128"/>
                <a:ea typeface="UD デジタル 教科書体 NK-B" panose="02020700000000000000" pitchFamily="18" charset="-128"/>
              </a:rPr>
              <a:t>　　　　　　　　　③ 飛島診療所から処方</a:t>
            </a:r>
            <a:endParaRPr kumimoji="1" lang="en-US" altLang="ja-JP" sz="1400"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21" name="正方形/長方形 20">
            <a:extLst>
              <a:ext uri="{FF2B5EF4-FFF2-40B4-BE49-F238E27FC236}">
                <a16:creationId xmlns:a16="http://schemas.microsoft.com/office/drawing/2014/main" id="{34DBEE68-D18C-A48D-E3DE-6B52FDB32891}"/>
              </a:ext>
            </a:extLst>
          </p:cNvPr>
          <p:cNvSpPr/>
          <p:nvPr/>
        </p:nvSpPr>
        <p:spPr>
          <a:xfrm>
            <a:off x="3759200" y="2948149"/>
            <a:ext cx="839893" cy="1103406"/>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kumimoji="1" lang="en-US" altLang="ja-JP" sz="1400" dirty="0">
                <a:solidFill>
                  <a:schemeClr val="bg1"/>
                </a:solidFill>
                <a:latin typeface="UD デジタル 教科書体 NK-B" panose="02020700000000000000" pitchFamily="18" charset="-128"/>
                <a:ea typeface="UD デジタル 教科書体 NK-B" panose="02020700000000000000" pitchFamily="18" charset="-128"/>
              </a:rPr>
              <a:t>【</a:t>
            </a:r>
            <a:r>
              <a:rPr kumimoji="1" lang="ja-JP" altLang="en-US" sz="1400" dirty="0">
                <a:solidFill>
                  <a:schemeClr val="bg1"/>
                </a:solidFill>
                <a:latin typeface="UD デジタル 教科書体 NK-B" panose="02020700000000000000" pitchFamily="18" charset="-128"/>
                <a:ea typeface="UD デジタル 教科書体 NK-B" panose="02020700000000000000" pitchFamily="18" charset="-128"/>
              </a:rPr>
              <a:t>診察</a:t>
            </a:r>
            <a:r>
              <a:rPr kumimoji="1" lang="en-US" altLang="ja-JP" sz="1400" dirty="0">
                <a:solidFill>
                  <a:schemeClr val="bg1"/>
                </a:solidFill>
                <a:latin typeface="UD デジタル 教科書体 NK-B" panose="02020700000000000000" pitchFamily="18" charset="-128"/>
                <a:ea typeface="UD デジタル 教科書体 NK-B" panose="02020700000000000000" pitchFamily="18" charset="-128"/>
              </a:rPr>
              <a:t>】</a:t>
            </a:r>
          </a:p>
        </p:txBody>
      </p:sp>
      <p:sp>
        <p:nvSpPr>
          <p:cNvPr id="25" name="正方形/長方形 24">
            <a:extLst>
              <a:ext uri="{FF2B5EF4-FFF2-40B4-BE49-F238E27FC236}">
                <a16:creationId xmlns:a16="http://schemas.microsoft.com/office/drawing/2014/main" id="{171BEC9F-B016-5F97-F690-1368BFCE2058}"/>
              </a:ext>
            </a:extLst>
          </p:cNvPr>
          <p:cNvSpPr/>
          <p:nvPr/>
        </p:nvSpPr>
        <p:spPr>
          <a:xfrm>
            <a:off x="4599090" y="1497850"/>
            <a:ext cx="4395895" cy="703483"/>
          </a:xfrm>
          <a:prstGeom prst="rect">
            <a:avLst/>
          </a:prstGeom>
          <a:solidFill>
            <a:schemeClr val="accent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r>
              <a:rPr kumimoji="1" lang="ja-JP" altLang="en-US" sz="1400" dirty="0">
                <a:solidFill>
                  <a:schemeClr val="tx1"/>
                </a:solidFill>
                <a:effectLst/>
                <a:latin typeface="UD デジタル 教科書体 NK-B" panose="02020700000000000000" pitchFamily="18" charset="-128"/>
                <a:ea typeface="UD デジタル 教科書体 NK-B" panose="02020700000000000000" pitchFamily="18" charset="-128"/>
              </a:rPr>
              <a:t>　①</a:t>
            </a:r>
            <a:r>
              <a:rPr kumimoji="1" lang="ja-JP" altLang="en-US" sz="1400" u="sng" dirty="0">
                <a:solidFill>
                  <a:srgbClr val="FF5050"/>
                </a:solidFill>
                <a:effectLst/>
                <a:latin typeface="UD デジタル 教科書体 NK-B" panose="02020700000000000000" pitchFamily="18" charset="-128"/>
                <a:ea typeface="UD デジタル 教科書体 NK-B" panose="02020700000000000000" pitchFamily="18" charset="-128"/>
              </a:rPr>
              <a:t>看護師</a:t>
            </a:r>
            <a:r>
              <a:rPr kumimoji="1" lang="ja-JP" altLang="en-US" sz="1400" dirty="0">
                <a:solidFill>
                  <a:schemeClr val="tx1"/>
                </a:solidFill>
                <a:latin typeface="UD デジタル 教科書体 NK-B" panose="02020700000000000000" pitchFamily="18" charset="-128"/>
                <a:ea typeface="UD デジタル 教科書体 NK-B" panose="02020700000000000000" pitchFamily="18" charset="-128"/>
              </a:rPr>
              <a:t>が</a:t>
            </a:r>
            <a:r>
              <a:rPr kumimoji="1" lang="ja-JP" altLang="en-US" sz="1400" dirty="0">
                <a:solidFill>
                  <a:schemeClr val="tx1"/>
                </a:solidFill>
                <a:effectLst/>
                <a:latin typeface="UD デジタル 教科書体 NK-B" panose="02020700000000000000" pitchFamily="18" charset="-128"/>
                <a:ea typeface="UD デジタル 教科書体 NK-B" panose="02020700000000000000" pitchFamily="18" charset="-128"/>
              </a:rPr>
              <a:t>患者さんへ問診や</a:t>
            </a:r>
            <a:r>
              <a:rPr kumimoji="1" lang="ja-JP" altLang="en-US" sz="1400" dirty="0">
                <a:solidFill>
                  <a:schemeClr val="tx1"/>
                </a:solidFill>
                <a:latin typeface="UD デジタル 教科書体 NK-B" panose="02020700000000000000" pitchFamily="18" charset="-128"/>
                <a:ea typeface="UD デジタル 教科書体 NK-B" panose="02020700000000000000" pitchFamily="18" charset="-128"/>
              </a:rPr>
              <a:t>バイタル等の測定</a:t>
            </a:r>
            <a:endParaRPr kumimoji="1" lang="en-US" altLang="ja-JP" sz="1400" dirty="0">
              <a:solidFill>
                <a:schemeClr val="tx1"/>
              </a:solidFill>
              <a:latin typeface="UD デジタル 教科書体 NK-B" panose="02020700000000000000" pitchFamily="18" charset="-128"/>
              <a:ea typeface="UD デジタル 教科書体 NK-B" panose="02020700000000000000" pitchFamily="18" charset="-128"/>
            </a:endParaRPr>
          </a:p>
          <a:p>
            <a:r>
              <a:rPr kumimoji="1" lang="ja-JP" altLang="en-US" sz="1400" dirty="0">
                <a:solidFill>
                  <a:schemeClr val="tx1"/>
                </a:solidFill>
                <a:latin typeface="UD デジタル 教科書体 NK-B" panose="02020700000000000000" pitchFamily="18" charset="-128"/>
                <a:ea typeface="UD デジタル 教科書体 NK-B" panose="02020700000000000000" pitchFamily="18" charset="-128"/>
              </a:rPr>
              <a:t>　　　👉　問診結果やバイタル情報を電子カルテへ入力</a:t>
            </a:r>
            <a:endParaRPr kumimoji="1" lang="en-US" altLang="ja-JP" sz="1400"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26" name="正方形/長方形 25">
            <a:extLst>
              <a:ext uri="{FF2B5EF4-FFF2-40B4-BE49-F238E27FC236}">
                <a16:creationId xmlns:a16="http://schemas.microsoft.com/office/drawing/2014/main" id="{1CE24306-7C78-1022-0AF9-75D1FDE8EAF3}"/>
              </a:ext>
            </a:extLst>
          </p:cNvPr>
          <p:cNvSpPr/>
          <p:nvPr/>
        </p:nvSpPr>
        <p:spPr>
          <a:xfrm>
            <a:off x="3759197" y="1498918"/>
            <a:ext cx="839893" cy="702415"/>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kumimoji="1" lang="en-US" altLang="ja-JP" sz="1400" dirty="0">
                <a:solidFill>
                  <a:schemeClr val="bg1"/>
                </a:solidFill>
                <a:latin typeface="UD デジタル 教科書体 NK-B" panose="02020700000000000000" pitchFamily="18" charset="-128"/>
                <a:ea typeface="UD デジタル 教科書体 NK-B" panose="02020700000000000000" pitchFamily="18" charset="-128"/>
              </a:rPr>
              <a:t>【</a:t>
            </a:r>
            <a:r>
              <a:rPr kumimoji="1" lang="ja-JP" altLang="en-US" sz="1400" dirty="0">
                <a:solidFill>
                  <a:schemeClr val="bg1"/>
                </a:solidFill>
                <a:latin typeface="UD デジタル 教科書体 NK-B" panose="02020700000000000000" pitchFamily="18" charset="-128"/>
                <a:ea typeface="UD デジタル 教科書体 NK-B" panose="02020700000000000000" pitchFamily="18" charset="-128"/>
              </a:rPr>
              <a:t>準備</a:t>
            </a:r>
            <a:r>
              <a:rPr kumimoji="1" lang="en-US" altLang="ja-JP" sz="1400" dirty="0">
                <a:solidFill>
                  <a:schemeClr val="bg1"/>
                </a:solidFill>
                <a:latin typeface="UD デジタル 教科書体 NK-B" panose="02020700000000000000" pitchFamily="18" charset="-128"/>
                <a:ea typeface="UD デジタル 教科書体 NK-B" panose="02020700000000000000" pitchFamily="18" charset="-128"/>
              </a:rPr>
              <a:t>】</a:t>
            </a:r>
          </a:p>
        </p:txBody>
      </p:sp>
      <p:grpSp>
        <p:nvGrpSpPr>
          <p:cNvPr id="27" name="グループ化 26">
            <a:extLst>
              <a:ext uri="{FF2B5EF4-FFF2-40B4-BE49-F238E27FC236}">
                <a16:creationId xmlns:a16="http://schemas.microsoft.com/office/drawing/2014/main" id="{1ECF2147-0B31-5B71-8DEB-6667B528873E}"/>
              </a:ext>
            </a:extLst>
          </p:cNvPr>
          <p:cNvGrpSpPr/>
          <p:nvPr/>
        </p:nvGrpSpPr>
        <p:grpSpPr>
          <a:xfrm>
            <a:off x="3903134" y="2212281"/>
            <a:ext cx="5091850" cy="611094"/>
            <a:chOff x="3903134" y="3380400"/>
            <a:chExt cx="5091850" cy="611094"/>
          </a:xfrm>
        </p:grpSpPr>
        <p:sp>
          <p:nvSpPr>
            <p:cNvPr id="28" name="正方形/長方形 27">
              <a:extLst>
                <a:ext uri="{FF2B5EF4-FFF2-40B4-BE49-F238E27FC236}">
                  <a16:creationId xmlns:a16="http://schemas.microsoft.com/office/drawing/2014/main" id="{A80B9208-C8D5-8F5F-1F7F-293AA17F94C9}"/>
                </a:ext>
              </a:extLst>
            </p:cNvPr>
            <p:cNvSpPr/>
            <p:nvPr/>
          </p:nvSpPr>
          <p:spPr>
            <a:xfrm>
              <a:off x="4924883" y="3380400"/>
              <a:ext cx="4070101" cy="61109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nSpc>
                  <a:spcPts val="700"/>
                </a:lnSpc>
              </a:pPr>
              <a:endParaRPr kumimoji="1" lang="en-US" altLang="ja-JP" sz="1400" dirty="0">
                <a:solidFill>
                  <a:schemeClr val="tx1"/>
                </a:solidFill>
                <a:latin typeface="UD デジタル 教科書体 NK-B" panose="02020700000000000000" pitchFamily="18" charset="-128"/>
                <a:ea typeface="UD デジタル 教科書体 NK-B" panose="02020700000000000000" pitchFamily="18" charset="-128"/>
              </a:endParaRPr>
            </a:p>
            <a:p>
              <a:r>
                <a:rPr kumimoji="1" lang="ja-JP" altLang="en-US" sz="1400" dirty="0">
                  <a:solidFill>
                    <a:schemeClr val="tx1"/>
                  </a:solidFill>
                  <a:latin typeface="UD デジタル 教科書体 NK-B" panose="02020700000000000000" pitchFamily="18" charset="-128"/>
                  <a:ea typeface="UD デジタル 教科書体 NK-B" panose="02020700000000000000" pitchFamily="18" charset="-128"/>
                </a:rPr>
                <a:t>　①の準備完了後、</a:t>
              </a:r>
              <a:endParaRPr kumimoji="1" lang="en-US" altLang="ja-JP" sz="1400" dirty="0">
                <a:solidFill>
                  <a:schemeClr val="tx1"/>
                </a:solidFill>
                <a:latin typeface="UD デジタル 教科書体 NK-B" panose="02020700000000000000" pitchFamily="18" charset="-128"/>
                <a:ea typeface="UD デジタル 教科書体 NK-B" panose="02020700000000000000" pitchFamily="18" charset="-128"/>
              </a:endParaRPr>
            </a:p>
            <a:p>
              <a:r>
                <a:rPr kumimoji="1" lang="ja-JP" altLang="en-US" sz="1400" dirty="0">
                  <a:solidFill>
                    <a:schemeClr val="tx1"/>
                  </a:solidFill>
                  <a:latin typeface="UD デジタル 教科書体 NK-B" panose="02020700000000000000" pitchFamily="18" charset="-128"/>
                  <a:ea typeface="UD デジタル 教科書体 NK-B" panose="02020700000000000000" pitchFamily="18" charset="-128"/>
                </a:rPr>
                <a:t>　クリニックにいる医師と</a:t>
              </a:r>
              <a:r>
                <a:rPr kumimoji="1" lang="ja-JP" altLang="en-US" sz="1400" dirty="0">
                  <a:solidFill>
                    <a:schemeClr val="tx1"/>
                  </a:solidFill>
                  <a:effectLst/>
                  <a:latin typeface="UD デジタル 教科書体 NK-B" panose="02020700000000000000" pitchFamily="18" charset="-128"/>
                  <a:ea typeface="UD デジタル 教科書体 NK-B" panose="02020700000000000000" pitchFamily="18" charset="-128"/>
                </a:rPr>
                <a:t>オンライン診療を開始</a:t>
              </a:r>
              <a:endParaRPr kumimoji="1" lang="en-US" altLang="ja-JP" sz="1400" dirty="0">
                <a:solidFill>
                  <a:schemeClr val="tx1"/>
                </a:solidFill>
                <a:effectLst/>
                <a:latin typeface="UD デジタル 教科書体 NK-B" panose="02020700000000000000" pitchFamily="18" charset="-128"/>
                <a:ea typeface="UD デジタル 教科書体 NK-B" panose="02020700000000000000" pitchFamily="18" charset="-128"/>
              </a:endParaRPr>
            </a:p>
          </p:txBody>
        </p:sp>
        <p:sp>
          <p:nvSpPr>
            <p:cNvPr id="29" name="矢印: 下 28">
              <a:extLst>
                <a:ext uri="{FF2B5EF4-FFF2-40B4-BE49-F238E27FC236}">
                  <a16:creationId xmlns:a16="http://schemas.microsoft.com/office/drawing/2014/main" id="{14E415CC-FC3B-CE48-2981-0F6AE814F5F7}"/>
                </a:ext>
              </a:extLst>
            </p:cNvPr>
            <p:cNvSpPr/>
            <p:nvPr/>
          </p:nvSpPr>
          <p:spPr>
            <a:xfrm>
              <a:off x="3903134" y="3514544"/>
              <a:ext cx="541867" cy="454636"/>
            </a:xfrm>
            <a:prstGeom prst="downArrow">
              <a:avLst>
                <a:gd name="adj1" fmla="val 39041"/>
                <a:gd name="adj2" fmla="val 50000"/>
              </a:avLst>
            </a:prstGeom>
            <a:solidFill>
              <a:schemeClr val="accent5">
                <a:lumMod val="20000"/>
                <a:lumOff val="80000"/>
              </a:schemeClr>
            </a:solidFill>
            <a:ln>
              <a:no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1" name="正方形/長方形 30">
            <a:extLst>
              <a:ext uri="{FF2B5EF4-FFF2-40B4-BE49-F238E27FC236}">
                <a16:creationId xmlns:a16="http://schemas.microsoft.com/office/drawing/2014/main" id="{D2A86FFF-08A0-A924-BDC0-19D69B737E97}"/>
              </a:ext>
            </a:extLst>
          </p:cNvPr>
          <p:cNvSpPr/>
          <p:nvPr/>
        </p:nvSpPr>
        <p:spPr>
          <a:xfrm>
            <a:off x="3759197" y="4164166"/>
            <a:ext cx="5235786" cy="2490866"/>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r>
              <a:rPr kumimoji="1" lang="en-US" altLang="ja-JP" sz="1600" u="sng" dirty="0">
                <a:solidFill>
                  <a:schemeClr val="tx1"/>
                </a:solidFill>
                <a:effectLst/>
                <a:latin typeface="UD デジタル 教科書体 NK-B" panose="02020700000000000000" pitchFamily="18" charset="-128"/>
                <a:ea typeface="UD デジタル 教科書体 NK-B" panose="02020700000000000000" pitchFamily="18" charset="-128"/>
              </a:rPr>
              <a:t>【</a:t>
            </a:r>
            <a:r>
              <a:rPr kumimoji="1" lang="ja-JP" altLang="en-US" sz="1600" u="sng" dirty="0">
                <a:solidFill>
                  <a:schemeClr val="tx1"/>
                </a:solidFill>
                <a:effectLst/>
                <a:latin typeface="UD デジタル 教科書体 NK-B" panose="02020700000000000000" pitchFamily="18" charset="-128"/>
                <a:ea typeface="UD デジタル 教科書体 NK-B" panose="02020700000000000000" pitchFamily="18" charset="-128"/>
              </a:rPr>
              <a:t>診療報酬等</a:t>
            </a:r>
            <a:r>
              <a:rPr kumimoji="1" lang="en-US" altLang="ja-JP" sz="1600" u="sng" dirty="0">
                <a:solidFill>
                  <a:schemeClr val="tx1"/>
                </a:solidFill>
                <a:effectLst/>
                <a:latin typeface="UD デジタル 教科書体 NK-B" panose="02020700000000000000" pitchFamily="18" charset="-128"/>
                <a:ea typeface="UD デジタル 教科書体 NK-B" panose="02020700000000000000" pitchFamily="18" charset="-128"/>
              </a:rPr>
              <a:t>】</a:t>
            </a:r>
          </a:p>
          <a:p>
            <a:r>
              <a:rPr kumimoji="1" lang="ja-JP" altLang="en-US" sz="1200" dirty="0">
                <a:solidFill>
                  <a:schemeClr val="tx1"/>
                </a:solidFill>
                <a:effectLst/>
                <a:latin typeface="UD デジタル 教科書体 NK-B" panose="02020700000000000000" pitchFamily="18" charset="-128"/>
                <a:ea typeface="UD デジタル 教科書体 NK-B" panose="02020700000000000000" pitchFamily="18" charset="-128"/>
              </a:rPr>
              <a:t>  ◪ 飛島診療所としての診察のため、通常の再診料・処方料・検査料のみの算定</a:t>
            </a:r>
            <a:endParaRPr kumimoji="1" lang="en-US" altLang="ja-JP" sz="1200" dirty="0">
              <a:solidFill>
                <a:schemeClr val="tx1"/>
              </a:solidFill>
              <a:effectLst/>
              <a:latin typeface="UD デジタル 教科書体 NK-B" panose="02020700000000000000" pitchFamily="18" charset="-128"/>
              <a:ea typeface="UD デジタル 教科書体 NK-B" panose="02020700000000000000" pitchFamily="18" charset="-128"/>
            </a:endParaRPr>
          </a:p>
          <a:p>
            <a:pPr>
              <a:lnSpc>
                <a:spcPts val="1000"/>
              </a:lnSpc>
            </a:pPr>
            <a:r>
              <a:rPr kumimoji="1" lang="ja-JP" altLang="en-US" sz="1200" u="sng" dirty="0">
                <a:solidFill>
                  <a:schemeClr val="tx1"/>
                </a:solidFill>
                <a:latin typeface="UD デジタル 教科書体 NK-B" panose="02020700000000000000" pitchFamily="18" charset="-128"/>
                <a:ea typeface="UD デジタル 教科書体 NK-B" panose="02020700000000000000" pitchFamily="18" charset="-128"/>
              </a:rPr>
              <a:t>　</a:t>
            </a:r>
            <a:endParaRPr kumimoji="1" lang="en-US" altLang="ja-JP" sz="1200" u="sng" dirty="0">
              <a:solidFill>
                <a:schemeClr val="tx1"/>
              </a:solidFill>
              <a:latin typeface="UD デジタル 教科書体 NK-B" panose="02020700000000000000" pitchFamily="18" charset="-128"/>
              <a:ea typeface="UD デジタル 教科書体 NK-B" panose="02020700000000000000" pitchFamily="18" charset="-128"/>
            </a:endParaRPr>
          </a:p>
          <a:p>
            <a:r>
              <a:rPr kumimoji="1" lang="en-US" altLang="ja-JP" sz="1600" u="sng" dirty="0">
                <a:solidFill>
                  <a:schemeClr val="tx1"/>
                </a:solidFill>
                <a:latin typeface="UD デジタル 教科書体 NK-B" panose="02020700000000000000" pitchFamily="18" charset="-128"/>
                <a:ea typeface="UD デジタル 教科書体 NK-B" panose="02020700000000000000" pitchFamily="18" charset="-128"/>
              </a:rPr>
              <a:t>【</a:t>
            </a:r>
            <a:r>
              <a:rPr kumimoji="1" lang="ja-JP" altLang="en-US" sz="1600" u="sng" dirty="0">
                <a:solidFill>
                  <a:schemeClr val="tx1"/>
                </a:solidFill>
                <a:latin typeface="UD デジタル 教科書体 NK-B" panose="02020700000000000000" pitchFamily="18" charset="-128"/>
                <a:ea typeface="UD デジタル 教科書体 NK-B" panose="02020700000000000000" pitchFamily="18" charset="-128"/>
              </a:rPr>
              <a:t>メリット</a:t>
            </a:r>
            <a:r>
              <a:rPr kumimoji="1" lang="en-US" altLang="ja-JP" sz="1600" u="sng" dirty="0">
                <a:solidFill>
                  <a:schemeClr val="tx1"/>
                </a:solidFill>
                <a:latin typeface="UD デジタル 教科書体 NK-B" panose="02020700000000000000" pitchFamily="18" charset="-128"/>
                <a:ea typeface="UD デジタル 教科書体 NK-B" panose="02020700000000000000" pitchFamily="18" charset="-128"/>
              </a:rPr>
              <a:t>】</a:t>
            </a:r>
          </a:p>
          <a:p>
            <a:r>
              <a:rPr kumimoji="1" lang="ja-JP" altLang="en-US" sz="1200" dirty="0">
                <a:solidFill>
                  <a:schemeClr val="tx1"/>
                </a:solidFill>
                <a:latin typeface="UD デジタル 教科書体 NK-B" panose="02020700000000000000" pitchFamily="18" charset="-128"/>
                <a:ea typeface="UD デジタル 教科書体 NK-B" panose="02020700000000000000" pitchFamily="18" charset="-128"/>
              </a:rPr>
              <a:t>　◪ 常勤医が不在でも看護師が常駐することでオンラインで対応が可能　　　</a:t>
            </a:r>
            <a:endParaRPr kumimoji="1" lang="en-US" altLang="ja-JP" sz="1200" dirty="0">
              <a:solidFill>
                <a:schemeClr val="tx1"/>
              </a:solidFill>
              <a:latin typeface="UD デジタル 教科書体 NK-B" panose="02020700000000000000" pitchFamily="18" charset="-128"/>
              <a:ea typeface="UD デジタル 教科書体 NK-B" panose="02020700000000000000" pitchFamily="18" charset="-128"/>
            </a:endParaRPr>
          </a:p>
          <a:p>
            <a:r>
              <a:rPr kumimoji="1" lang="ja-JP" altLang="en-US" sz="1200" dirty="0">
                <a:solidFill>
                  <a:schemeClr val="tx1"/>
                </a:solidFill>
                <a:latin typeface="UD デジタル 教科書体 NK-B" panose="02020700000000000000" pitchFamily="18" charset="-128"/>
                <a:ea typeface="UD デジタル 教科書体 NK-B" panose="02020700000000000000" pitchFamily="18" charset="-128"/>
              </a:rPr>
              <a:t>　　　　（特に慢性の患者）</a:t>
            </a:r>
            <a:endParaRPr kumimoji="1" lang="en-US" altLang="ja-JP" sz="1200" dirty="0">
              <a:solidFill>
                <a:schemeClr val="tx1"/>
              </a:solidFill>
              <a:latin typeface="UD デジタル 教科書体 NK-B" panose="02020700000000000000" pitchFamily="18" charset="-128"/>
              <a:ea typeface="UD デジタル 教科書体 NK-B" panose="02020700000000000000" pitchFamily="18" charset="-128"/>
            </a:endParaRPr>
          </a:p>
          <a:p>
            <a:r>
              <a:rPr kumimoji="1" lang="ja-JP" altLang="en-US" sz="1200" dirty="0">
                <a:solidFill>
                  <a:schemeClr val="tx1"/>
                </a:solidFill>
                <a:latin typeface="UD デジタル 教科書体 NK-B" panose="02020700000000000000" pitchFamily="18" charset="-128"/>
                <a:ea typeface="UD デジタル 教科書体 NK-B" panose="02020700000000000000" pitchFamily="18" charset="-128"/>
              </a:rPr>
              <a:t>　◪ 電子カルテも併せて繋ぐことにより診療情報や検査結果もリアルタイムで</a:t>
            </a:r>
            <a:endParaRPr kumimoji="1" lang="en-US" altLang="ja-JP" sz="1200" dirty="0">
              <a:solidFill>
                <a:schemeClr val="tx1"/>
              </a:solidFill>
              <a:latin typeface="UD デジタル 教科書体 NK-B" panose="02020700000000000000" pitchFamily="18" charset="-128"/>
              <a:ea typeface="UD デジタル 教科書体 NK-B" panose="02020700000000000000" pitchFamily="18" charset="-128"/>
            </a:endParaRPr>
          </a:p>
          <a:p>
            <a:r>
              <a:rPr kumimoji="1" lang="ja-JP" altLang="en-US" sz="1200" dirty="0">
                <a:solidFill>
                  <a:schemeClr val="tx1"/>
                </a:solidFill>
                <a:latin typeface="UD デジタル 教科書体 NK-B" panose="02020700000000000000" pitchFamily="18" charset="-128"/>
                <a:ea typeface="UD デジタル 教科書体 NK-B" panose="02020700000000000000" pitchFamily="18" charset="-128"/>
              </a:rPr>
              <a:t>　　　確認でき、処方箋や会計書も発行できる。</a:t>
            </a:r>
            <a:endParaRPr kumimoji="1" lang="en-US" altLang="ja-JP" sz="1200" dirty="0">
              <a:solidFill>
                <a:schemeClr val="tx1"/>
              </a:solidFill>
              <a:latin typeface="UD デジタル 教科書体 NK-B" panose="02020700000000000000" pitchFamily="18" charset="-128"/>
              <a:ea typeface="UD デジタル 教科書体 NK-B" panose="02020700000000000000" pitchFamily="18" charset="-128"/>
            </a:endParaRPr>
          </a:p>
          <a:p>
            <a:pPr>
              <a:lnSpc>
                <a:spcPts val="1000"/>
              </a:lnSpc>
            </a:pPr>
            <a:endParaRPr kumimoji="1" lang="en-US" altLang="ja-JP" sz="1200" u="sng" dirty="0">
              <a:solidFill>
                <a:schemeClr val="tx1"/>
              </a:solidFill>
              <a:latin typeface="UD デジタル 教科書体 NK-B" panose="02020700000000000000" pitchFamily="18" charset="-128"/>
              <a:ea typeface="UD デジタル 教科書体 NK-B" panose="02020700000000000000" pitchFamily="18" charset="-128"/>
            </a:endParaRPr>
          </a:p>
          <a:p>
            <a:r>
              <a:rPr kumimoji="1" lang="en-US" altLang="ja-JP" sz="1600" u="sng" dirty="0">
                <a:solidFill>
                  <a:schemeClr val="tx1"/>
                </a:solidFill>
                <a:latin typeface="UD デジタル 教科書体 NK-B" panose="02020700000000000000" pitchFamily="18" charset="-128"/>
                <a:ea typeface="UD デジタル 教科書体 NK-B" panose="02020700000000000000" pitchFamily="18" charset="-128"/>
              </a:rPr>
              <a:t>【</a:t>
            </a:r>
            <a:r>
              <a:rPr kumimoji="1" lang="ja-JP" altLang="en-US" sz="1600" u="sng" dirty="0">
                <a:solidFill>
                  <a:schemeClr val="tx1"/>
                </a:solidFill>
                <a:latin typeface="UD デジタル 教科書体 NK-B" panose="02020700000000000000" pitchFamily="18" charset="-128"/>
                <a:ea typeface="UD デジタル 教科書体 NK-B" panose="02020700000000000000" pitchFamily="18" charset="-128"/>
              </a:rPr>
              <a:t>デメリット</a:t>
            </a:r>
            <a:r>
              <a:rPr kumimoji="1" lang="en-US" altLang="ja-JP" sz="1600" u="sng" dirty="0">
                <a:solidFill>
                  <a:schemeClr val="tx1"/>
                </a:solidFill>
                <a:latin typeface="UD デジタル 教科書体 NK-B" panose="02020700000000000000" pitchFamily="18" charset="-128"/>
                <a:ea typeface="UD デジタル 教科書体 NK-B" panose="02020700000000000000" pitchFamily="18" charset="-128"/>
              </a:rPr>
              <a:t>】</a:t>
            </a:r>
          </a:p>
          <a:p>
            <a:r>
              <a:rPr kumimoji="1" lang="ja-JP" altLang="en-US" sz="1200" dirty="0">
                <a:solidFill>
                  <a:schemeClr val="tx1"/>
                </a:solidFill>
                <a:latin typeface="UD デジタル 教科書体 NK-B" panose="02020700000000000000" pitchFamily="18" charset="-128"/>
                <a:ea typeface="UD デジタル 教科書体 NK-B" panose="02020700000000000000" pitchFamily="18" charset="-128"/>
              </a:rPr>
              <a:t>　◪ 救急患者発生時に直接診察できないため対応が遅れる</a:t>
            </a:r>
            <a:endParaRPr kumimoji="1" lang="en-US" altLang="ja-JP" sz="1200" dirty="0">
              <a:solidFill>
                <a:schemeClr val="tx1"/>
              </a:solidFill>
              <a:latin typeface="UD デジタル 教科書体 NK-B" panose="02020700000000000000" pitchFamily="18" charset="-128"/>
              <a:ea typeface="UD デジタル 教科書体 NK-B" panose="02020700000000000000" pitchFamily="18" charset="-128"/>
            </a:endParaRPr>
          </a:p>
        </p:txBody>
      </p:sp>
      <p:pic>
        <p:nvPicPr>
          <p:cNvPr id="2" name="図 1">
            <a:extLst>
              <a:ext uri="{FF2B5EF4-FFF2-40B4-BE49-F238E27FC236}">
                <a16:creationId xmlns:a16="http://schemas.microsoft.com/office/drawing/2014/main" id="{10593276-1E92-21E7-932D-B402BC39F7D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419" y="57546"/>
            <a:ext cx="649087" cy="700171"/>
          </a:xfrm>
          <a:prstGeom prst="rect">
            <a:avLst/>
          </a:prstGeom>
        </p:spPr>
      </p:pic>
    </p:spTree>
    <p:extLst>
      <p:ext uri="{BB962C8B-B14F-4D97-AF65-F5344CB8AC3E}">
        <p14:creationId xmlns:p14="http://schemas.microsoft.com/office/powerpoint/2010/main" val="33368167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BC6BAEE8-8184-4234-ADDB-6E7B0EB3A6F6}"/>
              </a:ext>
            </a:extLst>
          </p:cNvPr>
          <p:cNvSpPr/>
          <p:nvPr/>
        </p:nvSpPr>
        <p:spPr>
          <a:xfrm>
            <a:off x="-4227" y="6557613"/>
            <a:ext cx="9148228" cy="3003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正方形/長方形 3">
            <a:extLst>
              <a:ext uri="{FF2B5EF4-FFF2-40B4-BE49-F238E27FC236}">
                <a16:creationId xmlns:a16="http://schemas.microsoft.com/office/drawing/2014/main" id="{5DE73C3D-76AF-989D-2C10-080D1D163938}"/>
              </a:ext>
            </a:extLst>
          </p:cNvPr>
          <p:cNvSpPr/>
          <p:nvPr/>
        </p:nvSpPr>
        <p:spPr>
          <a:xfrm>
            <a:off x="-3268" y="884664"/>
            <a:ext cx="9144000" cy="85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 name="直線コネクタ 4">
            <a:extLst>
              <a:ext uri="{FF2B5EF4-FFF2-40B4-BE49-F238E27FC236}">
                <a16:creationId xmlns:a16="http://schemas.microsoft.com/office/drawing/2014/main" id="{3C9889C9-3F9E-4E4E-F74F-4378A4C7EFAA}"/>
              </a:ext>
            </a:extLst>
          </p:cNvPr>
          <p:cNvCxnSpPr/>
          <p:nvPr/>
        </p:nvCxnSpPr>
        <p:spPr>
          <a:xfrm>
            <a:off x="0" y="840880"/>
            <a:ext cx="9144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正方形/長方形 7">
            <a:extLst>
              <a:ext uri="{FF2B5EF4-FFF2-40B4-BE49-F238E27FC236}">
                <a16:creationId xmlns:a16="http://schemas.microsoft.com/office/drawing/2014/main" id="{350F1AF1-DABB-6E10-DA15-2B581DAAF32D}"/>
              </a:ext>
            </a:extLst>
          </p:cNvPr>
          <p:cNvSpPr/>
          <p:nvPr/>
        </p:nvSpPr>
        <p:spPr>
          <a:xfrm>
            <a:off x="435307" y="2601995"/>
            <a:ext cx="8427112" cy="1381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3200" dirty="0">
                <a:solidFill>
                  <a:schemeClr val="tx1"/>
                </a:solidFill>
                <a:latin typeface="UD デジタル 教科書体 NK-B" panose="02020700000000000000" pitchFamily="18" charset="-128"/>
                <a:ea typeface="UD デジタル 教科書体 NK-B" panose="02020700000000000000" pitchFamily="18" charset="-128"/>
              </a:rPr>
              <a:t>御清聴ありがとうございました</a:t>
            </a:r>
            <a:endParaRPr kumimoji="1" lang="en-US" altLang="ja-JP" sz="3200" dirty="0">
              <a:solidFill>
                <a:schemeClr val="tx1"/>
              </a:solidFill>
              <a:latin typeface="UD デジタル 教科書体 NK-B" panose="02020700000000000000" pitchFamily="18" charset="-128"/>
              <a:ea typeface="UD デジタル 教科書体 NK-B" panose="02020700000000000000" pitchFamily="18" charset="-128"/>
            </a:endParaRPr>
          </a:p>
          <a:p>
            <a:pPr algn="ctr"/>
            <a:r>
              <a:rPr kumimoji="1" lang="ja-JP" altLang="en-US" sz="3200" dirty="0">
                <a:solidFill>
                  <a:schemeClr val="tx1"/>
                </a:solidFill>
                <a:latin typeface="UD デジタル 教科書体 NK-B" panose="02020700000000000000" pitchFamily="18" charset="-128"/>
                <a:ea typeface="UD デジタル 教科書体 NK-B" panose="02020700000000000000" pitchFamily="18" charset="-128"/>
              </a:rPr>
              <a:t>今後ともよろしくお願いいたします。</a:t>
            </a:r>
          </a:p>
        </p:txBody>
      </p:sp>
      <p:pic>
        <p:nvPicPr>
          <p:cNvPr id="2" name="図 1">
            <a:extLst>
              <a:ext uri="{FF2B5EF4-FFF2-40B4-BE49-F238E27FC236}">
                <a16:creationId xmlns:a16="http://schemas.microsoft.com/office/drawing/2014/main" id="{8FB4490F-F8A9-BE39-EA2B-21DBBD633D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419" y="57546"/>
            <a:ext cx="649087" cy="700171"/>
          </a:xfrm>
          <a:prstGeom prst="rect">
            <a:avLst/>
          </a:prstGeom>
        </p:spPr>
      </p:pic>
    </p:spTree>
    <p:extLst>
      <p:ext uri="{BB962C8B-B14F-4D97-AF65-F5344CB8AC3E}">
        <p14:creationId xmlns:p14="http://schemas.microsoft.com/office/powerpoint/2010/main" val="6242846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グラフ 2">
            <a:extLst>
              <a:ext uri="{FF2B5EF4-FFF2-40B4-BE49-F238E27FC236}">
                <a16:creationId xmlns:a16="http://schemas.microsoft.com/office/drawing/2014/main" id="{A9A59157-92DE-473C-83C2-3CC8C712CF14}"/>
              </a:ext>
            </a:extLst>
          </p:cNvPr>
          <p:cNvGraphicFramePr>
            <a:graphicFrameLocks/>
          </p:cNvGraphicFramePr>
          <p:nvPr>
            <p:extLst>
              <p:ext uri="{D42A27DB-BD31-4B8C-83A1-F6EECF244321}">
                <p14:modId xmlns:p14="http://schemas.microsoft.com/office/powerpoint/2010/main" val="3447338887"/>
              </p:ext>
            </p:extLst>
          </p:nvPr>
        </p:nvGraphicFramePr>
        <p:xfrm>
          <a:off x="5393459" y="2929210"/>
          <a:ext cx="3556000" cy="1382971"/>
        </p:xfrm>
        <a:graphic>
          <a:graphicData uri="http://schemas.openxmlformats.org/drawingml/2006/chart">
            <c:chart xmlns:c="http://schemas.openxmlformats.org/drawingml/2006/chart" xmlns:r="http://schemas.openxmlformats.org/officeDocument/2006/relationships" r:id="rId2"/>
          </a:graphicData>
        </a:graphic>
      </p:graphicFrame>
      <p:sp>
        <p:nvSpPr>
          <p:cNvPr id="37" name="四角形: 角を丸くする 36">
            <a:extLst>
              <a:ext uri="{FF2B5EF4-FFF2-40B4-BE49-F238E27FC236}">
                <a16:creationId xmlns:a16="http://schemas.microsoft.com/office/drawing/2014/main" id="{D12E3111-FCE9-45E8-8006-9C217574C99B}"/>
              </a:ext>
            </a:extLst>
          </p:cNvPr>
          <p:cNvSpPr/>
          <p:nvPr/>
        </p:nvSpPr>
        <p:spPr>
          <a:xfrm>
            <a:off x="255887" y="4526955"/>
            <a:ext cx="2658174" cy="1045131"/>
          </a:xfrm>
          <a:prstGeom prst="roundRect">
            <a:avLst/>
          </a:prstGeom>
          <a:solidFill>
            <a:srgbClr val="FFFF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latin typeface="UD デジタル 教科書体 NK-B" panose="02020700000000000000" pitchFamily="18" charset="-128"/>
              <a:ea typeface="UD デジタル 教科書体 NK-B" panose="02020700000000000000" pitchFamily="18" charset="-128"/>
            </a:endParaRPr>
          </a:p>
        </p:txBody>
      </p:sp>
      <p:sp>
        <p:nvSpPr>
          <p:cNvPr id="20" name="正方形/長方形 19">
            <a:extLst>
              <a:ext uri="{FF2B5EF4-FFF2-40B4-BE49-F238E27FC236}">
                <a16:creationId xmlns:a16="http://schemas.microsoft.com/office/drawing/2014/main" id="{D2C2C04B-AC6E-46B6-BC58-78DFACEDE5D5}"/>
              </a:ext>
            </a:extLst>
          </p:cNvPr>
          <p:cNvSpPr/>
          <p:nvPr/>
        </p:nvSpPr>
        <p:spPr>
          <a:xfrm>
            <a:off x="91266" y="1085529"/>
            <a:ext cx="3692384" cy="723275"/>
          </a:xfrm>
          <a:prstGeom prst="rect">
            <a:avLst/>
          </a:prstGeom>
        </p:spPr>
        <p:txBody>
          <a:bodyPr wrap="square">
            <a:spAutoFit/>
          </a:bodyPr>
          <a:lstStyle/>
          <a:p>
            <a:r>
              <a:rPr lang="ja-JP" altLang="en-US" sz="1400" dirty="0">
                <a:latin typeface="UD デジタル 教科書体 NK-B" panose="02020700000000000000" pitchFamily="18" charset="-128"/>
                <a:ea typeface="UD デジタル 教科書体 NK-B" panose="02020700000000000000" pitchFamily="18" charset="-128"/>
              </a:rPr>
              <a:t>◩ 医療従事者の確保</a:t>
            </a:r>
            <a:endParaRPr lang="en-US" altLang="ja-JP" sz="1400" dirty="0">
              <a:latin typeface="UD デジタル 教科書体 NK-B" panose="02020700000000000000" pitchFamily="18" charset="-128"/>
              <a:ea typeface="UD デジタル 教科書体 NK-B" panose="02020700000000000000" pitchFamily="18" charset="-128"/>
            </a:endParaRPr>
          </a:p>
          <a:p>
            <a:r>
              <a:rPr lang="ja-JP" altLang="en-US" sz="1350" dirty="0">
                <a:latin typeface="UD デジタル 教科書体 NK-B" panose="02020700000000000000" pitchFamily="18" charset="-128"/>
                <a:ea typeface="UD デジタル 教科書体 NK-B" panose="02020700000000000000" pitchFamily="18" charset="-128"/>
              </a:rPr>
              <a:t>　　　</a:t>
            </a:r>
            <a:r>
              <a:rPr lang="ja-JP" altLang="en-US" sz="1350" dirty="0">
                <a:solidFill>
                  <a:schemeClr val="tx1">
                    <a:lumMod val="50000"/>
                    <a:lumOff val="50000"/>
                  </a:schemeClr>
                </a:solidFill>
                <a:latin typeface="UD デジタル 教科書体 NK-B" panose="02020700000000000000" pitchFamily="18" charset="-128"/>
                <a:ea typeface="UD デジタル 教科書体 NK-B" panose="02020700000000000000" pitchFamily="18" charset="-128"/>
              </a:rPr>
              <a:t>👉 開業医の高齢化と減少</a:t>
            </a:r>
            <a:endParaRPr lang="en-US" altLang="ja-JP" sz="1350" dirty="0">
              <a:solidFill>
                <a:schemeClr val="tx1">
                  <a:lumMod val="50000"/>
                  <a:lumOff val="50000"/>
                </a:schemeClr>
              </a:solidFill>
              <a:latin typeface="UD デジタル 教科書体 NK-B" panose="02020700000000000000" pitchFamily="18" charset="-128"/>
              <a:ea typeface="UD デジタル 教科書体 NK-B" panose="02020700000000000000" pitchFamily="18" charset="-128"/>
            </a:endParaRPr>
          </a:p>
          <a:p>
            <a:r>
              <a:rPr lang="ja-JP" altLang="en-US" sz="1350" dirty="0">
                <a:solidFill>
                  <a:schemeClr val="tx1">
                    <a:lumMod val="50000"/>
                    <a:lumOff val="50000"/>
                  </a:schemeClr>
                </a:solidFill>
                <a:latin typeface="UD デジタル 教科書体 NK-B" panose="02020700000000000000" pitchFamily="18" charset="-128"/>
                <a:ea typeface="UD デジタル 教科書体 NK-B" panose="02020700000000000000" pitchFamily="18" charset="-128"/>
              </a:rPr>
              <a:t>　　　👉 看護師をはじめとした薬剤師等の不足</a:t>
            </a:r>
            <a:endParaRPr lang="en-US" altLang="ja-JP" sz="1350" dirty="0">
              <a:solidFill>
                <a:schemeClr val="tx1">
                  <a:lumMod val="50000"/>
                  <a:lumOff val="50000"/>
                </a:schemeClr>
              </a:solidFill>
              <a:latin typeface="UD デジタル 教科書体 NK-B" panose="02020700000000000000" pitchFamily="18" charset="-128"/>
              <a:ea typeface="UD デジタル 教科書体 NK-B" panose="02020700000000000000" pitchFamily="18" charset="-128"/>
            </a:endParaRPr>
          </a:p>
        </p:txBody>
      </p:sp>
      <p:sp>
        <p:nvSpPr>
          <p:cNvPr id="21" name="正方形/長方形 20">
            <a:extLst>
              <a:ext uri="{FF2B5EF4-FFF2-40B4-BE49-F238E27FC236}">
                <a16:creationId xmlns:a16="http://schemas.microsoft.com/office/drawing/2014/main" id="{5CA21EAC-C02C-4511-B0F9-E39F1306223C}"/>
              </a:ext>
            </a:extLst>
          </p:cNvPr>
          <p:cNvSpPr/>
          <p:nvPr/>
        </p:nvSpPr>
        <p:spPr>
          <a:xfrm>
            <a:off x="182943" y="4637517"/>
            <a:ext cx="2635334" cy="830997"/>
          </a:xfrm>
          <a:prstGeom prst="rect">
            <a:avLst/>
          </a:prstGeom>
        </p:spPr>
        <p:txBody>
          <a:bodyPr wrap="square">
            <a:spAutoFit/>
          </a:bodyPr>
          <a:lstStyle/>
          <a:p>
            <a:pPr algn="ctr"/>
            <a:r>
              <a:rPr lang="ja-JP" altLang="en-US" sz="12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人口・患者の減少以上に</a:t>
            </a:r>
            <a:endParaRPr lang="en-US" altLang="ja-JP" sz="12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endParaRPr>
          </a:p>
          <a:p>
            <a:pPr algn="ctr"/>
            <a:r>
              <a:rPr lang="ja-JP" altLang="en-US" sz="12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医療・介護従事者数が減少し</a:t>
            </a:r>
            <a:endParaRPr lang="en-US" altLang="ja-JP" sz="12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endParaRPr>
          </a:p>
          <a:p>
            <a:pPr algn="ctr"/>
            <a:r>
              <a:rPr lang="ja-JP" altLang="en-US" sz="12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必要な人が必要な時に</a:t>
            </a:r>
            <a:endParaRPr lang="en-US" altLang="ja-JP" sz="12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endParaRPr>
          </a:p>
          <a:p>
            <a:pPr algn="ctr"/>
            <a:r>
              <a:rPr lang="ja-JP" altLang="en-US" sz="12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医療・介護サービスが受けられない</a:t>
            </a:r>
          </a:p>
        </p:txBody>
      </p:sp>
      <p:sp>
        <p:nvSpPr>
          <p:cNvPr id="24" name="正方形/長方形 23">
            <a:extLst>
              <a:ext uri="{FF2B5EF4-FFF2-40B4-BE49-F238E27FC236}">
                <a16:creationId xmlns:a16="http://schemas.microsoft.com/office/drawing/2014/main" id="{8048F214-DBA5-4B53-AB60-8DDEDC616DC0}"/>
              </a:ext>
            </a:extLst>
          </p:cNvPr>
          <p:cNvSpPr/>
          <p:nvPr/>
        </p:nvSpPr>
        <p:spPr>
          <a:xfrm>
            <a:off x="97892" y="1846890"/>
            <a:ext cx="3907544" cy="723275"/>
          </a:xfrm>
          <a:prstGeom prst="rect">
            <a:avLst/>
          </a:prstGeom>
        </p:spPr>
        <p:txBody>
          <a:bodyPr wrap="square">
            <a:spAutoFit/>
          </a:bodyPr>
          <a:lstStyle/>
          <a:p>
            <a:r>
              <a:rPr lang="ja-JP" altLang="en-US" sz="1400" dirty="0">
                <a:latin typeface="UD デジタル 教科書体 NK-B" panose="02020700000000000000" pitchFamily="18" charset="-128"/>
                <a:ea typeface="UD デジタル 教科書体 NK-B" panose="02020700000000000000" pitchFamily="18" charset="-128"/>
              </a:rPr>
              <a:t>◩ 人口減少と人口構成の変化</a:t>
            </a:r>
            <a:endParaRPr lang="en-US" altLang="ja-JP" sz="1400" dirty="0">
              <a:latin typeface="UD デジタル 教科書体 NK-B" panose="02020700000000000000" pitchFamily="18" charset="-128"/>
              <a:ea typeface="UD デジタル 教科書体 NK-B" panose="02020700000000000000" pitchFamily="18" charset="-128"/>
            </a:endParaRPr>
          </a:p>
          <a:p>
            <a:r>
              <a:rPr lang="ja-JP" altLang="en-US" sz="1350" dirty="0">
                <a:latin typeface="UD デジタル 教科書体 NK-B" panose="02020700000000000000" pitchFamily="18" charset="-128"/>
                <a:ea typeface="UD デジタル 教科書体 NK-B" panose="02020700000000000000" pitchFamily="18" charset="-128"/>
              </a:rPr>
              <a:t>　　　</a:t>
            </a:r>
            <a:r>
              <a:rPr lang="ja-JP" altLang="en-US" sz="1350" dirty="0">
                <a:solidFill>
                  <a:schemeClr val="tx1">
                    <a:lumMod val="50000"/>
                    <a:lumOff val="50000"/>
                  </a:schemeClr>
                </a:solidFill>
                <a:latin typeface="UD デジタル 教科書体 NK-B" panose="02020700000000000000" pitchFamily="18" charset="-128"/>
                <a:ea typeface="UD デジタル 教科書体 NK-B" panose="02020700000000000000" pitchFamily="18" charset="-128"/>
              </a:rPr>
              <a:t>👉 独居の高齢者が増加</a:t>
            </a:r>
            <a:r>
              <a:rPr lang="en-US" altLang="ja-JP" sz="1350" dirty="0">
                <a:solidFill>
                  <a:schemeClr val="tx1">
                    <a:lumMod val="50000"/>
                    <a:lumOff val="50000"/>
                  </a:schemeClr>
                </a:solidFill>
                <a:latin typeface="UD デジタル 教科書体 NK-B" panose="02020700000000000000" pitchFamily="18" charset="-128"/>
                <a:ea typeface="UD デジタル 教科書体 NK-B" panose="02020700000000000000" pitchFamily="18" charset="-128"/>
              </a:rPr>
              <a:t>	</a:t>
            </a:r>
          </a:p>
          <a:p>
            <a:r>
              <a:rPr lang="ja-JP" altLang="en-US" sz="1350" dirty="0">
                <a:solidFill>
                  <a:schemeClr val="tx1">
                    <a:lumMod val="50000"/>
                    <a:lumOff val="50000"/>
                  </a:schemeClr>
                </a:solidFill>
                <a:latin typeface="UD デジタル 教科書体 NK-B" panose="02020700000000000000" pitchFamily="18" charset="-128"/>
                <a:ea typeface="UD デジタル 教科書体 NK-B" panose="02020700000000000000" pitchFamily="18" charset="-128"/>
              </a:rPr>
              <a:t>　　　👉 家族が遠隔地にいるため</a:t>
            </a:r>
            <a:r>
              <a:rPr lang="ja-JP" altLang="en-US" sz="1350" u="sng" dirty="0">
                <a:latin typeface="UD デジタル 教科書体 NK-B" panose="02020700000000000000" pitchFamily="18" charset="-128"/>
                <a:ea typeface="UD デジタル 教科書体 NK-B" panose="02020700000000000000" pitchFamily="18" charset="-128"/>
              </a:rPr>
              <a:t>退院調整が難航</a:t>
            </a:r>
            <a:endParaRPr lang="en-US" altLang="ja-JP" sz="1350" u="sng" dirty="0">
              <a:latin typeface="UD デジタル 教科書体 NK-B" panose="02020700000000000000" pitchFamily="18" charset="-128"/>
              <a:ea typeface="UD デジタル 教科書体 NK-B" panose="02020700000000000000" pitchFamily="18" charset="-128"/>
            </a:endParaRPr>
          </a:p>
        </p:txBody>
      </p:sp>
      <p:graphicFrame>
        <p:nvGraphicFramePr>
          <p:cNvPr id="19" name="グラフ 18">
            <a:extLst>
              <a:ext uri="{FF2B5EF4-FFF2-40B4-BE49-F238E27FC236}">
                <a16:creationId xmlns:a16="http://schemas.microsoft.com/office/drawing/2014/main" id="{26D93235-C11A-4DE5-8A1E-09E0689D86EB}"/>
              </a:ext>
            </a:extLst>
          </p:cNvPr>
          <p:cNvGraphicFramePr>
            <a:graphicFrameLocks/>
          </p:cNvGraphicFramePr>
          <p:nvPr>
            <p:extLst>
              <p:ext uri="{D42A27DB-BD31-4B8C-83A1-F6EECF244321}">
                <p14:modId xmlns:p14="http://schemas.microsoft.com/office/powerpoint/2010/main" val="2250380742"/>
              </p:ext>
            </p:extLst>
          </p:nvPr>
        </p:nvGraphicFramePr>
        <p:xfrm>
          <a:off x="91265" y="2958142"/>
          <a:ext cx="2247743" cy="1350640"/>
        </p:xfrm>
        <a:graphic>
          <a:graphicData uri="http://schemas.openxmlformats.org/drawingml/2006/chart">
            <c:chart xmlns:c="http://schemas.openxmlformats.org/drawingml/2006/chart" xmlns:r="http://schemas.openxmlformats.org/officeDocument/2006/relationships" r:id="rId3"/>
          </a:graphicData>
        </a:graphic>
      </p:graphicFrame>
      <p:sp>
        <p:nvSpPr>
          <p:cNvPr id="22" name="正方形/長方形 21">
            <a:extLst>
              <a:ext uri="{FF2B5EF4-FFF2-40B4-BE49-F238E27FC236}">
                <a16:creationId xmlns:a16="http://schemas.microsoft.com/office/drawing/2014/main" id="{02662CF9-C500-43B3-9E32-4BC421ED2085}"/>
              </a:ext>
            </a:extLst>
          </p:cNvPr>
          <p:cNvSpPr/>
          <p:nvPr/>
        </p:nvSpPr>
        <p:spPr>
          <a:xfrm>
            <a:off x="-99090" y="2732601"/>
            <a:ext cx="2150637" cy="261610"/>
          </a:xfrm>
          <a:prstGeom prst="rect">
            <a:avLst/>
          </a:prstGeom>
          <a:noFill/>
        </p:spPr>
        <p:txBody>
          <a:bodyPr wrap="square">
            <a:spAutoFit/>
          </a:bodyPr>
          <a:lstStyle/>
          <a:p>
            <a:pPr algn="ctr"/>
            <a:r>
              <a:rPr lang="en-US" altLang="ja-JP" sz="11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 </a:t>
            </a:r>
            <a:r>
              <a:rPr lang="ja-JP" altLang="en-US" sz="11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酒田地区の開業医の推移 </a:t>
            </a:r>
            <a:r>
              <a:rPr lang="en-US" altLang="ja-JP" sz="11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a:t>
            </a:r>
          </a:p>
        </p:txBody>
      </p:sp>
      <p:pic>
        <p:nvPicPr>
          <p:cNvPr id="6146" name="Picture 2" descr="注意のマーク">
            <a:extLst>
              <a:ext uri="{FF2B5EF4-FFF2-40B4-BE49-F238E27FC236}">
                <a16:creationId xmlns:a16="http://schemas.microsoft.com/office/drawing/2014/main" id="{35B94259-CFCD-42B2-ACCE-C47655A132F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943" y="4337483"/>
            <a:ext cx="465317" cy="42460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2" name="グラフ 31">
            <a:extLst>
              <a:ext uri="{FF2B5EF4-FFF2-40B4-BE49-F238E27FC236}">
                <a16:creationId xmlns:a16="http://schemas.microsoft.com/office/drawing/2014/main" id="{9633C135-DF93-4352-A0DD-B5FEE8A25336}"/>
              </a:ext>
            </a:extLst>
          </p:cNvPr>
          <p:cNvGraphicFramePr>
            <a:graphicFrameLocks/>
          </p:cNvGraphicFramePr>
          <p:nvPr>
            <p:extLst>
              <p:ext uri="{D42A27DB-BD31-4B8C-83A1-F6EECF244321}">
                <p14:modId xmlns:p14="http://schemas.microsoft.com/office/powerpoint/2010/main" val="3105586092"/>
              </p:ext>
            </p:extLst>
          </p:nvPr>
        </p:nvGraphicFramePr>
        <p:xfrm>
          <a:off x="2506089" y="2991223"/>
          <a:ext cx="2983208" cy="1233671"/>
        </p:xfrm>
        <a:graphic>
          <a:graphicData uri="http://schemas.openxmlformats.org/drawingml/2006/chart">
            <c:chart xmlns:c="http://schemas.openxmlformats.org/drawingml/2006/chart" xmlns:r="http://schemas.openxmlformats.org/officeDocument/2006/relationships" r:id="rId5"/>
          </a:graphicData>
        </a:graphic>
      </p:graphicFrame>
      <p:sp>
        <p:nvSpPr>
          <p:cNvPr id="34" name="正方形/長方形 33">
            <a:extLst>
              <a:ext uri="{FF2B5EF4-FFF2-40B4-BE49-F238E27FC236}">
                <a16:creationId xmlns:a16="http://schemas.microsoft.com/office/drawing/2014/main" id="{08F6AFC5-4514-4327-B760-CDC28BBBD5BB}"/>
              </a:ext>
            </a:extLst>
          </p:cNvPr>
          <p:cNvSpPr/>
          <p:nvPr/>
        </p:nvSpPr>
        <p:spPr>
          <a:xfrm>
            <a:off x="2161105" y="2740420"/>
            <a:ext cx="2728461" cy="261610"/>
          </a:xfrm>
          <a:prstGeom prst="rect">
            <a:avLst/>
          </a:prstGeom>
          <a:noFill/>
        </p:spPr>
        <p:txBody>
          <a:bodyPr wrap="square">
            <a:spAutoFit/>
          </a:bodyPr>
          <a:lstStyle/>
          <a:p>
            <a:pPr algn="ctr"/>
            <a:r>
              <a:rPr lang="en-US" altLang="ja-JP" sz="1100" dirty="0">
                <a:solidFill>
                  <a:srgbClr val="FF7C80"/>
                </a:solidFill>
                <a:latin typeface="UD デジタル 教科書体 NK-B" panose="02020700000000000000" pitchFamily="18" charset="-128"/>
                <a:ea typeface="UD デジタル 教科書体 NK-B" panose="02020700000000000000" pitchFamily="18" charset="-128"/>
              </a:rPr>
              <a:t>【</a:t>
            </a:r>
            <a:r>
              <a:rPr lang="ja-JP" altLang="en-US" sz="1100" dirty="0">
                <a:solidFill>
                  <a:srgbClr val="FF7C80"/>
                </a:solidFill>
                <a:latin typeface="UD デジタル 教科書体 NK-B" panose="02020700000000000000" pitchFamily="18" charset="-128"/>
                <a:ea typeface="UD デジタル 教科書体 NK-B" panose="02020700000000000000" pitchFamily="18" charset="-128"/>
              </a:rPr>
              <a:t>日本海総合病院の看護師の推移</a:t>
            </a:r>
            <a:r>
              <a:rPr lang="en-US" altLang="ja-JP" sz="1100" dirty="0">
                <a:solidFill>
                  <a:srgbClr val="FF7C80"/>
                </a:solidFill>
                <a:latin typeface="UD デジタル 教科書体 NK-B" panose="02020700000000000000" pitchFamily="18" charset="-128"/>
                <a:ea typeface="UD デジタル 教科書体 NK-B" panose="02020700000000000000" pitchFamily="18" charset="-128"/>
              </a:rPr>
              <a:t>】</a:t>
            </a:r>
          </a:p>
        </p:txBody>
      </p:sp>
      <p:pic>
        <p:nvPicPr>
          <p:cNvPr id="12" name="グラフィックス 11" descr="男性の集団">
            <a:extLst>
              <a:ext uri="{FF2B5EF4-FFF2-40B4-BE49-F238E27FC236}">
                <a16:creationId xmlns:a16="http://schemas.microsoft.com/office/drawing/2014/main" id="{9DA76776-19D2-4058-A754-A91BD0C7D58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89482" y="1088004"/>
            <a:ext cx="483774" cy="483774"/>
          </a:xfrm>
          <a:prstGeom prst="rect">
            <a:avLst/>
          </a:prstGeom>
        </p:spPr>
      </p:pic>
      <p:sp>
        <p:nvSpPr>
          <p:cNvPr id="2" name="右中かっこ 1">
            <a:extLst>
              <a:ext uri="{FF2B5EF4-FFF2-40B4-BE49-F238E27FC236}">
                <a16:creationId xmlns:a16="http://schemas.microsoft.com/office/drawing/2014/main" id="{EC4D9FBD-75AF-4138-A75F-C863FE22415F}"/>
              </a:ext>
            </a:extLst>
          </p:cNvPr>
          <p:cNvSpPr/>
          <p:nvPr/>
        </p:nvSpPr>
        <p:spPr>
          <a:xfrm>
            <a:off x="3799449" y="1135761"/>
            <a:ext cx="267558" cy="1442839"/>
          </a:xfrm>
          <a:prstGeom prst="rightBrace">
            <a:avLst>
              <a:gd name="adj1" fmla="val 0"/>
              <a:gd name="adj2" fmla="val 50000"/>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350">
              <a:latin typeface="UD デジタル 教科書体 NK-B" panose="02020700000000000000" pitchFamily="18" charset="-128"/>
              <a:ea typeface="UD デジタル 教科書体 NK-B" panose="02020700000000000000" pitchFamily="18" charset="-128"/>
            </a:endParaRPr>
          </a:p>
        </p:txBody>
      </p:sp>
      <p:sp>
        <p:nvSpPr>
          <p:cNvPr id="6" name="正方形/長方形 22">
            <a:extLst>
              <a:ext uri="{FF2B5EF4-FFF2-40B4-BE49-F238E27FC236}">
                <a16:creationId xmlns:a16="http://schemas.microsoft.com/office/drawing/2014/main" id="{60714897-F54A-3A5D-5CCE-F8E67E80867F}"/>
              </a:ext>
            </a:extLst>
          </p:cNvPr>
          <p:cNvSpPr/>
          <p:nvPr/>
        </p:nvSpPr>
        <p:spPr>
          <a:xfrm>
            <a:off x="3832579" y="1161163"/>
            <a:ext cx="3058596" cy="1233671"/>
          </a:xfrm>
          <a:prstGeom prst="rect">
            <a:avLst/>
          </a:prstGeom>
        </p:spPr>
        <p:txBody>
          <a:bodyPr wrap="square">
            <a:spAutoFit/>
          </a:bodyPr>
          <a:lstStyle/>
          <a:p>
            <a:endParaRPr lang="en-US" altLang="ja-JP" sz="1350" dirty="0">
              <a:latin typeface="UD デジタル 教科書体 NK-B" panose="02020700000000000000" pitchFamily="18" charset="-128"/>
              <a:ea typeface="UD デジタル 教科書体 NK-B" panose="02020700000000000000" pitchFamily="18" charset="-128"/>
            </a:endParaRPr>
          </a:p>
          <a:p>
            <a:r>
              <a:rPr lang="ja-JP" altLang="en-US" sz="1350" dirty="0">
                <a:latin typeface="UD デジタル 教科書体 NK-B" panose="02020700000000000000" pitchFamily="18" charset="-128"/>
                <a:ea typeface="UD デジタル 教科書体 NK-B" panose="02020700000000000000" pitchFamily="18" charset="-128"/>
              </a:rPr>
              <a:t>　◪ 療養生活を送っている</a:t>
            </a:r>
            <a:endParaRPr lang="en-US" altLang="ja-JP" sz="1350" dirty="0">
              <a:latin typeface="UD デジタル 教科書体 NK-B" panose="02020700000000000000" pitchFamily="18" charset="-128"/>
              <a:ea typeface="UD デジタル 教科書体 NK-B" panose="02020700000000000000" pitchFamily="18" charset="-128"/>
            </a:endParaRPr>
          </a:p>
          <a:p>
            <a:r>
              <a:rPr lang="ja-JP" altLang="en-US" sz="1350" dirty="0">
                <a:latin typeface="UD デジタル 教科書体 NK-B" panose="02020700000000000000" pitchFamily="18" charset="-128"/>
                <a:ea typeface="UD デジタル 教科書体 NK-B" panose="02020700000000000000" pitchFamily="18" charset="-128"/>
              </a:rPr>
              <a:t>　　　超高齢者の軽度急性増悪への対応</a:t>
            </a:r>
            <a:endParaRPr lang="en-US" altLang="ja-JP" sz="1350" dirty="0">
              <a:latin typeface="UD デジタル 教科書体 NK-B" panose="02020700000000000000" pitchFamily="18" charset="-128"/>
              <a:ea typeface="UD デジタル 教科書体 NK-B" panose="02020700000000000000" pitchFamily="18" charset="-128"/>
            </a:endParaRPr>
          </a:p>
          <a:p>
            <a:pPr>
              <a:lnSpc>
                <a:spcPts val="750"/>
              </a:lnSpc>
            </a:pPr>
            <a:endParaRPr lang="en-US" altLang="ja-JP" sz="1350" dirty="0">
              <a:latin typeface="UD デジタル 教科書体 NK-B" panose="02020700000000000000" pitchFamily="18" charset="-128"/>
              <a:ea typeface="UD デジタル 教科書体 NK-B" panose="02020700000000000000" pitchFamily="18" charset="-128"/>
            </a:endParaRPr>
          </a:p>
          <a:p>
            <a:r>
              <a:rPr lang="ja-JP" altLang="en-US" sz="1350" dirty="0">
                <a:latin typeface="UD デジタル 教科書体 NK-B" panose="02020700000000000000" pitchFamily="18" charset="-128"/>
                <a:ea typeface="UD デジタル 教科書体 NK-B" panose="02020700000000000000" pitchFamily="18" charset="-128"/>
              </a:rPr>
              <a:t>　◪ 要介護高齢者などの</a:t>
            </a:r>
            <a:endParaRPr lang="en-US" altLang="ja-JP" sz="1350" dirty="0">
              <a:latin typeface="UD デジタル 教科書体 NK-B" panose="02020700000000000000" pitchFamily="18" charset="-128"/>
              <a:ea typeface="UD デジタル 教科書体 NK-B" panose="02020700000000000000" pitchFamily="18" charset="-128"/>
            </a:endParaRPr>
          </a:p>
          <a:p>
            <a:r>
              <a:rPr lang="ja-JP" altLang="en-US" sz="1350" dirty="0">
                <a:latin typeface="UD デジタル 教科書体 NK-B" panose="02020700000000000000" pitchFamily="18" charset="-128"/>
                <a:ea typeface="UD デジタル 教科書体 NK-B" panose="02020700000000000000" pitchFamily="18" charset="-128"/>
              </a:rPr>
              <a:t>　　  慢性期の患者が増加し</a:t>
            </a:r>
            <a:r>
              <a:rPr lang="ja-JP" altLang="en-US" sz="1350" u="sng" dirty="0">
                <a:solidFill>
                  <a:srgbClr val="FF0000"/>
                </a:solidFill>
                <a:latin typeface="UD デジタル 教科書体 NK-B" panose="02020700000000000000" pitchFamily="18" charset="-128"/>
                <a:ea typeface="UD デジタル 教科書体 NK-B" panose="02020700000000000000" pitchFamily="18" charset="-128"/>
              </a:rPr>
              <a:t>病床を圧迫</a:t>
            </a:r>
            <a:endParaRPr lang="en-US" altLang="ja-JP" sz="1350" dirty="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7" name="正方形/長方形 22">
            <a:extLst>
              <a:ext uri="{FF2B5EF4-FFF2-40B4-BE49-F238E27FC236}">
                <a16:creationId xmlns:a16="http://schemas.microsoft.com/office/drawing/2014/main" id="{580F3493-4024-E9FB-5B57-87AD00C496DF}"/>
              </a:ext>
            </a:extLst>
          </p:cNvPr>
          <p:cNvSpPr/>
          <p:nvPr/>
        </p:nvSpPr>
        <p:spPr>
          <a:xfrm>
            <a:off x="6813083" y="1719646"/>
            <a:ext cx="2442131" cy="523220"/>
          </a:xfrm>
          <a:prstGeom prst="rect">
            <a:avLst/>
          </a:prstGeom>
        </p:spPr>
        <p:txBody>
          <a:bodyPr wrap="square">
            <a:spAutoFit/>
          </a:bodyPr>
          <a:lstStyle/>
          <a:p>
            <a:pPr algn="ctr"/>
            <a:r>
              <a:rPr lang="ja-JP" altLang="en-US" sz="1400" u="sng" dirty="0">
                <a:solidFill>
                  <a:srgbClr val="FF0000"/>
                </a:solidFill>
                <a:latin typeface="UD デジタル 教科書体 NK-B" panose="02020700000000000000" pitchFamily="18" charset="-128"/>
                <a:ea typeface="UD デジタル 教科書体 NK-B" panose="02020700000000000000" pitchFamily="18" charset="-128"/>
              </a:rPr>
              <a:t>医療・介護・行政の</a:t>
            </a:r>
            <a:endParaRPr lang="en-US" altLang="ja-JP" sz="1400" u="sng" dirty="0">
              <a:solidFill>
                <a:srgbClr val="FF0000"/>
              </a:solidFill>
              <a:latin typeface="UD デジタル 教科書体 NK-B" panose="02020700000000000000" pitchFamily="18" charset="-128"/>
              <a:ea typeface="UD デジタル 教科書体 NK-B" panose="02020700000000000000" pitchFamily="18" charset="-128"/>
            </a:endParaRPr>
          </a:p>
          <a:p>
            <a:pPr algn="ctr"/>
            <a:r>
              <a:rPr lang="ja-JP" altLang="en-US" sz="1400" u="sng" dirty="0">
                <a:solidFill>
                  <a:srgbClr val="FF0000"/>
                </a:solidFill>
                <a:latin typeface="UD デジタル 教科書体 NK-B" panose="02020700000000000000" pitchFamily="18" charset="-128"/>
                <a:ea typeface="UD デジタル 教科書体 NK-B" panose="02020700000000000000" pitchFamily="18" charset="-128"/>
              </a:rPr>
              <a:t>連携の強化・深化が必要　</a:t>
            </a:r>
            <a:endParaRPr lang="en-US" altLang="ja-JP" sz="1400" u="sng" dirty="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13" name="正方形/長方形 12">
            <a:extLst>
              <a:ext uri="{FF2B5EF4-FFF2-40B4-BE49-F238E27FC236}">
                <a16:creationId xmlns:a16="http://schemas.microsoft.com/office/drawing/2014/main" id="{FCAD405D-4D87-8965-2A6D-4419DBB8D275}"/>
              </a:ext>
            </a:extLst>
          </p:cNvPr>
          <p:cNvSpPr/>
          <p:nvPr/>
        </p:nvSpPr>
        <p:spPr>
          <a:xfrm>
            <a:off x="5393459" y="2727168"/>
            <a:ext cx="2442131" cy="261610"/>
          </a:xfrm>
          <a:prstGeom prst="rect">
            <a:avLst/>
          </a:prstGeom>
          <a:noFill/>
        </p:spPr>
        <p:txBody>
          <a:bodyPr wrap="square">
            <a:spAutoFit/>
          </a:bodyPr>
          <a:lstStyle/>
          <a:p>
            <a:pPr algn="ctr"/>
            <a:r>
              <a:rPr lang="en-US" altLang="ja-JP" sz="1100" dirty="0">
                <a:solidFill>
                  <a:srgbClr val="006600"/>
                </a:solidFill>
                <a:latin typeface="UD デジタル 教科書体 NK-B" panose="02020700000000000000" pitchFamily="18" charset="-128"/>
                <a:ea typeface="UD デジタル 教科書体 NK-B" panose="02020700000000000000" pitchFamily="18" charset="-128"/>
              </a:rPr>
              <a:t>【</a:t>
            </a:r>
            <a:r>
              <a:rPr lang="ja-JP" altLang="en-US" sz="1100" dirty="0">
                <a:solidFill>
                  <a:srgbClr val="006600"/>
                </a:solidFill>
                <a:latin typeface="UD デジタル 教科書体 NK-B" panose="02020700000000000000" pitchFamily="18" charset="-128"/>
                <a:ea typeface="UD デジタル 教科書体 NK-B" panose="02020700000000000000" pitchFamily="18" charset="-128"/>
              </a:rPr>
              <a:t>日本海総合病院 在院日数推移</a:t>
            </a:r>
            <a:r>
              <a:rPr lang="en-US" altLang="ja-JP" sz="1100" dirty="0">
                <a:solidFill>
                  <a:srgbClr val="006600"/>
                </a:solidFill>
                <a:latin typeface="UD デジタル 教科書体 NK-B" panose="02020700000000000000" pitchFamily="18" charset="-128"/>
                <a:ea typeface="UD デジタル 教科書体 NK-B" panose="02020700000000000000" pitchFamily="18" charset="-128"/>
              </a:rPr>
              <a:t>】</a:t>
            </a:r>
          </a:p>
        </p:txBody>
      </p:sp>
      <p:sp>
        <p:nvSpPr>
          <p:cNvPr id="14" name="四角形: 角を丸くする 13">
            <a:extLst>
              <a:ext uri="{FF2B5EF4-FFF2-40B4-BE49-F238E27FC236}">
                <a16:creationId xmlns:a16="http://schemas.microsoft.com/office/drawing/2014/main" id="{1D468FA2-CC50-DFCB-8857-6FE3A4017C3B}"/>
              </a:ext>
            </a:extLst>
          </p:cNvPr>
          <p:cNvSpPr/>
          <p:nvPr/>
        </p:nvSpPr>
        <p:spPr>
          <a:xfrm>
            <a:off x="182943" y="5732924"/>
            <a:ext cx="2731118" cy="1029038"/>
          </a:xfrm>
          <a:prstGeom prst="roundRect">
            <a:avLst/>
          </a:prstGeom>
          <a:solidFill>
            <a:srgbClr val="FFFF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latin typeface="UD デジタル 教科書体 NK-B" panose="02020700000000000000" pitchFamily="18" charset="-128"/>
              <a:ea typeface="UD デジタル 教科書体 NK-B" panose="02020700000000000000" pitchFamily="18" charset="-128"/>
            </a:endParaRPr>
          </a:p>
        </p:txBody>
      </p:sp>
      <p:sp>
        <p:nvSpPr>
          <p:cNvPr id="35" name="正方形/長方形 34">
            <a:extLst>
              <a:ext uri="{FF2B5EF4-FFF2-40B4-BE49-F238E27FC236}">
                <a16:creationId xmlns:a16="http://schemas.microsoft.com/office/drawing/2014/main" id="{E219F920-87C8-4043-83F1-4F3851391803}"/>
              </a:ext>
            </a:extLst>
          </p:cNvPr>
          <p:cNvSpPr/>
          <p:nvPr/>
        </p:nvSpPr>
        <p:spPr>
          <a:xfrm>
            <a:off x="7492" y="5954794"/>
            <a:ext cx="3092489" cy="646331"/>
          </a:xfrm>
          <a:prstGeom prst="rect">
            <a:avLst/>
          </a:prstGeom>
        </p:spPr>
        <p:txBody>
          <a:bodyPr wrap="square">
            <a:spAutoFit/>
          </a:bodyPr>
          <a:lstStyle/>
          <a:p>
            <a:pPr algn="ctr"/>
            <a:r>
              <a:rPr lang="ja-JP" altLang="en-US" sz="12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限られた医療・介護資源をフル活用して</a:t>
            </a:r>
            <a:endParaRPr lang="en-US" altLang="ja-JP" sz="12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endParaRPr>
          </a:p>
          <a:p>
            <a:pPr algn="ctr"/>
            <a:r>
              <a:rPr lang="ja-JP" altLang="en-US" sz="1200" u="sng"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住民が必要な時</a:t>
            </a:r>
            <a:r>
              <a:rPr lang="ja-JP" altLang="en-US" sz="12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に</a:t>
            </a:r>
            <a:r>
              <a:rPr lang="ja-JP" altLang="en-US" sz="1200" u="sng"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必要なサービス</a:t>
            </a:r>
            <a:r>
              <a:rPr lang="ja-JP" altLang="en-US" sz="12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を</a:t>
            </a:r>
            <a:endParaRPr lang="en-US" altLang="ja-JP" sz="12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endParaRPr>
          </a:p>
          <a:p>
            <a:pPr algn="ctr"/>
            <a:r>
              <a:rPr lang="ja-JP" altLang="en-US" sz="12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rPr>
              <a:t>提供できる体制を構築したい</a:t>
            </a:r>
            <a:endParaRPr lang="en-US" altLang="ja-JP" sz="1200" dirty="0">
              <a:solidFill>
                <a:schemeClr val="tx1">
                  <a:lumMod val="65000"/>
                  <a:lumOff val="35000"/>
                </a:schemeClr>
              </a:solidFill>
              <a:latin typeface="UD デジタル 教科書体 NK-B" panose="02020700000000000000" pitchFamily="18" charset="-128"/>
              <a:ea typeface="UD デジタル 教科書体 NK-B" panose="02020700000000000000" pitchFamily="18" charset="-128"/>
            </a:endParaRPr>
          </a:p>
        </p:txBody>
      </p:sp>
      <p:pic>
        <p:nvPicPr>
          <p:cNvPr id="10" name="グラフィックス 9" descr="医師">
            <a:extLst>
              <a:ext uri="{FF2B5EF4-FFF2-40B4-BE49-F238E27FC236}">
                <a16:creationId xmlns:a16="http://schemas.microsoft.com/office/drawing/2014/main" id="{ADB1ED41-650E-4707-A089-18B934E32CC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1931" y="5329082"/>
            <a:ext cx="685800" cy="685800"/>
          </a:xfrm>
          <a:prstGeom prst="rect">
            <a:avLst/>
          </a:prstGeom>
        </p:spPr>
      </p:pic>
      <p:grpSp>
        <p:nvGrpSpPr>
          <p:cNvPr id="18" name="グループ化 17">
            <a:extLst>
              <a:ext uri="{FF2B5EF4-FFF2-40B4-BE49-F238E27FC236}">
                <a16:creationId xmlns:a16="http://schemas.microsoft.com/office/drawing/2014/main" id="{248AA968-A2FA-D514-AF5B-7876FC00B05B}"/>
              </a:ext>
            </a:extLst>
          </p:cNvPr>
          <p:cNvGrpSpPr/>
          <p:nvPr/>
        </p:nvGrpSpPr>
        <p:grpSpPr>
          <a:xfrm>
            <a:off x="3185526" y="4569108"/>
            <a:ext cx="5699123" cy="2051614"/>
            <a:chOff x="3142089" y="4637517"/>
            <a:chExt cx="5699123" cy="2051614"/>
          </a:xfrm>
        </p:grpSpPr>
        <p:sp>
          <p:nvSpPr>
            <p:cNvPr id="31" name="楕円 30">
              <a:extLst>
                <a:ext uri="{FF2B5EF4-FFF2-40B4-BE49-F238E27FC236}">
                  <a16:creationId xmlns:a16="http://schemas.microsoft.com/office/drawing/2014/main" id="{FDEE09D0-104E-BFC6-E1F1-1B2795E12359}"/>
                </a:ext>
              </a:extLst>
            </p:cNvPr>
            <p:cNvSpPr/>
            <p:nvPr/>
          </p:nvSpPr>
          <p:spPr>
            <a:xfrm>
              <a:off x="3234699" y="4637517"/>
              <a:ext cx="5451164" cy="1889178"/>
            </a:xfrm>
            <a:prstGeom prst="ellipse">
              <a:avLst/>
            </a:prstGeom>
            <a:solidFill>
              <a:srgbClr val="D6F1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latin typeface="UD デジタル 教科書体 NK-B" panose="02020700000000000000" pitchFamily="18" charset="-128"/>
                <a:ea typeface="UD デジタル 教科書体 NK-B" panose="02020700000000000000" pitchFamily="18" charset="-128"/>
              </a:endParaRPr>
            </a:p>
          </p:txBody>
        </p:sp>
        <p:sp>
          <p:nvSpPr>
            <p:cNvPr id="36" name="正方形/長方形 35">
              <a:extLst>
                <a:ext uri="{FF2B5EF4-FFF2-40B4-BE49-F238E27FC236}">
                  <a16:creationId xmlns:a16="http://schemas.microsoft.com/office/drawing/2014/main" id="{1AA26F7A-B5C4-45D4-97D7-B0E6F77A3344}"/>
                </a:ext>
              </a:extLst>
            </p:cNvPr>
            <p:cNvSpPr/>
            <p:nvPr/>
          </p:nvSpPr>
          <p:spPr>
            <a:xfrm>
              <a:off x="3214420" y="4851119"/>
              <a:ext cx="5595588" cy="1526572"/>
            </a:xfrm>
            <a:prstGeom prst="rect">
              <a:avLst/>
            </a:prstGeom>
          </p:spPr>
          <p:txBody>
            <a:bodyPr wrap="square">
              <a:spAutoFit/>
            </a:bodyPr>
            <a:lstStyle/>
            <a:p>
              <a:pPr algn="ctr"/>
              <a:r>
                <a:rPr lang="ja-JP" altLang="en-US" sz="2800"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ＤＸを活用して</a:t>
              </a:r>
              <a:endParaRPr lang="en-US" altLang="ja-JP" sz="2800"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a:p>
              <a:pPr algn="ctr"/>
              <a:r>
                <a:rPr lang="ja-JP" altLang="en-US" sz="2800"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医療・介護分野における</a:t>
              </a:r>
              <a:endParaRPr lang="en-US" altLang="ja-JP" sz="2800"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a:p>
              <a:pPr algn="ctr"/>
              <a:r>
                <a:rPr lang="ja-JP" altLang="en-US" sz="2800"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課題を解決したい！</a:t>
              </a:r>
              <a:endParaRPr lang="en-US" altLang="ja-JP" sz="2800" dirty="0">
                <a:solidFill>
                  <a:schemeClr val="accent1">
                    <a:lumMod val="75000"/>
                  </a:schemeClr>
                </a:solidFill>
                <a:latin typeface="UD デジタル 教科書体 NK-B" panose="02020700000000000000" pitchFamily="18" charset="-128"/>
                <a:ea typeface="UD デジタル 教科書体 NK-B" panose="02020700000000000000" pitchFamily="18" charset="-128"/>
              </a:endParaRPr>
            </a:p>
            <a:p>
              <a:pPr algn="ctr">
                <a:lnSpc>
                  <a:spcPts val="375"/>
                </a:lnSpc>
              </a:pPr>
              <a:r>
                <a:rPr lang="ja-JP" altLang="en-US" sz="2800"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　</a:t>
              </a:r>
            </a:p>
          </p:txBody>
        </p:sp>
        <p:sp>
          <p:nvSpPr>
            <p:cNvPr id="33" name="四角形: 角を丸くする 32">
              <a:extLst>
                <a:ext uri="{FF2B5EF4-FFF2-40B4-BE49-F238E27FC236}">
                  <a16:creationId xmlns:a16="http://schemas.microsoft.com/office/drawing/2014/main" id="{996DEA28-C23D-EF96-B14A-ED0F88FF5F46}"/>
                </a:ext>
              </a:extLst>
            </p:cNvPr>
            <p:cNvSpPr/>
            <p:nvPr/>
          </p:nvSpPr>
          <p:spPr>
            <a:xfrm>
              <a:off x="3142089" y="6440557"/>
              <a:ext cx="5626724" cy="24857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latin typeface="UD デジタル 教科書体 NK-B" panose="02020700000000000000" pitchFamily="18" charset="-128"/>
                  <a:ea typeface="UD デジタル 教科書体 NK-B" panose="02020700000000000000" pitchFamily="18" charset="-128"/>
                </a:rPr>
                <a:t>みんなが笑顔でいられる酒田</a:t>
              </a:r>
            </a:p>
          </p:txBody>
        </p:sp>
        <p:pic>
          <p:nvPicPr>
            <p:cNvPr id="30" name="図 20" descr="023ナース（黒）聴診器">
              <a:extLst>
                <a:ext uri="{FF2B5EF4-FFF2-40B4-BE49-F238E27FC236}">
                  <a16:creationId xmlns:a16="http://schemas.microsoft.com/office/drawing/2014/main" id="{96AC824B-1610-B03A-A0C8-A1DBEA51746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73451" y="5791244"/>
              <a:ext cx="544746" cy="842542"/>
            </a:xfrm>
            <a:prstGeom prst="rect">
              <a:avLst/>
            </a:prstGeom>
            <a:noFill/>
            <a:extLst>
              <a:ext uri="{909E8E84-426E-40DD-AFC4-6F175D3DCCD1}">
                <a14:hiddenFill xmlns:a14="http://schemas.microsoft.com/office/drawing/2010/main">
                  <a:solidFill>
                    <a:srgbClr val="FFFFFF"/>
                  </a:solidFill>
                </a14:hiddenFill>
              </a:ext>
            </a:extLst>
          </p:spPr>
        </p:pic>
        <p:pic>
          <p:nvPicPr>
            <p:cNvPr id="28" name="図 27">
              <a:extLst>
                <a:ext uri="{FF2B5EF4-FFF2-40B4-BE49-F238E27FC236}">
                  <a16:creationId xmlns:a16="http://schemas.microsoft.com/office/drawing/2014/main" id="{A34D1542-7598-CD87-0DD2-2160FF564341}"/>
                </a:ext>
              </a:extLst>
            </p:cNvPr>
            <p:cNvPicPr>
              <a:picLocks noChangeAspect="1"/>
            </p:cNvPicPr>
            <p:nvPr/>
          </p:nvPicPr>
          <p:blipFill>
            <a:blip r:embed="rId11"/>
            <a:stretch>
              <a:fillRect/>
            </a:stretch>
          </p:blipFill>
          <p:spPr>
            <a:xfrm>
              <a:off x="8116282" y="5794122"/>
              <a:ext cx="724930" cy="839664"/>
            </a:xfrm>
            <a:prstGeom prst="rect">
              <a:avLst/>
            </a:prstGeom>
          </p:spPr>
        </p:pic>
      </p:grpSp>
      <p:sp>
        <p:nvSpPr>
          <p:cNvPr id="42" name="右中かっこ 41">
            <a:extLst>
              <a:ext uri="{FF2B5EF4-FFF2-40B4-BE49-F238E27FC236}">
                <a16:creationId xmlns:a16="http://schemas.microsoft.com/office/drawing/2014/main" id="{57A5769E-67D1-462B-712D-BE44E2A21CD0}"/>
              </a:ext>
            </a:extLst>
          </p:cNvPr>
          <p:cNvSpPr/>
          <p:nvPr/>
        </p:nvSpPr>
        <p:spPr>
          <a:xfrm>
            <a:off x="6813083" y="1489183"/>
            <a:ext cx="309661" cy="851573"/>
          </a:xfrm>
          <a:prstGeom prst="rightBrace">
            <a:avLst>
              <a:gd name="adj1" fmla="val 0"/>
              <a:gd name="adj2" fmla="val 50000"/>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350">
              <a:latin typeface="UD デジタル 教科書体 NK-B" panose="02020700000000000000" pitchFamily="18" charset="-128"/>
              <a:ea typeface="UD デジタル 教科書体 NK-B" panose="02020700000000000000" pitchFamily="18" charset="-128"/>
            </a:endParaRPr>
          </a:p>
        </p:txBody>
      </p:sp>
      <p:sp>
        <p:nvSpPr>
          <p:cNvPr id="9" name="正方形/長方形 8">
            <a:extLst>
              <a:ext uri="{FF2B5EF4-FFF2-40B4-BE49-F238E27FC236}">
                <a16:creationId xmlns:a16="http://schemas.microsoft.com/office/drawing/2014/main" id="{4CEBCD09-43E6-4D98-126D-34124DFDF10F}"/>
              </a:ext>
            </a:extLst>
          </p:cNvPr>
          <p:cNvSpPr/>
          <p:nvPr/>
        </p:nvSpPr>
        <p:spPr>
          <a:xfrm>
            <a:off x="-10356" y="884664"/>
            <a:ext cx="9180000" cy="85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 name="直線コネクタ 14">
            <a:extLst>
              <a:ext uri="{FF2B5EF4-FFF2-40B4-BE49-F238E27FC236}">
                <a16:creationId xmlns:a16="http://schemas.microsoft.com/office/drawing/2014/main" id="{4D75B03D-E801-04A8-7594-FC603493347A}"/>
              </a:ext>
            </a:extLst>
          </p:cNvPr>
          <p:cNvCxnSpPr/>
          <p:nvPr/>
        </p:nvCxnSpPr>
        <p:spPr>
          <a:xfrm>
            <a:off x="-14176" y="840880"/>
            <a:ext cx="918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正方形/長方形 15">
            <a:extLst>
              <a:ext uri="{FF2B5EF4-FFF2-40B4-BE49-F238E27FC236}">
                <a16:creationId xmlns:a16="http://schemas.microsoft.com/office/drawing/2014/main" id="{66883F01-AB8B-654C-6FD2-B716EC752F6F}"/>
              </a:ext>
            </a:extLst>
          </p:cNvPr>
          <p:cNvSpPr/>
          <p:nvPr/>
        </p:nvSpPr>
        <p:spPr>
          <a:xfrm>
            <a:off x="-14175" y="176382"/>
            <a:ext cx="9113672" cy="609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3200" dirty="0">
                <a:solidFill>
                  <a:schemeClr val="tx1"/>
                </a:solidFill>
                <a:latin typeface="UD デジタル 教科書体 NK-B" panose="02020700000000000000" pitchFamily="18" charset="-128"/>
                <a:ea typeface="UD デジタル 教科書体 NK-B" panose="02020700000000000000" pitchFamily="18" charset="-128"/>
              </a:rPr>
              <a:t>酒田市が抱える課題</a:t>
            </a:r>
          </a:p>
        </p:txBody>
      </p:sp>
      <p:pic>
        <p:nvPicPr>
          <p:cNvPr id="17" name="図 16">
            <a:extLst>
              <a:ext uri="{FF2B5EF4-FFF2-40B4-BE49-F238E27FC236}">
                <a16:creationId xmlns:a16="http://schemas.microsoft.com/office/drawing/2014/main" id="{7B9C70C7-5BB9-6919-08F7-AD402778B30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8419" y="57546"/>
            <a:ext cx="649087" cy="700171"/>
          </a:xfrm>
          <a:prstGeom prst="rect">
            <a:avLst/>
          </a:prstGeom>
        </p:spPr>
      </p:pic>
      <p:sp>
        <p:nvSpPr>
          <p:cNvPr id="23" name="正方形/長方形 22">
            <a:extLst>
              <a:ext uri="{FF2B5EF4-FFF2-40B4-BE49-F238E27FC236}">
                <a16:creationId xmlns:a16="http://schemas.microsoft.com/office/drawing/2014/main" id="{868DBDA4-DA24-1CEB-5E63-76E0730D79EB}"/>
              </a:ext>
            </a:extLst>
          </p:cNvPr>
          <p:cNvSpPr/>
          <p:nvPr/>
        </p:nvSpPr>
        <p:spPr>
          <a:xfrm>
            <a:off x="284397" y="4209986"/>
            <a:ext cx="2150637" cy="246221"/>
          </a:xfrm>
          <a:prstGeom prst="rect">
            <a:avLst/>
          </a:prstGeom>
          <a:noFill/>
        </p:spPr>
        <p:txBody>
          <a:bodyPr wrap="square">
            <a:spAutoFit/>
          </a:bodyPr>
          <a:lstStyle/>
          <a:p>
            <a:pPr algn="ctr"/>
            <a:r>
              <a:rPr lang="en-US" altLang="ja-JP" sz="1000" dirty="0">
                <a:solidFill>
                  <a:schemeClr val="bg1">
                    <a:lumMod val="50000"/>
                  </a:schemeClr>
                </a:solidFill>
                <a:latin typeface="UD デジタル 教科書体 NK-B" panose="02020700000000000000" pitchFamily="18" charset="-128"/>
                <a:ea typeface="UD デジタル 教科書体 NK-B" panose="02020700000000000000" pitchFamily="18" charset="-128"/>
              </a:rPr>
              <a:t>※</a:t>
            </a:r>
            <a:r>
              <a:rPr lang="ja-JP" altLang="en-US" sz="1000" dirty="0">
                <a:solidFill>
                  <a:schemeClr val="bg1">
                    <a:lumMod val="50000"/>
                  </a:schemeClr>
                </a:solidFill>
                <a:latin typeface="UD デジタル 教科書体 NK-B" panose="02020700000000000000" pitchFamily="18" charset="-128"/>
                <a:ea typeface="UD デジタル 教科書体 NK-B" panose="02020700000000000000" pitchFamily="18" charset="-128"/>
              </a:rPr>
              <a:t>医師会実施アンケートより</a:t>
            </a:r>
            <a:endParaRPr lang="en-US" altLang="ja-JP" sz="1000" dirty="0">
              <a:solidFill>
                <a:schemeClr val="bg1">
                  <a:lumMod val="50000"/>
                </a:schemeClr>
              </a:solidFill>
              <a:latin typeface="UD デジタル 教科書体 NK-B" panose="02020700000000000000" pitchFamily="18" charset="-128"/>
              <a:ea typeface="UD デジタル 教科書体 NK-B" panose="02020700000000000000" pitchFamily="18" charset="-128"/>
            </a:endParaRPr>
          </a:p>
        </p:txBody>
      </p:sp>
      <p:pic>
        <p:nvPicPr>
          <p:cNvPr id="4" name="グラフィックス 3" descr="風船">
            <a:extLst>
              <a:ext uri="{FF2B5EF4-FFF2-40B4-BE49-F238E27FC236}">
                <a16:creationId xmlns:a16="http://schemas.microsoft.com/office/drawing/2014/main" id="{FD04C1F3-F3FE-4D36-9346-DFBE52B8D7E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577897" y="882744"/>
            <a:ext cx="443996" cy="443996"/>
          </a:xfrm>
          <a:prstGeom prst="rect">
            <a:avLst/>
          </a:prstGeom>
        </p:spPr>
      </p:pic>
    </p:spTree>
    <p:extLst>
      <p:ext uri="{BB962C8B-B14F-4D97-AF65-F5344CB8AC3E}">
        <p14:creationId xmlns:p14="http://schemas.microsoft.com/office/powerpoint/2010/main" val="2492894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図 37">
            <a:extLst>
              <a:ext uri="{FF2B5EF4-FFF2-40B4-BE49-F238E27FC236}">
                <a16:creationId xmlns:a16="http://schemas.microsoft.com/office/drawing/2014/main" id="{BA10610D-EF9D-7443-43E8-B486EF5C5D06}"/>
              </a:ext>
            </a:extLst>
          </p:cNvPr>
          <p:cNvPicPr>
            <a:picLocks noChangeAspect="1"/>
          </p:cNvPicPr>
          <p:nvPr/>
        </p:nvPicPr>
        <p:blipFill>
          <a:blip r:embed="rId2"/>
          <a:stretch>
            <a:fillRect/>
          </a:stretch>
        </p:blipFill>
        <p:spPr>
          <a:xfrm>
            <a:off x="255972" y="3304659"/>
            <a:ext cx="3177018" cy="2532924"/>
          </a:xfrm>
          <a:prstGeom prst="rect">
            <a:avLst/>
          </a:prstGeom>
        </p:spPr>
      </p:pic>
      <p:sp>
        <p:nvSpPr>
          <p:cNvPr id="5" name="Rectangle 3">
            <a:extLst>
              <a:ext uri="{FF2B5EF4-FFF2-40B4-BE49-F238E27FC236}">
                <a16:creationId xmlns:a16="http://schemas.microsoft.com/office/drawing/2014/main" id="{3391946D-FA4F-4E1E-8463-9D5EFDD5F4C2}"/>
              </a:ext>
            </a:extLst>
          </p:cNvPr>
          <p:cNvSpPr>
            <a:spLocks noChangeArrowheads="1"/>
          </p:cNvSpPr>
          <p:nvPr/>
        </p:nvSpPr>
        <p:spPr bwMode="auto">
          <a:xfrm>
            <a:off x="1143001" y="8902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ja-JP" altLang="en-US" sz="1350"/>
          </a:p>
        </p:txBody>
      </p:sp>
      <p:sp>
        <p:nvSpPr>
          <p:cNvPr id="8" name="Rectangle 8">
            <a:extLst>
              <a:ext uri="{FF2B5EF4-FFF2-40B4-BE49-F238E27FC236}">
                <a16:creationId xmlns:a16="http://schemas.microsoft.com/office/drawing/2014/main" id="{69E840BC-4FDB-4DCB-BE1E-EFAC583ECBD5}"/>
              </a:ext>
            </a:extLst>
          </p:cNvPr>
          <p:cNvSpPr>
            <a:spLocks noChangeArrowheads="1"/>
          </p:cNvSpPr>
          <p:nvPr/>
        </p:nvSpPr>
        <p:spPr bwMode="auto">
          <a:xfrm>
            <a:off x="1143001"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ja-JP" altLang="en-US" sz="1350"/>
          </a:p>
        </p:txBody>
      </p:sp>
      <p:pic>
        <p:nvPicPr>
          <p:cNvPr id="9" name="図 8">
            <a:extLst>
              <a:ext uri="{FF2B5EF4-FFF2-40B4-BE49-F238E27FC236}">
                <a16:creationId xmlns:a16="http://schemas.microsoft.com/office/drawing/2014/main" id="{9A924EC8-7F56-991B-2B9D-15263CB12935}"/>
              </a:ext>
            </a:extLst>
          </p:cNvPr>
          <p:cNvPicPr>
            <a:picLocks noChangeAspect="1"/>
          </p:cNvPicPr>
          <p:nvPr/>
        </p:nvPicPr>
        <p:blipFill>
          <a:blip r:embed="rId3"/>
          <a:stretch>
            <a:fillRect/>
          </a:stretch>
        </p:blipFill>
        <p:spPr>
          <a:xfrm>
            <a:off x="241025" y="1325425"/>
            <a:ext cx="5499405" cy="1046654"/>
          </a:xfrm>
          <a:prstGeom prst="rect">
            <a:avLst/>
          </a:prstGeom>
        </p:spPr>
      </p:pic>
      <p:pic>
        <p:nvPicPr>
          <p:cNvPr id="1026" name="Picture 2" descr="デジタル田園都市国家構想">
            <a:extLst>
              <a:ext uri="{FF2B5EF4-FFF2-40B4-BE49-F238E27FC236}">
                <a16:creationId xmlns:a16="http://schemas.microsoft.com/office/drawing/2014/main" id="{F0289B6D-D759-021A-2BDB-8425B9B57C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535" y="2426414"/>
            <a:ext cx="2611193" cy="633877"/>
          </a:xfrm>
          <a:prstGeom prst="rect">
            <a:avLst/>
          </a:prstGeom>
          <a:noFill/>
          <a:extLst>
            <a:ext uri="{909E8E84-426E-40DD-AFC4-6F175D3DCCD1}">
              <a14:hiddenFill xmlns:a14="http://schemas.microsoft.com/office/drawing/2010/main">
                <a:solidFill>
                  <a:srgbClr val="FFFFFF"/>
                </a:solidFill>
              </a14:hiddenFill>
            </a:ext>
          </a:extLst>
        </p:spPr>
      </p:pic>
      <p:pic>
        <p:nvPicPr>
          <p:cNvPr id="17" name="図 16">
            <a:extLst>
              <a:ext uri="{FF2B5EF4-FFF2-40B4-BE49-F238E27FC236}">
                <a16:creationId xmlns:a16="http://schemas.microsoft.com/office/drawing/2014/main" id="{5ABB37EA-7DCC-4E0F-1BAC-C9A95DC70751}"/>
              </a:ext>
            </a:extLst>
          </p:cNvPr>
          <p:cNvPicPr>
            <a:picLocks noChangeAspect="1"/>
          </p:cNvPicPr>
          <p:nvPr/>
        </p:nvPicPr>
        <p:blipFill>
          <a:blip r:embed="rId5"/>
          <a:stretch>
            <a:fillRect/>
          </a:stretch>
        </p:blipFill>
        <p:spPr>
          <a:xfrm>
            <a:off x="3526752" y="2675674"/>
            <a:ext cx="2153530" cy="3075055"/>
          </a:xfrm>
          <a:prstGeom prst="rect">
            <a:avLst/>
          </a:prstGeom>
        </p:spPr>
      </p:pic>
      <p:sp>
        <p:nvSpPr>
          <p:cNvPr id="40" name="テキスト ボックス 39">
            <a:extLst>
              <a:ext uri="{FF2B5EF4-FFF2-40B4-BE49-F238E27FC236}">
                <a16:creationId xmlns:a16="http://schemas.microsoft.com/office/drawing/2014/main" id="{85903BF8-8757-C944-FB21-104AEA9F49CF}"/>
              </a:ext>
            </a:extLst>
          </p:cNvPr>
          <p:cNvSpPr txBox="1"/>
          <p:nvPr/>
        </p:nvSpPr>
        <p:spPr>
          <a:xfrm>
            <a:off x="3302859" y="5750729"/>
            <a:ext cx="2538282" cy="276999"/>
          </a:xfrm>
          <a:prstGeom prst="rect">
            <a:avLst/>
          </a:prstGeom>
          <a:noFill/>
        </p:spPr>
        <p:txBody>
          <a:bodyPr wrap="square">
            <a:spAutoFit/>
          </a:bodyPr>
          <a:lstStyle/>
          <a:p>
            <a:r>
              <a:rPr lang="ja-JP" altLang="en-US" sz="600" dirty="0"/>
              <a:t>https://www.cas.go.jp/jp/seisaku/digitaldenen/about/pdf/pdf_01.pdf</a:t>
            </a:r>
          </a:p>
        </p:txBody>
      </p:sp>
      <p:sp>
        <p:nvSpPr>
          <p:cNvPr id="41" name="正方形/長方形 40">
            <a:extLst>
              <a:ext uri="{FF2B5EF4-FFF2-40B4-BE49-F238E27FC236}">
                <a16:creationId xmlns:a16="http://schemas.microsoft.com/office/drawing/2014/main" id="{EF4AB629-EB87-95F2-578C-ACF02E4C5A0B}"/>
              </a:ext>
            </a:extLst>
          </p:cNvPr>
          <p:cNvSpPr/>
          <p:nvPr/>
        </p:nvSpPr>
        <p:spPr>
          <a:xfrm>
            <a:off x="5706126" y="1669871"/>
            <a:ext cx="3360593" cy="426542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700" b="1" dirty="0">
                <a:solidFill>
                  <a:schemeClr val="tx1"/>
                </a:solidFill>
                <a:latin typeface="UD デジタル 教科書体 NK-B" panose="02020700000000000000" pitchFamily="18" charset="-128"/>
                <a:ea typeface="UD デジタル 教科書体 NK-B" panose="02020700000000000000" pitchFamily="18" charset="-128"/>
              </a:rPr>
              <a:t>デジタル田園都市</a:t>
            </a:r>
            <a:endParaRPr lang="en-US" altLang="ja-JP" sz="2700" b="1" dirty="0">
              <a:solidFill>
                <a:schemeClr val="tx1"/>
              </a:solidFill>
              <a:latin typeface="UD デジタル 教科書体 NK-B" panose="02020700000000000000" pitchFamily="18" charset="-128"/>
              <a:ea typeface="UD デジタル 教科書体 NK-B" panose="02020700000000000000" pitchFamily="18" charset="-128"/>
            </a:endParaRPr>
          </a:p>
          <a:p>
            <a:pPr algn="ctr"/>
            <a:r>
              <a:rPr kumimoji="1" lang="ja-JP" altLang="en-US" sz="2700" b="1" dirty="0">
                <a:solidFill>
                  <a:schemeClr val="tx1"/>
                </a:solidFill>
                <a:latin typeface="UD デジタル 教科書体 NK-B" panose="02020700000000000000" pitchFamily="18" charset="-128"/>
                <a:ea typeface="UD デジタル 教科書体 NK-B" panose="02020700000000000000" pitchFamily="18" charset="-128"/>
              </a:rPr>
              <a:t>国家構想交付金の</a:t>
            </a:r>
            <a:endParaRPr kumimoji="1" lang="en-US" altLang="ja-JP" sz="2700" b="1" dirty="0">
              <a:solidFill>
                <a:schemeClr val="tx1"/>
              </a:solidFill>
              <a:latin typeface="UD デジタル 教科書体 NK-B" panose="02020700000000000000" pitchFamily="18" charset="-128"/>
              <a:ea typeface="UD デジタル 教科書体 NK-B" panose="02020700000000000000" pitchFamily="18" charset="-128"/>
            </a:endParaRPr>
          </a:p>
          <a:p>
            <a:pPr algn="ctr"/>
            <a:r>
              <a:rPr lang="ja-JP" altLang="en-US" sz="2700" b="1" dirty="0">
                <a:solidFill>
                  <a:schemeClr val="tx1"/>
                </a:solidFill>
                <a:latin typeface="UD デジタル 教科書体 NK-B" panose="02020700000000000000" pitchFamily="18" charset="-128"/>
                <a:ea typeface="UD デジタル 教科書体 NK-B" panose="02020700000000000000" pitchFamily="18" charset="-128"/>
              </a:rPr>
              <a:t>申請</a:t>
            </a:r>
            <a:endParaRPr lang="en-US" altLang="ja-JP" sz="2700" b="1" dirty="0">
              <a:solidFill>
                <a:schemeClr val="tx1"/>
              </a:solidFill>
              <a:latin typeface="UD デジタル 教科書体 NK-B" panose="02020700000000000000" pitchFamily="18" charset="-128"/>
              <a:ea typeface="UD デジタル 教科書体 NK-B" panose="02020700000000000000" pitchFamily="18" charset="-128"/>
            </a:endParaRPr>
          </a:p>
          <a:p>
            <a:pPr algn="ctr"/>
            <a:endParaRPr lang="en-US" altLang="ja-JP" sz="2700" b="1" dirty="0">
              <a:solidFill>
                <a:schemeClr val="tx1"/>
              </a:solidFill>
              <a:latin typeface="UD デジタル 教科書体 NK-B" panose="02020700000000000000" pitchFamily="18" charset="-128"/>
              <a:ea typeface="UD デジタル 教科書体 NK-B" panose="02020700000000000000" pitchFamily="18" charset="-128"/>
            </a:endParaRPr>
          </a:p>
          <a:p>
            <a:pPr algn="ctr"/>
            <a:endParaRPr lang="en-US" altLang="ja-JP" sz="2700" b="1" dirty="0">
              <a:solidFill>
                <a:schemeClr val="tx1"/>
              </a:solidFill>
              <a:latin typeface="UD デジタル 教科書体 NK-B" panose="02020700000000000000" pitchFamily="18" charset="-128"/>
              <a:ea typeface="UD デジタル 教科書体 NK-B" panose="02020700000000000000" pitchFamily="18" charset="-128"/>
            </a:endParaRPr>
          </a:p>
          <a:p>
            <a:pPr algn="ctr"/>
            <a:r>
              <a:rPr lang="ja-JP" altLang="en-US" sz="2700" b="1" dirty="0">
                <a:solidFill>
                  <a:schemeClr val="tx1"/>
                </a:solidFill>
                <a:latin typeface="UD デジタル 教科書体 NK-B" panose="02020700000000000000" pitchFamily="18" charset="-128"/>
                <a:ea typeface="UD デジタル 教科書体 NK-B" panose="02020700000000000000" pitchFamily="18" charset="-128"/>
              </a:rPr>
              <a:t>デジタル実装タイプの</a:t>
            </a:r>
            <a:endParaRPr lang="en-US" altLang="ja-JP" sz="2700" b="1" dirty="0">
              <a:solidFill>
                <a:schemeClr val="tx1"/>
              </a:solidFill>
              <a:latin typeface="UD デジタル 教科書体 NK-B" panose="02020700000000000000" pitchFamily="18" charset="-128"/>
              <a:ea typeface="UD デジタル 教科書体 NK-B" panose="02020700000000000000" pitchFamily="18" charset="-128"/>
            </a:endParaRPr>
          </a:p>
          <a:p>
            <a:pPr algn="ctr"/>
            <a:r>
              <a:rPr lang="en-US" altLang="ja-JP" sz="2700" b="1" dirty="0">
                <a:solidFill>
                  <a:schemeClr val="tx1"/>
                </a:solidFill>
                <a:latin typeface="UD デジタル 教科書体 NK-B" panose="02020700000000000000" pitchFamily="18" charset="-128"/>
                <a:ea typeface="UD デジタル 教科書体 NK-B" panose="02020700000000000000" pitchFamily="18" charset="-128"/>
              </a:rPr>
              <a:t>2024</a:t>
            </a:r>
            <a:r>
              <a:rPr lang="ja-JP" altLang="en-US" sz="2700" b="1" dirty="0">
                <a:solidFill>
                  <a:schemeClr val="tx1"/>
                </a:solidFill>
                <a:latin typeface="UD デジタル 教科書体 NK-B" panose="02020700000000000000" pitchFamily="18" charset="-128"/>
                <a:ea typeface="UD デジタル 教科書体 NK-B" panose="02020700000000000000" pitchFamily="18" charset="-128"/>
              </a:rPr>
              <a:t>年度の</a:t>
            </a:r>
            <a:endParaRPr lang="en-US" altLang="ja-JP" sz="2700" b="1" dirty="0">
              <a:solidFill>
                <a:schemeClr val="tx1"/>
              </a:solidFill>
              <a:latin typeface="UD デジタル 教科書体 NK-B" panose="02020700000000000000" pitchFamily="18" charset="-128"/>
              <a:ea typeface="UD デジタル 教科書体 NK-B" panose="02020700000000000000" pitchFamily="18" charset="-128"/>
            </a:endParaRPr>
          </a:p>
          <a:p>
            <a:pPr algn="ctr"/>
            <a:r>
              <a:rPr lang="ja-JP" altLang="en-US" sz="2700" b="1" dirty="0">
                <a:solidFill>
                  <a:schemeClr val="tx1"/>
                </a:solidFill>
                <a:latin typeface="UD デジタル 教科書体 NK-B" panose="02020700000000000000" pitchFamily="18" charset="-128"/>
                <a:ea typeface="UD デジタル 教科書体 NK-B" panose="02020700000000000000" pitchFamily="18" charset="-128"/>
              </a:rPr>
              <a:t>事業として採択</a:t>
            </a:r>
            <a:endParaRPr lang="en-US" altLang="ja-JP" sz="2700" b="1" dirty="0">
              <a:solidFill>
                <a:schemeClr val="tx1"/>
              </a:solidFill>
              <a:latin typeface="UD デジタル 教科書体 NK-B" panose="02020700000000000000" pitchFamily="18" charset="-128"/>
              <a:ea typeface="UD デジタル 教科書体 NK-B" panose="02020700000000000000" pitchFamily="18" charset="-128"/>
            </a:endParaRPr>
          </a:p>
          <a:p>
            <a:pPr algn="ctr"/>
            <a:endParaRPr lang="en-US" altLang="ja-JP" sz="2700" b="1" dirty="0">
              <a:solidFill>
                <a:schemeClr val="tx1"/>
              </a:solidFill>
              <a:latin typeface="UD デジタル 教科書体 NK-B" panose="02020700000000000000" pitchFamily="18" charset="-128"/>
              <a:ea typeface="UD デジタル 教科書体 NK-B" panose="02020700000000000000" pitchFamily="18" charset="-128"/>
            </a:endParaRPr>
          </a:p>
          <a:p>
            <a:pPr algn="ctr"/>
            <a:endParaRPr lang="en-US" altLang="ja-JP" sz="2700" b="1"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2" name="正方形/長方形 1">
            <a:extLst>
              <a:ext uri="{FF2B5EF4-FFF2-40B4-BE49-F238E27FC236}">
                <a16:creationId xmlns:a16="http://schemas.microsoft.com/office/drawing/2014/main" id="{E0C09D2B-FD6C-2AA4-F376-29B079E00A82}"/>
              </a:ext>
            </a:extLst>
          </p:cNvPr>
          <p:cNvSpPr/>
          <p:nvPr/>
        </p:nvSpPr>
        <p:spPr>
          <a:xfrm>
            <a:off x="-10356" y="884664"/>
            <a:ext cx="9180000" cy="85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 name="直線コネクタ 2">
            <a:extLst>
              <a:ext uri="{FF2B5EF4-FFF2-40B4-BE49-F238E27FC236}">
                <a16:creationId xmlns:a16="http://schemas.microsoft.com/office/drawing/2014/main" id="{42AC9DA3-C872-BE22-FB59-145A9A5749C6}"/>
              </a:ext>
            </a:extLst>
          </p:cNvPr>
          <p:cNvCxnSpPr/>
          <p:nvPr/>
        </p:nvCxnSpPr>
        <p:spPr>
          <a:xfrm>
            <a:off x="-14176" y="840880"/>
            <a:ext cx="918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 name="正方形/長方形 3">
            <a:extLst>
              <a:ext uri="{FF2B5EF4-FFF2-40B4-BE49-F238E27FC236}">
                <a16:creationId xmlns:a16="http://schemas.microsoft.com/office/drawing/2014/main" id="{2097BB66-C535-9075-4E06-570A743E4B9E}"/>
              </a:ext>
            </a:extLst>
          </p:cNvPr>
          <p:cNvSpPr/>
          <p:nvPr/>
        </p:nvSpPr>
        <p:spPr>
          <a:xfrm>
            <a:off x="-14175" y="176382"/>
            <a:ext cx="9113672" cy="609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3200" dirty="0">
                <a:solidFill>
                  <a:schemeClr val="tx1"/>
                </a:solidFill>
                <a:latin typeface="UD デジタル 教科書体 NK-B" panose="02020700000000000000" pitchFamily="18" charset="-128"/>
                <a:ea typeface="UD デジタル 教科書体 NK-B" panose="02020700000000000000" pitchFamily="18" charset="-128"/>
              </a:rPr>
              <a:t>酒田市の対応案</a:t>
            </a:r>
          </a:p>
        </p:txBody>
      </p:sp>
      <p:pic>
        <p:nvPicPr>
          <p:cNvPr id="10" name="図 9">
            <a:extLst>
              <a:ext uri="{FF2B5EF4-FFF2-40B4-BE49-F238E27FC236}">
                <a16:creationId xmlns:a16="http://schemas.microsoft.com/office/drawing/2014/main" id="{161AE296-4517-F204-E5E0-A6E286320D8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419" y="57546"/>
            <a:ext cx="649087" cy="700171"/>
          </a:xfrm>
          <a:prstGeom prst="rect">
            <a:avLst/>
          </a:prstGeom>
        </p:spPr>
      </p:pic>
      <p:sp>
        <p:nvSpPr>
          <p:cNvPr id="11" name="正方形/長方形 10">
            <a:extLst>
              <a:ext uri="{FF2B5EF4-FFF2-40B4-BE49-F238E27FC236}">
                <a16:creationId xmlns:a16="http://schemas.microsoft.com/office/drawing/2014/main" id="{828526C4-12C0-BF00-2916-05CCDE9F73A2}"/>
              </a:ext>
            </a:extLst>
          </p:cNvPr>
          <p:cNvSpPr/>
          <p:nvPr/>
        </p:nvSpPr>
        <p:spPr>
          <a:xfrm>
            <a:off x="6823601" y="2875722"/>
            <a:ext cx="1125641" cy="98561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3600" b="1" dirty="0">
                <a:solidFill>
                  <a:schemeClr val="tx1"/>
                </a:solidFill>
                <a:latin typeface="UD デジタル 教科書体 NK-B" panose="02020700000000000000" pitchFamily="18" charset="-128"/>
                <a:ea typeface="UD デジタル 教科書体 NK-B" panose="02020700000000000000" pitchFamily="18" charset="-128"/>
              </a:rPr>
              <a:t>▼</a:t>
            </a:r>
            <a:endParaRPr lang="en-US" altLang="ja-JP" sz="3600" b="1" dirty="0">
              <a:solidFill>
                <a:schemeClr val="tx1"/>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5601668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DB779-F2F7-44A9-1808-EC6D89AFA53A}"/>
            </a:ext>
          </a:extLst>
        </p:cNvPr>
        <p:cNvGrpSpPr/>
        <p:nvPr/>
      </p:nvGrpSpPr>
      <p:grpSpPr>
        <a:xfrm>
          <a:off x="0" y="0"/>
          <a:ext cx="0" cy="0"/>
          <a:chOff x="0" y="0"/>
          <a:chExt cx="0" cy="0"/>
        </a:xfrm>
      </p:grpSpPr>
      <p:sp>
        <p:nvSpPr>
          <p:cNvPr id="8" name="Rectangle 8">
            <a:extLst>
              <a:ext uri="{FF2B5EF4-FFF2-40B4-BE49-F238E27FC236}">
                <a16:creationId xmlns:a16="http://schemas.microsoft.com/office/drawing/2014/main" id="{BAB41863-4156-04E5-6997-466F34321C63}"/>
              </a:ext>
            </a:extLst>
          </p:cNvPr>
          <p:cNvSpPr>
            <a:spLocks noChangeArrowheads="1"/>
          </p:cNvSpPr>
          <p:nvPr/>
        </p:nvSpPr>
        <p:spPr bwMode="auto">
          <a:xfrm>
            <a:off x="1143001"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ja-JP" altLang="en-US" sz="1350"/>
          </a:p>
        </p:txBody>
      </p:sp>
      <p:sp>
        <p:nvSpPr>
          <p:cNvPr id="3" name="正方形/長方形 2">
            <a:extLst>
              <a:ext uri="{FF2B5EF4-FFF2-40B4-BE49-F238E27FC236}">
                <a16:creationId xmlns:a16="http://schemas.microsoft.com/office/drawing/2014/main" id="{FD04FA30-C0D0-9691-6E50-9D7732EFE43E}"/>
              </a:ext>
            </a:extLst>
          </p:cNvPr>
          <p:cNvSpPr/>
          <p:nvPr/>
        </p:nvSpPr>
        <p:spPr>
          <a:xfrm>
            <a:off x="-10356" y="884664"/>
            <a:ext cx="9180000" cy="85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 name="直線コネクタ 3">
            <a:extLst>
              <a:ext uri="{FF2B5EF4-FFF2-40B4-BE49-F238E27FC236}">
                <a16:creationId xmlns:a16="http://schemas.microsoft.com/office/drawing/2014/main" id="{36344596-75A4-00A9-1AF0-7E60FF9AD1FA}"/>
              </a:ext>
            </a:extLst>
          </p:cNvPr>
          <p:cNvCxnSpPr/>
          <p:nvPr/>
        </p:nvCxnSpPr>
        <p:spPr>
          <a:xfrm>
            <a:off x="-14176" y="840880"/>
            <a:ext cx="918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34BDDCBC-5B47-124A-205B-7207FD40F6CC}"/>
              </a:ext>
            </a:extLst>
          </p:cNvPr>
          <p:cNvSpPr/>
          <p:nvPr/>
        </p:nvSpPr>
        <p:spPr>
          <a:xfrm>
            <a:off x="-14175" y="176382"/>
            <a:ext cx="9113672" cy="609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3200" dirty="0">
                <a:solidFill>
                  <a:schemeClr val="tx1"/>
                </a:solidFill>
                <a:latin typeface="UD デジタル 教科書体 NK-B" panose="02020700000000000000" pitchFamily="18" charset="-128"/>
                <a:ea typeface="UD デジタル 教科書体 NK-B" panose="02020700000000000000" pitchFamily="18" charset="-128"/>
              </a:rPr>
              <a:t>酒田市における今後の医療・介護連携①</a:t>
            </a:r>
          </a:p>
        </p:txBody>
      </p:sp>
      <p:pic>
        <p:nvPicPr>
          <p:cNvPr id="7" name="図 6">
            <a:extLst>
              <a:ext uri="{FF2B5EF4-FFF2-40B4-BE49-F238E27FC236}">
                <a16:creationId xmlns:a16="http://schemas.microsoft.com/office/drawing/2014/main" id="{78C6FE1F-FC22-10AF-7416-286434B8C2E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419" y="57546"/>
            <a:ext cx="649087" cy="700171"/>
          </a:xfrm>
          <a:prstGeom prst="rect">
            <a:avLst/>
          </a:prstGeom>
        </p:spPr>
      </p:pic>
      <p:pic>
        <p:nvPicPr>
          <p:cNvPr id="5" name="図 4">
            <a:extLst>
              <a:ext uri="{FF2B5EF4-FFF2-40B4-BE49-F238E27FC236}">
                <a16:creationId xmlns:a16="http://schemas.microsoft.com/office/drawing/2014/main" id="{603EC554-CEF3-8CDE-1C47-79485289333D}"/>
              </a:ext>
            </a:extLst>
          </p:cNvPr>
          <p:cNvPicPr>
            <a:picLocks noChangeAspect="1"/>
          </p:cNvPicPr>
          <p:nvPr/>
        </p:nvPicPr>
        <p:blipFill>
          <a:blip r:embed="rId3"/>
          <a:stretch>
            <a:fillRect/>
          </a:stretch>
        </p:blipFill>
        <p:spPr>
          <a:xfrm>
            <a:off x="446634" y="1104684"/>
            <a:ext cx="8266020" cy="5576934"/>
          </a:xfrm>
          <a:prstGeom prst="rect">
            <a:avLst/>
          </a:prstGeom>
        </p:spPr>
      </p:pic>
    </p:spTree>
    <p:extLst>
      <p:ext uri="{BB962C8B-B14F-4D97-AF65-F5344CB8AC3E}">
        <p14:creationId xmlns:p14="http://schemas.microsoft.com/office/powerpoint/2010/main" val="1750734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5482E-6265-D5C6-0335-3437333BF84A}"/>
            </a:ext>
          </a:extLst>
        </p:cNvPr>
        <p:cNvGrpSpPr/>
        <p:nvPr/>
      </p:nvGrpSpPr>
      <p:grpSpPr>
        <a:xfrm>
          <a:off x="0" y="0"/>
          <a:ext cx="0" cy="0"/>
          <a:chOff x="0" y="0"/>
          <a:chExt cx="0" cy="0"/>
        </a:xfrm>
      </p:grpSpPr>
      <p:pic>
        <p:nvPicPr>
          <p:cNvPr id="14" name="図 13">
            <a:extLst>
              <a:ext uri="{FF2B5EF4-FFF2-40B4-BE49-F238E27FC236}">
                <a16:creationId xmlns:a16="http://schemas.microsoft.com/office/drawing/2014/main" id="{F545F01D-0E8C-9BD3-0E83-0B6082381CAF}"/>
              </a:ext>
            </a:extLst>
          </p:cNvPr>
          <p:cNvPicPr>
            <a:picLocks noChangeAspect="1"/>
          </p:cNvPicPr>
          <p:nvPr/>
        </p:nvPicPr>
        <p:blipFill>
          <a:blip r:embed="rId2"/>
          <a:stretch>
            <a:fillRect/>
          </a:stretch>
        </p:blipFill>
        <p:spPr>
          <a:xfrm>
            <a:off x="122261" y="3195834"/>
            <a:ext cx="1627197" cy="377369"/>
          </a:xfrm>
          <a:prstGeom prst="rect">
            <a:avLst/>
          </a:prstGeom>
        </p:spPr>
      </p:pic>
      <p:sp>
        <p:nvSpPr>
          <p:cNvPr id="2" name="テキスト ボックス 1">
            <a:extLst>
              <a:ext uri="{FF2B5EF4-FFF2-40B4-BE49-F238E27FC236}">
                <a16:creationId xmlns:a16="http://schemas.microsoft.com/office/drawing/2014/main" id="{071558D9-F043-74AA-E284-C11181195C21}"/>
              </a:ext>
            </a:extLst>
          </p:cNvPr>
          <p:cNvSpPr txBox="1"/>
          <p:nvPr/>
        </p:nvSpPr>
        <p:spPr>
          <a:xfrm>
            <a:off x="1792223" y="1294459"/>
            <a:ext cx="7307274" cy="4883388"/>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kumimoji="1" lang="ja-JP" altLang="en-US" sz="2400" b="1" i="0" dirty="0">
                <a:solidFill>
                  <a:srgbClr val="0000FF"/>
                </a:solidFill>
                <a:latin typeface="UD デジタル 教科書体 NK-B" panose="02020700000000000000" pitchFamily="18" charset="-128"/>
                <a:ea typeface="UD デジタル 教科書体 NK-B" panose="02020700000000000000" pitchFamily="18" charset="-128"/>
              </a:rPr>
              <a:t>① </a:t>
            </a:r>
            <a:r>
              <a:rPr kumimoji="1" lang="ja-JP" altLang="en-US" sz="2400" b="1" i="0" u="sng" dirty="0">
                <a:solidFill>
                  <a:srgbClr val="0000FF"/>
                </a:solidFill>
                <a:latin typeface="UD デジタル 教科書体 NK-B" panose="02020700000000000000" pitchFamily="18" charset="-128"/>
                <a:ea typeface="UD デジタル 教科書体 NK-B" panose="02020700000000000000" pitchFamily="18" charset="-128"/>
              </a:rPr>
              <a:t>医療・調剤情報  共有アプリ（</a:t>
            </a:r>
            <a:r>
              <a:rPr kumimoji="1" lang="en-US" altLang="ja-JP" sz="2400" b="1" i="0" u="sng" dirty="0" err="1">
                <a:solidFill>
                  <a:srgbClr val="0000FF"/>
                </a:solidFill>
                <a:latin typeface="UD デジタル 教科書体 NK-B" panose="02020700000000000000" pitchFamily="18" charset="-128"/>
                <a:ea typeface="UD デジタル 教科書体 NK-B" panose="02020700000000000000" pitchFamily="18" charset="-128"/>
              </a:rPr>
              <a:t>MySOS</a:t>
            </a:r>
            <a:r>
              <a:rPr kumimoji="1" lang="ja-JP" altLang="en-US" sz="2400" b="1" i="0" u="sng" dirty="0">
                <a:solidFill>
                  <a:srgbClr val="0000FF"/>
                </a:solidFill>
                <a:latin typeface="UD デジタル 教科書体 NK-B" panose="02020700000000000000" pitchFamily="18" charset="-128"/>
                <a:ea typeface="UD デジタル 教科書体 NK-B" panose="02020700000000000000" pitchFamily="18" charset="-128"/>
              </a:rPr>
              <a:t>）</a:t>
            </a: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1400" i="0" dirty="0">
                <a:latin typeface="UD デジタル 教科書体 NK-B" panose="02020700000000000000" pitchFamily="18" charset="-128"/>
                <a:ea typeface="UD デジタル 教科書体 NK-B" panose="02020700000000000000" pitchFamily="18" charset="-128"/>
              </a:rPr>
              <a:t>　　</a:t>
            </a:r>
            <a:endParaRPr kumimoji="1" lang="en-US" altLang="ja-JP" sz="1400" i="0" dirty="0">
              <a:latin typeface="UD デジタル 教科書体 NK-B" panose="02020700000000000000" pitchFamily="18" charset="-128"/>
              <a:ea typeface="UD デジタル 教科書体 NK-B" panose="02020700000000000000" pitchFamily="18" charset="-128"/>
            </a:endParaRPr>
          </a:p>
          <a:p>
            <a:pPr marL="0" marR="0" lvl="0" indent="0" algn="l" defTabSz="914400" rtl="0" eaLnBrk="1" fontAlgn="auto" latinLnBrk="0" hangingPunct="1">
              <a:spcBef>
                <a:spcPts val="0"/>
              </a:spcBef>
              <a:spcAft>
                <a:spcPts val="0"/>
              </a:spcAft>
              <a:buClrTx/>
              <a:buSzTx/>
              <a:buFontTx/>
              <a:buNone/>
              <a:tabLst/>
              <a:defRPr/>
            </a:pPr>
            <a:r>
              <a:rPr lang="ja-JP" altLang="en-US" sz="1400" dirty="0">
                <a:latin typeface="UD デジタル 教科書体 NK-B" panose="02020700000000000000" pitchFamily="18" charset="-128"/>
                <a:ea typeface="UD デジタル 教科書体 NK-B" panose="02020700000000000000" pitchFamily="18" charset="-128"/>
              </a:rPr>
              <a:t>　　　　 </a:t>
            </a:r>
            <a:r>
              <a:rPr kumimoji="1" lang="ja-JP" altLang="en-US" sz="1600" i="0" dirty="0">
                <a:latin typeface="UD デジタル 教科書体 NK-B" panose="02020700000000000000" pitchFamily="18" charset="-128"/>
                <a:ea typeface="UD デジタル 教科書体 NK-B" panose="02020700000000000000" pitchFamily="18" charset="-128"/>
              </a:rPr>
              <a:t>マイナポータルや電子処方箋システムと連携したアプリを導入して、</a:t>
            </a:r>
            <a:endParaRPr kumimoji="1" lang="en-US" altLang="ja-JP" sz="1600" i="0" dirty="0">
              <a:latin typeface="UD デジタル 教科書体 NK-B" panose="02020700000000000000" pitchFamily="18" charset="-128"/>
              <a:ea typeface="UD デジタル 教科書体 NK-B" panose="02020700000000000000" pitchFamily="18" charset="-128"/>
            </a:endParaRPr>
          </a:p>
          <a:p>
            <a:pPr marL="0" marR="0" lvl="0" indent="0" algn="l" defTabSz="914400" rtl="0" eaLnBrk="1" fontAlgn="auto" latinLnBrk="0" hangingPunct="1">
              <a:spcBef>
                <a:spcPts val="0"/>
              </a:spcBef>
              <a:spcAft>
                <a:spcPts val="0"/>
              </a:spcAft>
              <a:buClrTx/>
              <a:buSzTx/>
              <a:buFontTx/>
              <a:buNone/>
              <a:tabLst/>
              <a:defRPr/>
            </a:pPr>
            <a:r>
              <a:rPr kumimoji="1" lang="ja-JP" altLang="en-US" sz="1600" dirty="0">
                <a:latin typeface="UD デジタル 教科書体 NK-B" panose="02020700000000000000" pitchFamily="18" charset="-128"/>
                <a:ea typeface="UD デジタル 教科書体 NK-B" panose="02020700000000000000" pitchFamily="18" charset="-128"/>
              </a:rPr>
              <a:t>　　　　</a:t>
            </a:r>
            <a:r>
              <a:rPr kumimoji="1" lang="ja-JP" altLang="en-US" sz="1600" i="0" dirty="0">
                <a:latin typeface="UD デジタル 教科書体 NK-B" panose="02020700000000000000" pitchFamily="18" charset="-128"/>
                <a:ea typeface="UD デジタル 教科書体 NK-B" panose="02020700000000000000" pitchFamily="18" charset="-128"/>
              </a:rPr>
              <a:t>患者本人がお薬の情報などを取得・閲覧できるようにしたり、</a:t>
            </a:r>
            <a:endParaRPr kumimoji="1" lang="en-US" altLang="ja-JP" sz="1600" i="0" dirty="0">
              <a:latin typeface="UD デジタル 教科書体 NK-B" panose="02020700000000000000" pitchFamily="18" charset="-128"/>
              <a:ea typeface="UD デジタル 教科書体 NK-B" panose="02020700000000000000" pitchFamily="18" charset="-128"/>
            </a:endParaRPr>
          </a:p>
          <a:p>
            <a:pPr marL="0" marR="0" lvl="0" indent="0" algn="l" defTabSz="914400" rtl="0" eaLnBrk="1" fontAlgn="auto" latinLnBrk="0" hangingPunct="1">
              <a:spcBef>
                <a:spcPts val="0"/>
              </a:spcBef>
              <a:spcAft>
                <a:spcPts val="0"/>
              </a:spcAft>
              <a:buClrTx/>
              <a:buSzTx/>
              <a:buFontTx/>
              <a:buNone/>
              <a:tabLst/>
              <a:defRPr/>
            </a:pPr>
            <a:r>
              <a:rPr kumimoji="1" lang="ja-JP" altLang="en-US" sz="1600" dirty="0">
                <a:latin typeface="UD デジタル 教科書体 NK-B" panose="02020700000000000000" pitchFamily="18" charset="-128"/>
                <a:ea typeface="UD デジタル 教科書体 NK-B" panose="02020700000000000000" pitchFamily="18" charset="-128"/>
              </a:rPr>
              <a:t>　　　　</a:t>
            </a:r>
            <a:r>
              <a:rPr kumimoji="1" lang="ja-JP" altLang="en-US" sz="1600" i="0" dirty="0">
                <a:latin typeface="UD デジタル 教科書体 NK-B" panose="02020700000000000000" pitchFamily="18" charset="-128"/>
                <a:ea typeface="UD デジタル 教科書体 NK-B" panose="02020700000000000000" pitchFamily="18" charset="-128"/>
              </a:rPr>
              <a:t>医療機関を受診した際にはスムーズな情報提供に繋げる。</a:t>
            </a:r>
            <a:endParaRPr kumimoji="1" lang="en-US" altLang="ja-JP" b="1" i="0" dirty="0">
              <a:latin typeface="UD デジタル 教科書体 NK-B" panose="02020700000000000000" pitchFamily="18" charset="-128"/>
              <a:ea typeface="UD デジタル 教科書体 NK-B" panose="02020700000000000000" pitchFamily="18" charset="-128"/>
            </a:endParaRPr>
          </a:p>
          <a:p>
            <a:pPr marL="0" marR="0" lvl="0" indent="0" algn="dist" defTabSz="914400" rtl="0" eaLnBrk="1" fontAlgn="auto" latinLnBrk="0" hangingPunct="1">
              <a:spcBef>
                <a:spcPts val="0"/>
              </a:spcBef>
              <a:spcAft>
                <a:spcPts val="0"/>
              </a:spcAft>
              <a:buClrTx/>
              <a:buSzTx/>
              <a:buFontTx/>
              <a:buNone/>
              <a:tabLst/>
              <a:defRPr/>
            </a:pPr>
            <a:endParaRPr kumimoji="1" lang="en-US" altLang="ja-JP" b="1" i="0" dirty="0">
              <a:latin typeface="UD デジタル 教科書体 NK-B" panose="02020700000000000000" pitchFamily="18" charset="-128"/>
              <a:ea typeface="UD デジタル 教科書体 NK-B" panose="02020700000000000000" pitchFamily="18" charset="-128"/>
            </a:endParaRPr>
          </a:p>
          <a:p>
            <a:pPr marL="0" marR="0" lvl="0" indent="0" algn="l" defTabSz="914400" rtl="0" eaLnBrk="1" fontAlgn="auto" latinLnBrk="0" hangingPunct="1">
              <a:spcBef>
                <a:spcPts val="0"/>
              </a:spcBef>
              <a:spcAft>
                <a:spcPts val="0"/>
              </a:spcAft>
              <a:buClrTx/>
              <a:buSzTx/>
              <a:buFontTx/>
              <a:buNone/>
              <a:tabLst/>
              <a:defRPr/>
            </a:pPr>
            <a:r>
              <a:rPr lang="ja-JP" altLang="en-US" sz="2400" b="1" dirty="0">
                <a:solidFill>
                  <a:srgbClr val="0000FF"/>
                </a:solidFill>
                <a:latin typeface="UD デジタル 教科書体 NK-B" panose="02020700000000000000" pitchFamily="18" charset="-128"/>
                <a:ea typeface="UD デジタル 教科書体 NK-B" panose="02020700000000000000" pitchFamily="18" charset="-128"/>
              </a:rPr>
              <a:t>②</a:t>
            </a:r>
            <a:r>
              <a:rPr kumimoji="1" lang="ja-JP" altLang="en-US" sz="2400" b="1" i="0" dirty="0">
                <a:solidFill>
                  <a:srgbClr val="0000FF"/>
                </a:solidFill>
                <a:latin typeface="UD デジタル 教科書体 NK-B" panose="02020700000000000000" pitchFamily="18" charset="-128"/>
                <a:ea typeface="UD デジタル 教科書体 NK-B" panose="02020700000000000000" pitchFamily="18" charset="-128"/>
              </a:rPr>
              <a:t> </a:t>
            </a:r>
            <a:r>
              <a:rPr kumimoji="1" lang="en-US" altLang="ja-JP" sz="2400" b="1" i="0" u="sng" dirty="0">
                <a:solidFill>
                  <a:srgbClr val="0000FF"/>
                </a:solidFill>
                <a:latin typeface="UD デジタル 教科書体 NK-B" panose="02020700000000000000" pitchFamily="18" charset="-128"/>
                <a:ea typeface="UD デジタル 教科書体 NK-B" panose="02020700000000000000" pitchFamily="18" charset="-128"/>
              </a:rPr>
              <a:t>AI</a:t>
            </a:r>
            <a:r>
              <a:rPr kumimoji="1" lang="ja-JP" altLang="en-US" sz="2400" b="1" i="0" u="sng" dirty="0">
                <a:solidFill>
                  <a:srgbClr val="0000FF"/>
                </a:solidFill>
                <a:latin typeface="UD デジタル 教科書体 NK-B" panose="02020700000000000000" pitchFamily="18" charset="-128"/>
                <a:ea typeface="UD デジタル 教科書体 NK-B" panose="02020700000000000000" pitchFamily="18" charset="-128"/>
              </a:rPr>
              <a:t>問診＋医療機関検索システム（プレシジョン）</a:t>
            </a: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1400" i="0" dirty="0">
                <a:latin typeface="UD デジタル 教科書体 NK-B" panose="02020700000000000000" pitchFamily="18" charset="-128"/>
                <a:ea typeface="UD デジタル 教科書体 NK-B" panose="02020700000000000000" pitchFamily="18" charset="-128"/>
              </a:rPr>
              <a:t>　　</a:t>
            </a:r>
            <a:endParaRPr kumimoji="1" lang="en-US" altLang="ja-JP" sz="1400" i="0" dirty="0">
              <a:latin typeface="UD デジタル 教科書体 NK-B" panose="02020700000000000000" pitchFamily="18" charset="-128"/>
              <a:ea typeface="UD デジタル 教科書体 NK-B" panose="02020700000000000000" pitchFamily="18" charset="-128"/>
            </a:endParaRPr>
          </a:p>
          <a:p>
            <a:pPr marL="0" marR="0" lvl="0" indent="0" algn="l" defTabSz="914400" rtl="0" eaLnBrk="1" fontAlgn="auto" latinLnBrk="0" hangingPunct="1">
              <a:spcBef>
                <a:spcPts val="0"/>
              </a:spcBef>
              <a:spcAft>
                <a:spcPts val="0"/>
              </a:spcAft>
              <a:buClrTx/>
              <a:buSzTx/>
              <a:buFontTx/>
              <a:buNone/>
              <a:tabLst/>
              <a:defRPr/>
            </a:pPr>
            <a:r>
              <a:rPr lang="ja-JP" altLang="en-US" sz="1400" dirty="0">
                <a:latin typeface="UD デジタル 教科書体 NK-B" panose="02020700000000000000" pitchFamily="18" charset="-128"/>
                <a:ea typeface="UD デジタル 教科書体 NK-B" panose="02020700000000000000" pitchFamily="18" charset="-128"/>
              </a:rPr>
              <a:t>　</a:t>
            </a:r>
            <a:r>
              <a:rPr lang="ja-JP" altLang="en-US" sz="1600" dirty="0">
                <a:latin typeface="UD デジタル 教科書体 NK-B" panose="02020700000000000000" pitchFamily="18" charset="-128"/>
                <a:ea typeface="UD デジタル 教科書体 NK-B" panose="02020700000000000000" pitchFamily="18" charset="-128"/>
              </a:rPr>
              <a:t>　  　</a:t>
            </a:r>
            <a:r>
              <a:rPr kumimoji="1" lang="en-US" altLang="ja-JP" sz="1600" i="0" dirty="0">
                <a:latin typeface="UD デジタル 教科書体 NK-B" panose="02020700000000000000" pitchFamily="18" charset="-128"/>
                <a:ea typeface="UD デジタル 教科書体 NK-B" panose="02020700000000000000" pitchFamily="18" charset="-128"/>
              </a:rPr>
              <a:t>AI</a:t>
            </a:r>
            <a:r>
              <a:rPr kumimoji="1" lang="ja-JP" altLang="en-US" sz="1600" i="0" dirty="0">
                <a:latin typeface="UD デジタル 教科書体 NK-B" panose="02020700000000000000" pitchFamily="18" charset="-128"/>
                <a:ea typeface="UD デジタル 教科書体 NK-B" panose="02020700000000000000" pitchFamily="18" charset="-128"/>
              </a:rPr>
              <a:t>問診システムを導入して、自己の症状や状態を入力することで、</a:t>
            </a:r>
            <a:endParaRPr kumimoji="1" lang="en-US" altLang="ja-JP" sz="1600" i="0" dirty="0">
              <a:latin typeface="UD デジタル 教科書体 NK-B" panose="02020700000000000000" pitchFamily="18" charset="-128"/>
              <a:ea typeface="UD デジタル 教科書体 NK-B" panose="02020700000000000000" pitchFamily="18" charset="-128"/>
            </a:endParaRPr>
          </a:p>
          <a:p>
            <a:pPr marL="0" marR="0" lvl="0" indent="0" algn="l" defTabSz="914400" rtl="0" eaLnBrk="1" fontAlgn="auto" latinLnBrk="0" hangingPunct="1">
              <a:spcBef>
                <a:spcPts val="0"/>
              </a:spcBef>
              <a:spcAft>
                <a:spcPts val="0"/>
              </a:spcAft>
              <a:buClrTx/>
              <a:buSzTx/>
              <a:buFontTx/>
              <a:buNone/>
              <a:tabLst/>
              <a:defRPr/>
            </a:pPr>
            <a:r>
              <a:rPr kumimoji="1" lang="ja-JP" altLang="en-US" sz="1600" dirty="0">
                <a:latin typeface="UD デジタル 教科書体 NK-B" panose="02020700000000000000" pitchFamily="18" charset="-128"/>
                <a:ea typeface="UD デジタル 教科書体 NK-B" panose="02020700000000000000" pitchFamily="18" charset="-128"/>
              </a:rPr>
              <a:t>　　　 </a:t>
            </a:r>
            <a:r>
              <a:rPr kumimoji="1" lang="ja-JP" altLang="en-US" sz="1600" i="0" dirty="0">
                <a:latin typeface="UD デジタル 教科書体 NK-B" panose="02020700000000000000" pitchFamily="18" charset="-128"/>
                <a:ea typeface="UD デジタル 教科書体 NK-B" panose="02020700000000000000" pitchFamily="18" charset="-128"/>
              </a:rPr>
              <a:t>対象疾患の特定や対応可能な診療所を検索したうえで</a:t>
            </a:r>
            <a:endParaRPr kumimoji="1" lang="en-US" altLang="ja-JP" sz="1600" i="0" dirty="0">
              <a:latin typeface="UD デジタル 教科書体 NK-B" panose="02020700000000000000" pitchFamily="18" charset="-128"/>
              <a:ea typeface="UD デジタル 教科書体 NK-B" panose="02020700000000000000" pitchFamily="18" charset="-128"/>
            </a:endParaRPr>
          </a:p>
          <a:p>
            <a:pPr marL="0" marR="0" lvl="0" indent="0" algn="l" defTabSz="914400" rtl="0" eaLnBrk="1" fontAlgn="auto" latinLnBrk="0" hangingPunct="1">
              <a:spcBef>
                <a:spcPts val="0"/>
              </a:spcBef>
              <a:spcAft>
                <a:spcPts val="0"/>
              </a:spcAft>
              <a:buClrTx/>
              <a:buSzTx/>
              <a:buFontTx/>
              <a:buNone/>
              <a:tabLst/>
              <a:defRPr/>
            </a:pPr>
            <a:r>
              <a:rPr kumimoji="1" lang="ja-JP" altLang="en-US" sz="1600" dirty="0">
                <a:latin typeface="UD デジタル 教科書体 NK-B" panose="02020700000000000000" pitchFamily="18" charset="-128"/>
                <a:ea typeface="UD デジタル 教科書体 NK-B" panose="02020700000000000000" pitchFamily="18" charset="-128"/>
              </a:rPr>
              <a:t>　　　 その医療機関の</a:t>
            </a:r>
            <a:r>
              <a:rPr kumimoji="1" lang="ja-JP" altLang="en-US" sz="1600" i="0" dirty="0">
                <a:latin typeface="UD デジタル 教科書体 NK-B" panose="02020700000000000000" pitchFamily="18" charset="-128"/>
                <a:ea typeface="UD デジタル 教科書体 NK-B" panose="02020700000000000000" pitchFamily="18" charset="-128"/>
              </a:rPr>
              <a:t>予約もできるようにすることで効率化を図るとともに</a:t>
            </a:r>
            <a:endParaRPr kumimoji="1" lang="en-US" altLang="ja-JP" sz="1600" i="0" dirty="0">
              <a:latin typeface="UD デジタル 教科書体 NK-B" panose="02020700000000000000" pitchFamily="18" charset="-128"/>
              <a:ea typeface="UD デジタル 教科書体 NK-B" panose="02020700000000000000" pitchFamily="18" charset="-128"/>
            </a:endParaRPr>
          </a:p>
          <a:p>
            <a:pPr marL="0" marR="0" lvl="0" indent="0" algn="l" defTabSz="914400" rtl="0" eaLnBrk="1" fontAlgn="auto" latinLnBrk="0" hangingPunct="1">
              <a:spcBef>
                <a:spcPts val="0"/>
              </a:spcBef>
              <a:spcAft>
                <a:spcPts val="0"/>
              </a:spcAft>
              <a:buClrTx/>
              <a:buSzTx/>
              <a:buFontTx/>
              <a:buNone/>
              <a:tabLst/>
              <a:defRPr/>
            </a:pPr>
            <a:r>
              <a:rPr kumimoji="1" lang="ja-JP" altLang="en-US" sz="1600" dirty="0">
                <a:latin typeface="UD デジタル 教科書体 NK-B" panose="02020700000000000000" pitchFamily="18" charset="-128"/>
                <a:ea typeface="UD デジタル 教科書体 NK-B" panose="02020700000000000000" pitchFamily="18" charset="-128"/>
              </a:rPr>
              <a:t>　　　 </a:t>
            </a:r>
            <a:r>
              <a:rPr kumimoji="1" lang="ja-JP" altLang="en-US" sz="1600" i="0" dirty="0">
                <a:latin typeface="UD デジタル 教科書体 NK-B" panose="02020700000000000000" pitchFamily="18" charset="-128"/>
                <a:ea typeface="UD デジタル 教科書体 NK-B" panose="02020700000000000000" pitchFamily="18" charset="-128"/>
              </a:rPr>
              <a:t>早期受診を促す。</a:t>
            </a:r>
            <a:endParaRPr kumimoji="1" lang="en-US" altLang="ja-JP" sz="1600" i="0" dirty="0">
              <a:latin typeface="UD デジタル 教科書体 NK-B" panose="02020700000000000000" pitchFamily="18" charset="-128"/>
              <a:ea typeface="UD デジタル 教科書体 NK-B" panose="02020700000000000000" pitchFamily="18" charset="-128"/>
            </a:endParaRPr>
          </a:p>
          <a:p>
            <a:pPr marL="0" marR="0" lvl="0" indent="0" algn="l" defTabSz="914400" rtl="0" eaLnBrk="1" fontAlgn="auto" latinLnBrk="0" hangingPunct="1">
              <a:spcBef>
                <a:spcPts val="0"/>
              </a:spcBef>
              <a:spcAft>
                <a:spcPts val="0"/>
              </a:spcAft>
              <a:buClrTx/>
              <a:buSzTx/>
              <a:buFontTx/>
              <a:buNone/>
              <a:tabLst/>
              <a:defRPr/>
            </a:pPr>
            <a:endParaRPr kumimoji="1" lang="en-US" altLang="ja-JP" sz="1400" i="0" dirty="0">
              <a:latin typeface="UD デジタル 教科書体 NK-B" panose="02020700000000000000" pitchFamily="18" charset="-128"/>
              <a:ea typeface="UD デジタル 教科書体 NK-B" panose="02020700000000000000" pitchFamily="18" charset="-128"/>
            </a:endParaRPr>
          </a:p>
          <a:p>
            <a:pPr marL="0" marR="0" lvl="0" indent="0" algn="l" defTabSz="914400" rtl="0" eaLnBrk="1" fontAlgn="auto" latinLnBrk="0" hangingPunct="1">
              <a:spcBef>
                <a:spcPts val="0"/>
              </a:spcBef>
              <a:spcAft>
                <a:spcPts val="0"/>
              </a:spcAft>
              <a:buClrTx/>
              <a:buSzTx/>
              <a:buFontTx/>
              <a:buNone/>
              <a:tabLst/>
              <a:defRPr/>
            </a:pPr>
            <a:endParaRPr kumimoji="1" lang="en-US" altLang="ja-JP" sz="1400" i="0" dirty="0">
              <a:latin typeface="UD デジタル 教科書体 NK-B" panose="02020700000000000000" pitchFamily="18" charset="-128"/>
              <a:ea typeface="UD デジタル 教科書体 NK-B" panose="02020700000000000000" pitchFamily="18" charset="-128"/>
            </a:endParaRPr>
          </a:p>
          <a:p>
            <a:pPr marL="0" marR="0" lvl="0" indent="0" algn="dist" defTabSz="914400" rtl="0" eaLnBrk="1" fontAlgn="auto" latinLnBrk="0" hangingPunct="1">
              <a:lnSpc>
                <a:spcPts val="1000"/>
              </a:lnSpc>
              <a:spcBef>
                <a:spcPts val="0"/>
              </a:spcBef>
              <a:spcAft>
                <a:spcPts val="0"/>
              </a:spcAft>
              <a:buClrTx/>
              <a:buSzTx/>
              <a:buFontTx/>
              <a:buNone/>
              <a:tabLst/>
              <a:defRPr/>
            </a:pPr>
            <a:endParaRPr kumimoji="1" lang="en-US" altLang="ja-JP" sz="1600" i="0" dirty="0">
              <a:solidFill>
                <a:schemeClr val="tx1"/>
              </a:solidFill>
              <a:latin typeface="UD デジタル 教科書体 NK-B" panose="02020700000000000000" pitchFamily="18" charset="-128"/>
              <a:ea typeface="UD デジタル 教科書体 NK-B" panose="02020700000000000000" pitchFamily="18" charset="-128"/>
            </a:endParaRPr>
          </a:p>
          <a:p>
            <a:pPr marL="0" marR="0" lvl="0" indent="0" algn="l" defTabSz="914400" rtl="0" eaLnBrk="1" fontAlgn="auto" latinLnBrk="0" hangingPunct="1">
              <a:spcBef>
                <a:spcPts val="0"/>
              </a:spcBef>
              <a:spcAft>
                <a:spcPts val="0"/>
              </a:spcAft>
              <a:buClrTx/>
              <a:buSzTx/>
              <a:buFontTx/>
              <a:buNone/>
              <a:tabLst/>
              <a:defRPr/>
            </a:pPr>
            <a:r>
              <a:rPr lang="ja-JP" altLang="en-US" sz="2400" b="1" dirty="0">
                <a:solidFill>
                  <a:srgbClr val="007E39"/>
                </a:solidFill>
                <a:latin typeface="UD デジタル 教科書体 NK-B" panose="02020700000000000000" pitchFamily="18" charset="-128"/>
                <a:ea typeface="UD デジタル 教科書体 NK-B" panose="02020700000000000000" pitchFamily="18" charset="-128"/>
              </a:rPr>
              <a:t>③ </a:t>
            </a:r>
            <a:r>
              <a:rPr kumimoji="1" lang="ja-JP" altLang="en-US" sz="2400" b="1" i="0" u="sng" dirty="0">
                <a:solidFill>
                  <a:srgbClr val="007E39"/>
                </a:solidFill>
                <a:latin typeface="UD デジタル 教科書体 NK-B" panose="02020700000000000000" pitchFamily="18" charset="-128"/>
                <a:ea typeface="UD デジタル 教科書体 NK-B" panose="02020700000000000000" pitchFamily="18" charset="-128"/>
              </a:rPr>
              <a:t>医療・介護情報共有サービス（</a:t>
            </a:r>
            <a:r>
              <a:rPr kumimoji="1" lang="en-US" altLang="ja-JP" sz="2400" b="1" i="0" u="sng" dirty="0">
                <a:solidFill>
                  <a:srgbClr val="007E39"/>
                </a:solidFill>
                <a:latin typeface="UD デジタル 教科書体 NK-B" panose="02020700000000000000" pitchFamily="18" charset="-128"/>
                <a:ea typeface="UD デジタル 教科書体 NK-B" panose="02020700000000000000" pitchFamily="18" charset="-128"/>
              </a:rPr>
              <a:t>Team</a:t>
            </a:r>
            <a:r>
              <a:rPr kumimoji="1" lang="ja-JP" altLang="en-US" sz="2400" b="1" i="0" u="sng" dirty="0">
                <a:solidFill>
                  <a:srgbClr val="007E39"/>
                </a:solidFill>
                <a:latin typeface="UD デジタル 教科書体 NK-B" panose="02020700000000000000" pitchFamily="18" charset="-128"/>
                <a:ea typeface="UD デジタル 教科書体 NK-B" panose="02020700000000000000" pitchFamily="18" charset="-128"/>
              </a:rPr>
              <a:t>）</a:t>
            </a: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1600" i="0" dirty="0">
                <a:solidFill>
                  <a:srgbClr val="007E39"/>
                </a:solidFill>
                <a:latin typeface="UD デジタル 教科書体 NK-B" panose="02020700000000000000" pitchFamily="18" charset="-128"/>
                <a:ea typeface="UD デジタル 教科書体 NK-B" panose="02020700000000000000" pitchFamily="18" charset="-128"/>
              </a:rPr>
              <a:t>　　</a:t>
            </a:r>
            <a:endParaRPr kumimoji="1" lang="en-US" altLang="ja-JP" sz="1600" i="0" dirty="0">
              <a:solidFill>
                <a:srgbClr val="007E39"/>
              </a:solidFill>
              <a:latin typeface="UD デジタル 教科書体 NK-B" panose="02020700000000000000" pitchFamily="18" charset="-128"/>
              <a:ea typeface="UD デジタル 教科書体 NK-B" panose="02020700000000000000" pitchFamily="18" charset="-128"/>
            </a:endParaRPr>
          </a:p>
          <a:p>
            <a:pPr marL="0" marR="0" lvl="0" indent="0" algn="l" defTabSz="914400" rtl="0" eaLnBrk="1" fontAlgn="auto" latinLnBrk="0" hangingPunct="1">
              <a:spcBef>
                <a:spcPts val="0"/>
              </a:spcBef>
              <a:spcAft>
                <a:spcPts val="0"/>
              </a:spcAft>
              <a:buClrTx/>
              <a:buSzTx/>
              <a:buFontTx/>
              <a:buNone/>
              <a:tabLst/>
              <a:defRPr/>
            </a:pPr>
            <a:r>
              <a:rPr lang="ja-JP" altLang="en-US" sz="1600" dirty="0">
                <a:solidFill>
                  <a:srgbClr val="007E39"/>
                </a:solidFill>
                <a:latin typeface="UD デジタル 教科書体 NK-B" panose="02020700000000000000" pitchFamily="18" charset="-128"/>
                <a:ea typeface="UD デジタル 教科書体 NK-B" panose="02020700000000000000" pitchFamily="18" charset="-128"/>
              </a:rPr>
              <a:t>　 　　</a:t>
            </a:r>
            <a:r>
              <a:rPr kumimoji="1" lang="ja-JP" altLang="en-US" sz="1600" i="0" dirty="0">
                <a:solidFill>
                  <a:srgbClr val="007E39"/>
                </a:solidFill>
                <a:latin typeface="UD デジタル 教科書体 NK-B" panose="02020700000000000000" pitchFamily="18" charset="-128"/>
                <a:ea typeface="UD デジタル 教科書体 NK-B" panose="02020700000000000000" pitchFamily="18" charset="-128"/>
              </a:rPr>
              <a:t>医療・介護・行政による情報共有サービス</a:t>
            </a:r>
            <a:r>
              <a:rPr kumimoji="1" lang="en-US" altLang="ja-JP" sz="1600" i="0" dirty="0">
                <a:solidFill>
                  <a:srgbClr val="007E39"/>
                </a:solidFill>
                <a:latin typeface="UD デジタル 教科書体 NK-B" panose="02020700000000000000" pitchFamily="18" charset="-128"/>
                <a:ea typeface="UD デジタル 教科書体 NK-B" panose="02020700000000000000" pitchFamily="18" charset="-128"/>
              </a:rPr>
              <a:t>(Team)</a:t>
            </a:r>
            <a:r>
              <a:rPr kumimoji="1" lang="ja-JP" altLang="en-US" sz="1600" i="0" dirty="0">
                <a:solidFill>
                  <a:srgbClr val="007E39"/>
                </a:solidFill>
                <a:latin typeface="UD デジタル 教科書体 NK-B" panose="02020700000000000000" pitchFamily="18" charset="-128"/>
                <a:ea typeface="UD デジタル 教科書体 NK-B" panose="02020700000000000000" pitchFamily="18" charset="-128"/>
              </a:rPr>
              <a:t>を導入して、</a:t>
            </a:r>
            <a:endParaRPr kumimoji="1" lang="en-US" altLang="ja-JP" sz="1600" i="0" dirty="0">
              <a:solidFill>
                <a:srgbClr val="007E39"/>
              </a:solidFill>
              <a:latin typeface="UD デジタル 教科書体 NK-B" panose="02020700000000000000" pitchFamily="18" charset="-128"/>
              <a:ea typeface="UD デジタル 教科書体 NK-B" panose="02020700000000000000" pitchFamily="18" charset="-128"/>
            </a:endParaRPr>
          </a:p>
          <a:p>
            <a:pPr marL="0" marR="0" lvl="0" indent="0" algn="l" defTabSz="914400" rtl="0" eaLnBrk="1" fontAlgn="auto" latinLnBrk="0" hangingPunct="1">
              <a:spcBef>
                <a:spcPts val="0"/>
              </a:spcBef>
              <a:spcAft>
                <a:spcPts val="0"/>
              </a:spcAft>
              <a:buClrTx/>
              <a:buSzTx/>
              <a:buFontTx/>
              <a:buNone/>
              <a:tabLst/>
              <a:defRPr/>
            </a:pPr>
            <a:r>
              <a:rPr kumimoji="1" lang="ja-JP" altLang="en-US" sz="1600" dirty="0">
                <a:solidFill>
                  <a:srgbClr val="007E39"/>
                </a:solidFill>
                <a:latin typeface="UD デジタル 教科書体 NK-B" panose="02020700000000000000" pitchFamily="18" charset="-128"/>
                <a:ea typeface="UD デジタル 教科書体 NK-B" panose="02020700000000000000" pitchFamily="18" charset="-128"/>
              </a:rPr>
              <a:t>　　 　</a:t>
            </a:r>
            <a:r>
              <a:rPr kumimoji="1" lang="ja-JP" altLang="en-US" sz="1600" i="0" dirty="0">
                <a:solidFill>
                  <a:srgbClr val="007E39"/>
                </a:solidFill>
                <a:latin typeface="UD デジタル 教科書体 NK-B" panose="02020700000000000000" pitchFamily="18" charset="-128"/>
                <a:ea typeface="UD デジタル 教科書体 NK-B" panose="02020700000000000000" pitchFamily="18" charset="-128"/>
              </a:rPr>
              <a:t>関係者間で情報共有を図り、</a:t>
            </a:r>
            <a:r>
              <a:rPr kumimoji="1" lang="en-US" altLang="ja-JP" sz="1600" i="0" dirty="0">
                <a:solidFill>
                  <a:srgbClr val="007E39"/>
                </a:solidFill>
                <a:latin typeface="UD デジタル 教科書体 NK-B" panose="02020700000000000000" pitchFamily="18" charset="-128"/>
                <a:ea typeface="UD デジタル 教科書体 NK-B" panose="02020700000000000000" pitchFamily="18" charset="-128"/>
              </a:rPr>
              <a:t>【</a:t>
            </a:r>
            <a:r>
              <a:rPr kumimoji="1" lang="ja-JP" altLang="en-US" sz="1600" i="0" dirty="0">
                <a:solidFill>
                  <a:srgbClr val="007E39"/>
                </a:solidFill>
                <a:latin typeface="UD デジタル 教科書体 NK-B" panose="02020700000000000000" pitchFamily="18" charset="-128"/>
                <a:ea typeface="UD デジタル 教科書体 NK-B" panose="02020700000000000000" pitchFamily="18" charset="-128"/>
              </a:rPr>
              <a:t>前方～病院～後方</a:t>
            </a:r>
            <a:r>
              <a:rPr lang="en-US" altLang="ja-JP" sz="1600" dirty="0">
                <a:solidFill>
                  <a:srgbClr val="007E39"/>
                </a:solidFill>
                <a:latin typeface="UD デジタル 教科書体 NK-B" panose="02020700000000000000" pitchFamily="18" charset="-128"/>
                <a:ea typeface="UD デジタル 教科書体 NK-B" panose="02020700000000000000" pitchFamily="18" charset="-128"/>
              </a:rPr>
              <a:t>】</a:t>
            </a:r>
            <a:r>
              <a:rPr kumimoji="1" lang="ja-JP" altLang="en-US" sz="1600" i="0" dirty="0">
                <a:solidFill>
                  <a:srgbClr val="007E39"/>
                </a:solidFill>
                <a:latin typeface="UD デジタル 教科書体 NK-B" panose="02020700000000000000" pitchFamily="18" charset="-128"/>
                <a:ea typeface="UD デジタル 教科書体 NK-B" panose="02020700000000000000" pitchFamily="18" charset="-128"/>
              </a:rPr>
              <a:t>の連携を強化して</a:t>
            </a:r>
            <a:endParaRPr kumimoji="1" lang="en-US" altLang="ja-JP" sz="1600" i="0" dirty="0">
              <a:solidFill>
                <a:srgbClr val="007E39"/>
              </a:solidFill>
              <a:latin typeface="UD デジタル 教科書体 NK-B" panose="02020700000000000000" pitchFamily="18" charset="-128"/>
              <a:ea typeface="UD デジタル 教科書体 NK-B" panose="02020700000000000000" pitchFamily="18" charset="-128"/>
            </a:endParaRPr>
          </a:p>
          <a:p>
            <a:pPr marL="0" marR="0" lvl="0" indent="0" algn="l" defTabSz="914400" rtl="0" eaLnBrk="1" fontAlgn="auto" latinLnBrk="0" hangingPunct="1">
              <a:spcBef>
                <a:spcPts val="0"/>
              </a:spcBef>
              <a:spcAft>
                <a:spcPts val="0"/>
              </a:spcAft>
              <a:buClrTx/>
              <a:buSzTx/>
              <a:buFontTx/>
              <a:buNone/>
              <a:tabLst/>
              <a:defRPr/>
            </a:pPr>
            <a:r>
              <a:rPr kumimoji="1" lang="ja-JP" altLang="en-US" sz="1600" dirty="0">
                <a:solidFill>
                  <a:srgbClr val="007E39"/>
                </a:solidFill>
                <a:latin typeface="UD デジタル 教科書体 NK-B" panose="02020700000000000000" pitchFamily="18" charset="-128"/>
                <a:ea typeface="UD デジタル 教科書体 NK-B" panose="02020700000000000000" pitchFamily="18" charset="-128"/>
              </a:rPr>
              <a:t>　 　　</a:t>
            </a:r>
            <a:r>
              <a:rPr kumimoji="1" lang="ja-JP" altLang="en-US" sz="1600" i="0" dirty="0">
                <a:solidFill>
                  <a:srgbClr val="007E39"/>
                </a:solidFill>
                <a:latin typeface="UD デジタル 教科書体 NK-B" panose="02020700000000000000" pitchFamily="18" charset="-128"/>
                <a:ea typeface="UD デジタル 教科書体 NK-B" panose="02020700000000000000" pitchFamily="18" charset="-128"/>
              </a:rPr>
              <a:t>効率的なサービスを提供する。　</a:t>
            </a:r>
            <a:endParaRPr kumimoji="1" lang="en-US" altLang="ja-JP" i="0" dirty="0">
              <a:solidFill>
                <a:srgbClr val="007E39"/>
              </a:solidFill>
              <a:latin typeface="UD デジタル 教科書体 NK-B" panose="02020700000000000000" pitchFamily="18" charset="-128"/>
              <a:ea typeface="UD デジタル 教科書体 NK-B" panose="02020700000000000000" pitchFamily="18" charset="-128"/>
            </a:endParaRPr>
          </a:p>
        </p:txBody>
      </p:sp>
      <p:sp>
        <p:nvSpPr>
          <p:cNvPr id="8" name="Rectangle 8">
            <a:extLst>
              <a:ext uri="{FF2B5EF4-FFF2-40B4-BE49-F238E27FC236}">
                <a16:creationId xmlns:a16="http://schemas.microsoft.com/office/drawing/2014/main" id="{E132DE77-D5EB-C9FE-D177-03CEF21999B0}"/>
              </a:ext>
            </a:extLst>
          </p:cNvPr>
          <p:cNvSpPr>
            <a:spLocks noChangeArrowheads="1"/>
          </p:cNvSpPr>
          <p:nvPr/>
        </p:nvSpPr>
        <p:spPr bwMode="auto">
          <a:xfrm>
            <a:off x="1143001"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ja-JP" altLang="en-US" sz="1350"/>
          </a:p>
        </p:txBody>
      </p:sp>
      <p:sp>
        <p:nvSpPr>
          <p:cNvPr id="3" name="正方形/長方形 2">
            <a:extLst>
              <a:ext uri="{FF2B5EF4-FFF2-40B4-BE49-F238E27FC236}">
                <a16:creationId xmlns:a16="http://schemas.microsoft.com/office/drawing/2014/main" id="{4379B502-98F9-C1F5-D1C7-3722F061E454}"/>
              </a:ext>
            </a:extLst>
          </p:cNvPr>
          <p:cNvSpPr/>
          <p:nvPr/>
        </p:nvSpPr>
        <p:spPr>
          <a:xfrm>
            <a:off x="-10356" y="884664"/>
            <a:ext cx="9180000" cy="85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 name="直線コネクタ 3">
            <a:extLst>
              <a:ext uri="{FF2B5EF4-FFF2-40B4-BE49-F238E27FC236}">
                <a16:creationId xmlns:a16="http://schemas.microsoft.com/office/drawing/2014/main" id="{DDD51702-8173-D1B5-EA34-9C2DF8C6557B}"/>
              </a:ext>
            </a:extLst>
          </p:cNvPr>
          <p:cNvCxnSpPr/>
          <p:nvPr/>
        </p:nvCxnSpPr>
        <p:spPr>
          <a:xfrm>
            <a:off x="-14176" y="840880"/>
            <a:ext cx="918000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7" name="図 6">
            <a:extLst>
              <a:ext uri="{FF2B5EF4-FFF2-40B4-BE49-F238E27FC236}">
                <a16:creationId xmlns:a16="http://schemas.microsoft.com/office/drawing/2014/main" id="{0C121766-5BAE-4372-444F-A051A20E27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419" y="57546"/>
            <a:ext cx="649087" cy="700171"/>
          </a:xfrm>
          <a:prstGeom prst="rect">
            <a:avLst/>
          </a:prstGeom>
        </p:spPr>
      </p:pic>
      <p:sp>
        <p:nvSpPr>
          <p:cNvPr id="9" name="正方形/長方形 8">
            <a:extLst>
              <a:ext uri="{FF2B5EF4-FFF2-40B4-BE49-F238E27FC236}">
                <a16:creationId xmlns:a16="http://schemas.microsoft.com/office/drawing/2014/main" id="{DD553B16-2C2F-6C7E-3F25-3581B7E8C1DF}"/>
              </a:ext>
            </a:extLst>
          </p:cNvPr>
          <p:cNvSpPr/>
          <p:nvPr/>
        </p:nvSpPr>
        <p:spPr>
          <a:xfrm>
            <a:off x="181402" y="4641131"/>
            <a:ext cx="8722518" cy="1723854"/>
          </a:xfrm>
          <a:prstGeom prst="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Picture 8" descr="Team | Allm Inc. - Shaping Healthcare">
            <a:extLst>
              <a:ext uri="{FF2B5EF4-FFF2-40B4-BE49-F238E27FC236}">
                <a16:creationId xmlns:a16="http://schemas.microsoft.com/office/drawing/2014/main" id="{FB73C30A-36D2-F8CC-502B-1A57B226755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1886" y="4789158"/>
            <a:ext cx="1067948" cy="1067948"/>
          </a:xfrm>
          <a:prstGeom prst="rect">
            <a:avLst/>
          </a:prstGeom>
          <a:noFill/>
          <a:extLst>
            <a:ext uri="{909E8E84-426E-40DD-AFC4-6F175D3DCCD1}">
              <a14:hiddenFill xmlns:a14="http://schemas.microsoft.com/office/drawing/2010/main">
                <a:solidFill>
                  <a:srgbClr val="FFFFFF"/>
                </a:solidFill>
              </a14:hiddenFill>
            </a:ext>
          </a:extLst>
        </p:spPr>
      </p:pic>
      <p:pic>
        <p:nvPicPr>
          <p:cNvPr id="11" name="Google Shape;725;g24dbc8b1f8a_0_0">
            <a:extLst>
              <a:ext uri="{FF2B5EF4-FFF2-40B4-BE49-F238E27FC236}">
                <a16:creationId xmlns:a16="http://schemas.microsoft.com/office/drawing/2014/main" id="{7015F01A-FE8C-4D6F-4FA1-56053B55526D}"/>
              </a:ext>
            </a:extLst>
          </p:cNvPr>
          <p:cNvPicPr preferRelativeResize="0"/>
          <p:nvPr/>
        </p:nvPicPr>
        <p:blipFill rotWithShape="1">
          <a:blip r:embed="rId5">
            <a:alphaModFix/>
          </a:blip>
          <a:srcRect/>
          <a:stretch/>
        </p:blipFill>
        <p:spPr>
          <a:xfrm>
            <a:off x="533493" y="5928434"/>
            <a:ext cx="804734" cy="299421"/>
          </a:xfrm>
          <a:prstGeom prst="rect">
            <a:avLst/>
          </a:prstGeom>
          <a:noFill/>
          <a:ln>
            <a:noFill/>
          </a:ln>
        </p:spPr>
      </p:pic>
      <p:pic>
        <p:nvPicPr>
          <p:cNvPr id="12" name="図 11">
            <a:extLst>
              <a:ext uri="{FF2B5EF4-FFF2-40B4-BE49-F238E27FC236}">
                <a16:creationId xmlns:a16="http://schemas.microsoft.com/office/drawing/2014/main" id="{BAEF331A-CCE3-BD27-F121-0B98EEFC27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8227" y="3552236"/>
            <a:ext cx="474439" cy="492737"/>
          </a:xfrm>
          <a:prstGeom prst="rect">
            <a:avLst/>
          </a:prstGeom>
          <a:solidFill>
            <a:schemeClr val="bg1"/>
          </a:solidFill>
          <a:ln>
            <a:noFill/>
          </a:ln>
          <a:effectLst/>
        </p:spPr>
      </p:pic>
      <p:pic>
        <p:nvPicPr>
          <p:cNvPr id="13" name="Picture 6" descr="https://www.allm.net/wp-content/uploads/solutions-mysos-icon@2x.png">
            <a:extLst>
              <a:ext uri="{FF2B5EF4-FFF2-40B4-BE49-F238E27FC236}">
                <a16:creationId xmlns:a16="http://schemas.microsoft.com/office/drawing/2014/main" id="{D7204FD1-D16C-EFD5-D555-CAEB0C7A48A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0104" y="1294459"/>
            <a:ext cx="1171513" cy="1171513"/>
          </a:xfrm>
          <a:prstGeom prst="rect">
            <a:avLst/>
          </a:prstGeom>
          <a:noFill/>
          <a:extLst>
            <a:ext uri="{909E8E84-426E-40DD-AFC4-6F175D3DCCD1}">
              <a14:hiddenFill xmlns:a14="http://schemas.microsoft.com/office/drawing/2010/main">
                <a:solidFill>
                  <a:srgbClr val="FFFFFF"/>
                </a:solidFill>
              </a14:hiddenFill>
            </a:ext>
          </a:extLst>
        </p:spPr>
      </p:pic>
      <p:sp>
        <p:nvSpPr>
          <p:cNvPr id="16" name="正方形/長方形 15">
            <a:extLst>
              <a:ext uri="{FF2B5EF4-FFF2-40B4-BE49-F238E27FC236}">
                <a16:creationId xmlns:a16="http://schemas.microsoft.com/office/drawing/2014/main" id="{5DF5EB19-B585-F3C5-2CF1-270C04E40043}"/>
              </a:ext>
            </a:extLst>
          </p:cNvPr>
          <p:cNvSpPr/>
          <p:nvPr/>
        </p:nvSpPr>
        <p:spPr>
          <a:xfrm>
            <a:off x="-14175" y="176382"/>
            <a:ext cx="9113672" cy="609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3200" dirty="0">
                <a:solidFill>
                  <a:schemeClr val="tx1"/>
                </a:solidFill>
                <a:latin typeface="UD デジタル 教科書体 NK-B" panose="02020700000000000000" pitchFamily="18" charset="-128"/>
                <a:ea typeface="UD デジタル 教科書体 NK-B" panose="02020700000000000000" pitchFamily="18" charset="-128"/>
              </a:rPr>
              <a:t>酒田市における今後の医療・介護連携②</a:t>
            </a:r>
          </a:p>
        </p:txBody>
      </p:sp>
    </p:spTree>
    <p:extLst>
      <p:ext uri="{BB962C8B-B14F-4D97-AF65-F5344CB8AC3E}">
        <p14:creationId xmlns:p14="http://schemas.microsoft.com/office/powerpoint/2010/main" val="1219496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454EB-7E61-7100-0D0A-1A416C2183FB}"/>
            </a:ext>
          </a:extLst>
        </p:cNvPr>
        <p:cNvGrpSpPr/>
        <p:nvPr/>
      </p:nvGrpSpPr>
      <p:grpSpPr>
        <a:xfrm>
          <a:off x="0" y="0"/>
          <a:ext cx="0" cy="0"/>
          <a:chOff x="0" y="0"/>
          <a:chExt cx="0" cy="0"/>
        </a:xfrm>
      </p:grpSpPr>
      <p:sp>
        <p:nvSpPr>
          <p:cNvPr id="1276" name="Rectangle 66">
            <a:extLst>
              <a:ext uri="{FF2B5EF4-FFF2-40B4-BE49-F238E27FC236}">
                <a16:creationId xmlns:a16="http://schemas.microsoft.com/office/drawing/2014/main" id="{E65BA233-D298-A35F-929E-F83715381D89}"/>
              </a:ext>
            </a:extLst>
          </p:cNvPr>
          <p:cNvSpPr>
            <a:spLocks noChangeArrowheads="1"/>
          </p:cNvSpPr>
          <p:nvPr/>
        </p:nvSpPr>
        <p:spPr>
          <a:xfrm>
            <a:off x="201653" y="1063091"/>
            <a:ext cx="8740694" cy="2941973"/>
          </a:xfrm>
          <a:prstGeom prst="rect">
            <a:avLst/>
          </a:prstGeom>
          <a:noFill/>
          <a:ln w="19050">
            <a:solidFill>
              <a:schemeClr val="bg1">
                <a:lumMod val="50000"/>
              </a:schemeClr>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solidFill>
                <a:srgbClr val="0070C0"/>
              </a:solidFill>
              <a:latin typeface="UD デジタル 教科書体 NK-B" panose="02020700000000000000" pitchFamily="18" charset="-128"/>
              <a:ea typeface="UD デジタル 教科書体 NK-B" panose="02020700000000000000" pitchFamily="18" charset="-128"/>
            </a:endParaRPr>
          </a:p>
        </p:txBody>
      </p:sp>
      <p:sp>
        <p:nvSpPr>
          <p:cNvPr id="39" name="四角形: 角を丸くする 38">
            <a:extLst>
              <a:ext uri="{FF2B5EF4-FFF2-40B4-BE49-F238E27FC236}">
                <a16:creationId xmlns:a16="http://schemas.microsoft.com/office/drawing/2014/main" id="{1D61FA7B-EA95-3837-826E-C49B06E24312}"/>
              </a:ext>
            </a:extLst>
          </p:cNvPr>
          <p:cNvSpPr/>
          <p:nvPr/>
        </p:nvSpPr>
        <p:spPr>
          <a:xfrm>
            <a:off x="1503786" y="1557815"/>
            <a:ext cx="1647810" cy="216000"/>
          </a:xfrm>
          <a:prstGeom prst="roundRect">
            <a:avLst>
              <a:gd name="adj" fmla="val 40234"/>
            </a:avLst>
          </a:prstGeom>
          <a:solidFill>
            <a:schemeClr val="accent2"/>
          </a:solidFill>
          <a:ln>
            <a:noFill/>
          </a:ln>
        </p:spPr>
        <p:txBody>
          <a:bodyPr wrap="square" lIns="36000" rIns="36000" anchor="ctr">
            <a:noAutofit/>
          </a:bodyPr>
          <a:lstStyle/>
          <a:p>
            <a:pPr algn="ctr" defTabSz="914400">
              <a:lnSpc>
                <a:spcPct val="110000"/>
              </a:lnSpc>
            </a:pPr>
            <a:r>
              <a:rPr lang="en-US" altLang="ja-JP" sz="1100" b="1" dirty="0" err="1">
                <a:solidFill>
                  <a:schemeClr val="bg1"/>
                </a:solidFill>
                <a:latin typeface="UD デジタル 教科書体 NK-B" panose="02020700000000000000" pitchFamily="18" charset="-128"/>
                <a:ea typeface="UD デジタル 教科書体 NK-B" panose="02020700000000000000" pitchFamily="18" charset="-128"/>
              </a:rPr>
              <a:t>MySOS</a:t>
            </a:r>
            <a:r>
              <a:rPr lang="ja-JP" altLang="en-US" sz="1100" b="1" dirty="0">
                <a:solidFill>
                  <a:schemeClr val="bg1"/>
                </a:solidFill>
                <a:latin typeface="UD デジタル 教科書体 NK-B" panose="02020700000000000000" pitchFamily="18" charset="-128"/>
                <a:ea typeface="UD デジタル 教科書体 NK-B" panose="02020700000000000000" pitchFamily="18" charset="-128"/>
              </a:rPr>
              <a:t>・プレシジョン</a:t>
            </a:r>
            <a:endParaRPr kumimoji="1" lang="en-US" altLang="ja-JP" sz="1100"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40" name="角丸四角形 9">
            <a:extLst>
              <a:ext uri="{FF2B5EF4-FFF2-40B4-BE49-F238E27FC236}">
                <a16:creationId xmlns:a16="http://schemas.microsoft.com/office/drawing/2014/main" id="{BA16BDBC-DC1B-6C92-4E70-60F264F6F3A1}"/>
              </a:ext>
            </a:extLst>
          </p:cNvPr>
          <p:cNvSpPr/>
          <p:nvPr/>
        </p:nvSpPr>
        <p:spPr>
          <a:xfrm>
            <a:off x="1076920" y="2648603"/>
            <a:ext cx="2552836" cy="1152946"/>
          </a:xfrm>
          <a:prstGeom prst="roundRect">
            <a:avLst>
              <a:gd name="adj" fmla="val 2347"/>
            </a:avLst>
          </a:prstGeom>
          <a:noFill/>
          <a:ln w="19050">
            <a:solidFill>
              <a:srgbClr val="99CC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u="none" strike="noStrike" kern="1200" cap="none" spc="0" normalizeH="0" baseline="0" noProof="0">
              <a:ln>
                <a:noFill/>
              </a:ln>
              <a:solidFill>
                <a:srgbClr val="FFFFFF"/>
              </a:solidFill>
              <a:effectLst/>
              <a:uLnTx/>
              <a:uFillTx/>
              <a:latin typeface="UD デジタル 教科書体 NK-B" panose="02020700000000000000" pitchFamily="18" charset="-128"/>
              <a:ea typeface="UD デジタル 教科書体 NK-B" panose="02020700000000000000" pitchFamily="18" charset="-128"/>
            </a:endParaRPr>
          </a:p>
        </p:txBody>
      </p:sp>
      <p:sp>
        <p:nvSpPr>
          <p:cNvPr id="42" name="正方形/長方形 41">
            <a:extLst>
              <a:ext uri="{FF2B5EF4-FFF2-40B4-BE49-F238E27FC236}">
                <a16:creationId xmlns:a16="http://schemas.microsoft.com/office/drawing/2014/main" id="{5F480E45-A0EB-84B2-6B8E-8EBFA50BFA20}"/>
              </a:ext>
            </a:extLst>
          </p:cNvPr>
          <p:cNvSpPr/>
          <p:nvPr/>
        </p:nvSpPr>
        <p:spPr>
          <a:xfrm>
            <a:off x="524883" y="2665480"/>
            <a:ext cx="326580" cy="95386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45720" indent="128016" algn="ctr" rtl="0" eaLnBrk="1" fontAlgn="ctr" latinLnBrk="0" hangingPunct="1">
              <a:spcBef>
                <a:spcPts val="0"/>
              </a:spcBef>
              <a:spcAft>
                <a:spcPts val="0"/>
              </a:spcAft>
              <a:tabLst>
                <a:tab pos="2700020" algn="ctr"/>
                <a:tab pos="5400040" algn="r"/>
              </a:tabLst>
            </a:pPr>
            <a:r>
              <a:rPr kumimoji="1" lang="ja-JP" altLang="en-US" sz="1000" b="0" u="none" strike="noStrike" kern="100" dirty="0">
                <a:solidFill>
                  <a:srgbClr val="000000"/>
                </a:solidFill>
                <a:effectLst/>
                <a:latin typeface="UD デジタル 教科書体 NK-B" panose="02020700000000000000" pitchFamily="18" charset="-128"/>
                <a:ea typeface="UD デジタル 教科書体 NK-B" panose="02020700000000000000" pitchFamily="18" charset="-128"/>
                <a:cs typeface="Meiryo UI" panose="020B0604030504040204" pitchFamily="50" charset="-128"/>
              </a:rPr>
              <a:t>委</a:t>
            </a:r>
            <a:endParaRPr kumimoji="1" lang="en-US" altLang="ja-JP" sz="1000" b="0" u="none" strike="noStrike" kern="100" dirty="0">
              <a:solidFill>
                <a:srgbClr val="000000"/>
              </a:solidFill>
              <a:effectLst/>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a:p>
            <a:pPr marL="0" marR="45720" indent="128016" algn="ctr" rtl="0" eaLnBrk="1" fontAlgn="ctr" latinLnBrk="0" hangingPunct="1">
              <a:spcBef>
                <a:spcPts val="0"/>
              </a:spcBef>
              <a:spcAft>
                <a:spcPts val="0"/>
              </a:spcAft>
              <a:tabLst>
                <a:tab pos="2700020" algn="ctr"/>
                <a:tab pos="5400040" algn="r"/>
              </a:tabLst>
            </a:pPr>
            <a:r>
              <a:rPr kumimoji="1" lang="ja-JP" altLang="en-US" sz="1000" b="0" u="none" strike="noStrike" kern="100" dirty="0">
                <a:solidFill>
                  <a:srgbClr val="000000"/>
                </a:solidFill>
                <a:effectLst/>
                <a:latin typeface="UD デジタル 教科書体 NK-B" panose="02020700000000000000" pitchFamily="18" charset="-128"/>
                <a:ea typeface="UD デジタル 教科書体 NK-B" panose="02020700000000000000" pitchFamily="18" charset="-128"/>
                <a:cs typeface="Meiryo UI" panose="020B0604030504040204" pitchFamily="50" charset="-128"/>
              </a:rPr>
              <a:t>託</a:t>
            </a:r>
            <a:endParaRPr kumimoji="1" lang="en-US" altLang="ja-JP" sz="1000" b="0" u="none" strike="noStrike" kern="100" dirty="0">
              <a:solidFill>
                <a:srgbClr val="000000"/>
              </a:solidFill>
              <a:effectLst/>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a:p>
            <a:pPr marL="0" marR="45720" indent="128016" algn="ctr" rtl="0" eaLnBrk="1" fontAlgn="ctr" latinLnBrk="0" hangingPunct="1">
              <a:spcBef>
                <a:spcPts val="0"/>
              </a:spcBef>
              <a:spcAft>
                <a:spcPts val="0"/>
              </a:spcAft>
              <a:tabLst>
                <a:tab pos="2700020" algn="ctr"/>
                <a:tab pos="5400040" algn="r"/>
              </a:tabLst>
            </a:pPr>
            <a:r>
              <a:rPr kumimoji="1" lang="ja-JP" altLang="en-US" sz="1000" b="0" u="none" strike="noStrike" kern="100" dirty="0">
                <a:solidFill>
                  <a:srgbClr val="000000"/>
                </a:solidFill>
                <a:effectLst/>
                <a:latin typeface="UD デジタル 教科書体 NK-B" panose="02020700000000000000" pitchFamily="18" charset="-128"/>
                <a:ea typeface="UD デジタル 教科書体 NK-B" panose="02020700000000000000" pitchFamily="18" charset="-128"/>
                <a:cs typeface="Meiryo UI" panose="020B0604030504040204" pitchFamily="50" charset="-128"/>
              </a:rPr>
              <a:t>契</a:t>
            </a:r>
            <a:endParaRPr kumimoji="1" lang="en-US" altLang="ja-JP" sz="1000" b="0" u="none" strike="noStrike" kern="100" dirty="0">
              <a:solidFill>
                <a:srgbClr val="000000"/>
              </a:solidFill>
              <a:effectLst/>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a:p>
            <a:pPr marL="0" marR="45720" indent="128016" algn="ctr" rtl="0" eaLnBrk="1" fontAlgn="ctr" latinLnBrk="0" hangingPunct="1">
              <a:spcBef>
                <a:spcPts val="0"/>
              </a:spcBef>
              <a:spcAft>
                <a:spcPts val="0"/>
              </a:spcAft>
              <a:tabLst>
                <a:tab pos="2700020" algn="ctr"/>
                <a:tab pos="5400040" algn="r"/>
              </a:tabLst>
            </a:pPr>
            <a:r>
              <a:rPr kumimoji="1" lang="ja-JP" altLang="en-US" sz="1000" b="0" u="none" strike="noStrike" kern="100" dirty="0">
                <a:solidFill>
                  <a:srgbClr val="000000"/>
                </a:solidFill>
                <a:effectLst/>
                <a:latin typeface="UD デジタル 教科書体 NK-B" panose="02020700000000000000" pitchFamily="18" charset="-128"/>
                <a:ea typeface="UD デジタル 教科書体 NK-B" panose="02020700000000000000" pitchFamily="18" charset="-128"/>
                <a:cs typeface="Meiryo UI" panose="020B0604030504040204" pitchFamily="50" charset="-128"/>
              </a:rPr>
              <a:t>約</a:t>
            </a:r>
          </a:p>
        </p:txBody>
      </p:sp>
      <p:sp>
        <p:nvSpPr>
          <p:cNvPr id="43" name="正方形/長方形 4">
            <a:extLst>
              <a:ext uri="{FF2B5EF4-FFF2-40B4-BE49-F238E27FC236}">
                <a16:creationId xmlns:a16="http://schemas.microsoft.com/office/drawing/2014/main" id="{FCCC3227-3236-DC72-289E-3ECCF86F61A5}"/>
              </a:ext>
            </a:extLst>
          </p:cNvPr>
          <p:cNvSpPr/>
          <p:nvPr/>
        </p:nvSpPr>
        <p:spPr>
          <a:xfrm>
            <a:off x="612575" y="2011414"/>
            <a:ext cx="1383177" cy="273848"/>
          </a:xfrm>
          <a:prstGeom prst="rect">
            <a:avLst/>
          </a:prstGeom>
          <a:solidFill>
            <a:schemeClr val="bg1"/>
          </a:solidFill>
          <a:ln>
            <a:solidFill>
              <a:schemeClr val="tx1"/>
            </a:solidFill>
          </a:ln>
        </p:spPr>
        <p:txBody>
          <a:bodyPr wrap="square" lIns="0" tIns="36000" rIns="0" bIns="36000">
            <a:noAutofit/>
          </a:bodyPr>
          <a:lstStyle/>
          <a:p>
            <a:pPr marL="265113" marR="143510" indent="-176213">
              <a:spcAft>
                <a:spcPts val="0"/>
              </a:spcAft>
            </a:pPr>
            <a:r>
              <a:rPr lang="ja-JP" altLang="en-US" sz="110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日本海総合病院</a:t>
            </a:r>
            <a:endParaRPr lang="en-US" altLang="ja-JP" sz="110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44" name="正方形/長方形 4">
            <a:extLst>
              <a:ext uri="{FF2B5EF4-FFF2-40B4-BE49-F238E27FC236}">
                <a16:creationId xmlns:a16="http://schemas.microsoft.com/office/drawing/2014/main" id="{CD35115D-3F64-CCCE-1989-72548189F7DF}"/>
              </a:ext>
            </a:extLst>
          </p:cNvPr>
          <p:cNvSpPr/>
          <p:nvPr/>
        </p:nvSpPr>
        <p:spPr>
          <a:xfrm>
            <a:off x="2489905" y="2007483"/>
            <a:ext cx="1383177" cy="273848"/>
          </a:xfrm>
          <a:prstGeom prst="rect">
            <a:avLst/>
          </a:prstGeom>
          <a:solidFill>
            <a:schemeClr val="bg1"/>
          </a:solidFill>
          <a:ln>
            <a:solidFill>
              <a:schemeClr val="tx1"/>
            </a:solidFill>
          </a:ln>
        </p:spPr>
        <p:txBody>
          <a:bodyPr wrap="square" lIns="0" tIns="36000" rIns="0" bIns="36000">
            <a:noAutofit/>
          </a:bodyPr>
          <a:lstStyle/>
          <a:p>
            <a:pPr marL="265113" marR="143510" indent="-176213">
              <a:spcAft>
                <a:spcPts val="0"/>
              </a:spcAft>
            </a:pPr>
            <a:r>
              <a:rPr lang="ja-JP" altLang="en-US" sz="110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酒田地区医師会</a:t>
            </a:r>
            <a:endParaRPr lang="en-US" altLang="ja-JP" sz="110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45" name="正方形/長方形 4">
            <a:extLst>
              <a:ext uri="{FF2B5EF4-FFF2-40B4-BE49-F238E27FC236}">
                <a16:creationId xmlns:a16="http://schemas.microsoft.com/office/drawing/2014/main" id="{65C7A1DC-8D39-58A8-417C-2FC0587BA771}"/>
              </a:ext>
            </a:extLst>
          </p:cNvPr>
          <p:cNvSpPr/>
          <p:nvPr/>
        </p:nvSpPr>
        <p:spPr>
          <a:xfrm>
            <a:off x="1226074" y="2794266"/>
            <a:ext cx="1383177" cy="286351"/>
          </a:xfrm>
          <a:prstGeom prst="rect">
            <a:avLst/>
          </a:prstGeom>
          <a:solidFill>
            <a:schemeClr val="bg1"/>
          </a:solidFill>
          <a:ln>
            <a:solidFill>
              <a:schemeClr val="tx1"/>
            </a:solidFill>
          </a:ln>
        </p:spPr>
        <p:txBody>
          <a:bodyPr wrap="square" lIns="72000" tIns="36000" rIns="72000" bIns="36000">
            <a:spAutoFit/>
          </a:bodyPr>
          <a:lstStyle/>
          <a:p>
            <a:pPr marL="265113" marR="143510" indent="-176213" algn="ctr">
              <a:lnSpc>
                <a:spcPts val="1800"/>
              </a:lnSpc>
              <a:spcAft>
                <a:spcPts val="0"/>
              </a:spcAft>
            </a:pPr>
            <a:r>
              <a:rPr lang="ja-JP" altLang="en-US" sz="110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株式会社アルム</a:t>
            </a:r>
            <a:endParaRPr lang="en-US" altLang="ja-JP" sz="110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46" name="四角形: 角を丸くする 55">
            <a:extLst>
              <a:ext uri="{FF2B5EF4-FFF2-40B4-BE49-F238E27FC236}">
                <a16:creationId xmlns:a16="http://schemas.microsoft.com/office/drawing/2014/main" id="{9D9004C1-750F-9E55-08D9-1D8D242086B3}"/>
              </a:ext>
            </a:extLst>
          </p:cNvPr>
          <p:cNvSpPr/>
          <p:nvPr/>
        </p:nvSpPr>
        <p:spPr>
          <a:xfrm>
            <a:off x="2564830" y="2829303"/>
            <a:ext cx="582515" cy="216000"/>
          </a:xfrm>
          <a:prstGeom prst="roundRect">
            <a:avLst>
              <a:gd name="adj" fmla="val 40234"/>
            </a:avLst>
          </a:prstGeom>
          <a:solidFill>
            <a:srgbClr val="CCECFF"/>
          </a:solidFill>
          <a:ln>
            <a:noFill/>
          </a:ln>
        </p:spPr>
        <p:txBody>
          <a:bodyPr wrap="square" lIns="36000" rIns="36000" anchor="ctr">
            <a:noAutofit/>
          </a:bodyPr>
          <a:lstStyle/>
          <a:p>
            <a:pPr algn="ctr" defTabSz="914400">
              <a:lnSpc>
                <a:spcPct val="110000"/>
              </a:lnSpc>
            </a:pPr>
            <a:r>
              <a:rPr lang="ja-JP" altLang="en-US" sz="900" dirty="0">
                <a:solidFill>
                  <a:sysClr val="windowText" lastClr="000000"/>
                </a:solidFill>
                <a:latin typeface="UD デジタル 教科書体 NK-B" panose="02020700000000000000" pitchFamily="18" charset="-128"/>
                <a:ea typeface="UD デジタル 教科書体 NK-B" panose="02020700000000000000" pitchFamily="18" charset="-128"/>
              </a:rPr>
              <a:t>参画済</a:t>
            </a:r>
            <a:endParaRPr kumimoji="1" lang="en-US" altLang="ja-JP" sz="700" dirty="0">
              <a:solidFill>
                <a:sysClr val="windowText" lastClr="000000"/>
              </a:solidFill>
              <a:latin typeface="UD デジタル 教科書体 NK-B" panose="02020700000000000000" pitchFamily="18" charset="-128"/>
              <a:ea typeface="UD デジタル 教科書体 NK-B" panose="02020700000000000000" pitchFamily="18" charset="-128"/>
            </a:endParaRPr>
          </a:p>
        </p:txBody>
      </p:sp>
      <p:sp>
        <p:nvSpPr>
          <p:cNvPr id="47" name="正方形/長方形 4">
            <a:extLst>
              <a:ext uri="{FF2B5EF4-FFF2-40B4-BE49-F238E27FC236}">
                <a16:creationId xmlns:a16="http://schemas.microsoft.com/office/drawing/2014/main" id="{A3A2B325-AFDB-CFD1-DA9F-99E908689F5C}"/>
              </a:ext>
            </a:extLst>
          </p:cNvPr>
          <p:cNvSpPr/>
          <p:nvPr/>
        </p:nvSpPr>
        <p:spPr>
          <a:xfrm>
            <a:off x="1226074" y="3313451"/>
            <a:ext cx="1467409" cy="273600"/>
          </a:xfrm>
          <a:prstGeom prst="rect">
            <a:avLst/>
          </a:prstGeom>
          <a:solidFill>
            <a:schemeClr val="bg1"/>
          </a:solidFill>
          <a:ln>
            <a:solidFill>
              <a:schemeClr val="tx1"/>
            </a:solidFill>
          </a:ln>
        </p:spPr>
        <p:txBody>
          <a:bodyPr wrap="square" lIns="0" tIns="0" rIns="0" bIns="0">
            <a:noAutofit/>
          </a:bodyPr>
          <a:lstStyle/>
          <a:p>
            <a:pPr marL="265113" marR="143510" indent="-176213" algn="ctr">
              <a:lnSpc>
                <a:spcPts val="1800"/>
              </a:lnSpc>
              <a:spcAft>
                <a:spcPts val="0"/>
              </a:spcAft>
            </a:pPr>
            <a:r>
              <a:rPr lang="ja-JP" altLang="en-US" sz="105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株式会社プレシジョン</a:t>
            </a:r>
            <a:endParaRPr lang="en-US" altLang="ja-JP" sz="105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49" name="角丸四角形 9">
            <a:extLst>
              <a:ext uri="{FF2B5EF4-FFF2-40B4-BE49-F238E27FC236}">
                <a16:creationId xmlns:a16="http://schemas.microsoft.com/office/drawing/2014/main" id="{53BCDF0F-1C7D-1D08-6243-B5B53537878C}"/>
              </a:ext>
            </a:extLst>
          </p:cNvPr>
          <p:cNvSpPr/>
          <p:nvPr/>
        </p:nvSpPr>
        <p:spPr>
          <a:xfrm>
            <a:off x="459266" y="1933931"/>
            <a:ext cx="3974223" cy="492653"/>
          </a:xfrm>
          <a:prstGeom prst="roundRect">
            <a:avLst>
              <a:gd name="adj" fmla="val 2347"/>
            </a:avLst>
          </a:prstGeom>
          <a:noFill/>
          <a:ln w="1905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u="none" strike="noStrike" kern="1200" cap="none" spc="0" normalizeH="0" baseline="0" noProof="0">
              <a:ln>
                <a:noFill/>
              </a:ln>
              <a:solidFill>
                <a:srgbClr val="FFFFFF"/>
              </a:solidFill>
              <a:effectLst/>
              <a:uLnTx/>
              <a:uFillTx/>
              <a:latin typeface="UD デジタル 教科書体 NK-B" panose="02020700000000000000" pitchFamily="18" charset="-128"/>
              <a:ea typeface="UD デジタル 教科書体 NK-B" panose="02020700000000000000" pitchFamily="18" charset="-128"/>
            </a:endParaRPr>
          </a:p>
        </p:txBody>
      </p:sp>
      <p:cxnSp>
        <p:nvCxnSpPr>
          <p:cNvPr id="50" name="直線矢印コネクタ 49">
            <a:extLst>
              <a:ext uri="{FF2B5EF4-FFF2-40B4-BE49-F238E27FC236}">
                <a16:creationId xmlns:a16="http://schemas.microsoft.com/office/drawing/2014/main" id="{BFF4AC04-B207-1C02-F624-AEB0886C161B}"/>
              </a:ext>
            </a:extLst>
          </p:cNvPr>
          <p:cNvCxnSpPr>
            <a:cxnSpLocks/>
          </p:cNvCxnSpPr>
          <p:nvPr/>
        </p:nvCxnSpPr>
        <p:spPr>
          <a:xfrm flipH="1">
            <a:off x="854783" y="2927723"/>
            <a:ext cx="360000" cy="0"/>
          </a:xfrm>
          <a:prstGeom prst="straightConnector1">
            <a:avLst/>
          </a:prstGeom>
          <a:ln w="6350">
            <a:solidFill>
              <a:srgbClr val="46B933"/>
            </a:solidFill>
            <a:prstDash val="solid"/>
            <a:headEnd type="triangle" w="lg" len="med"/>
            <a:tailEnd type="none" w="lg" len="med"/>
          </a:ln>
        </p:spPr>
        <p:style>
          <a:lnRef idx="1">
            <a:schemeClr val="accent1"/>
          </a:lnRef>
          <a:fillRef idx="0">
            <a:schemeClr val="accent1"/>
          </a:fillRef>
          <a:effectRef idx="0">
            <a:schemeClr val="accent1"/>
          </a:effectRef>
          <a:fontRef idx="minor">
            <a:schemeClr val="tx1"/>
          </a:fontRef>
        </p:style>
      </p:cxnSp>
      <p:sp>
        <p:nvSpPr>
          <p:cNvPr id="51" name="四角形: 角を丸くする 49">
            <a:extLst>
              <a:ext uri="{FF2B5EF4-FFF2-40B4-BE49-F238E27FC236}">
                <a16:creationId xmlns:a16="http://schemas.microsoft.com/office/drawing/2014/main" id="{1F1628CE-A760-2C62-8999-9CB2821095C0}"/>
              </a:ext>
            </a:extLst>
          </p:cNvPr>
          <p:cNvSpPr/>
          <p:nvPr/>
        </p:nvSpPr>
        <p:spPr>
          <a:xfrm>
            <a:off x="1764168" y="3039798"/>
            <a:ext cx="1001855" cy="311623"/>
          </a:xfrm>
          <a:prstGeom prst="roundRect">
            <a:avLst>
              <a:gd name="adj" fmla="val 40234"/>
            </a:avLst>
          </a:prstGeom>
          <a:noFill/>
          <a:ln>
            <a:noFill/>
          </a:ln>
        </p:spPr>
        <p:txBody>
          <a:bodyPr wrap="square" lIns="36000" rIns="36000" anchor="ctr">
            <a:spAutoFit/>
          </a:bodyPr>
          <a:lstStyle/>
          <a:p>
            <a:pPr algn="ctr" defTabSz="914400">
              <a:lnSpc>
                <a:spcPct val="110000"/>
              </a:lnSpc>
            </a:pPr>
            <a:r>
              <a:rPr kumimoji="1" lang="ja-JP" altLang="en-US" sz="900" dirty="0">
                <a:solidFill>
                  <a:sysClr val="windowText" lastClr="000000"/>
                </a:solidFill>
                <a:latin typeface="UD デジタル 教科書体 NK-B" panose="02020700000000000000" pitchFamily="18" charset="-128"/>
                <a:ea typeface="UD デジタル 教科書体 NK-B" panose="02020700000000000000" pitchFamily="18" charset="-128"/>
              </a:rPr>
              <a:t>システム連携</a:t>
            </a:r>
            <a:endParaRPr kumimoji="1" lang="en-US" altLang="ja-JP" sz="700" dirty="0">
              <a:solidFill>
                <a:sysClr val="windowText" lastClr="000000"/>
              </a:solidFill>
              <a:latin typeface="UD デジタル 教科書体 NK-B" panose="02020700000000000000" pitchFamily="18" charset="-128"/>
              <a:ea typeface="UD デジタル 教科書体 NK-B" panose="02020700000000000000" pitchFamily="18" charset="-128"/>
            </a:endParaRPr>
          </a:p>
        </p:txBody>
      </p:sp>
      <p:cxnSp>
        <p:nvCxnSpPr>
          <p:cNvPr id="52" name="直線コネクタ 51">
            <a:extLst>
              <a:ext uri="{FF2B5EF4-FFF2-40B4-BE49-F238E27FC236}">
                <a16:creationId xmlns:a16="http://schemas.microsoft.com/office/drawing/2014/main" id="{2B2A0B4B-24F2-250B-2076-0537827441BB}"/>
              </a:ext>
            </a:extLst>
          </p:cNvPr>
          <p:cNvCxnSpPr>
            <a:cxnSpLocks/>
          </p:cNvCxnSpPr>
          <p:nvPr/>
        </p:nvCxnSpPr>
        <p:spPr>
          <a:xfrm>
            <a:off x="852132" y="2396655"/>
            <a:ext cx="0" cy="1046389"/>
          </a:xfrm>
          <a:prstGeom prst="line">
            <a:avLst/>
          </a:prstGeom>
          <a:ln w="6350" cmpd="sng">
            <a:solidFill>
              <a:srgbClr val="46B933"/>
            </a:solidFill>
            <a:prstDash val="solid"/>
          </a:ln>
        </p:spPr>
        <p:style>
          <a:lnRef idx="1">
            <a:schemeClr val="accent1"/>
          </a:lnRef>
          <a:fillRef idx="0">
            <a:schemeClr val="accent1"/>
          </a:fillRef>
          <a:effectRef idx="0">
            <a:schemeClr val="accent1"/>
          </a:effectRef>
          <a:fontRef idx="minor">
            <a:schemeClr val="tx1"/>
          </a:fontRef>
        </p:style>
      </p:cxnSp>
      <p:sp>
        <p:nvSpPr>
          <p:cNvPr id="53" name="正方形/長方形 4">
            <a:extLst>
              <a:ext uri="{FF2B5EF4-FFF2-40B4-BE49-F238E27FC236}">
                <a16:creationId xmlns:a16="http://schemas.microsoft.com/office/drawing/2014/main" id="{6C6BA9D2-026D-C6EB-8ACD-E0A9B58A05BD}"/>
              </a:ext>
            </a:extLst>
          </p:cNvPr>
          <p:cNvSpPr/>
          <p:nvPr/>
        </p:nvSpPr>
        <p:spPr>
          <a:xfrm>
            <a:off x="4895218" y="2005407"/>
            <a:ext cx="3780000" cy="286351"/>
          </a:xfrm>
          <a:prstGeom prst="rect">
            <a:avLst/>
          </a:prstGeom>
          <a:solidFill>
            <a:schemeClr val="bg1"/>
          </a:solidFill>
          <a:ln>
            <a:solidFill>
              <a:schemeClr val="tx1"/>
            </a:solidFill>
          </a:ln>
        </p:spPr>
        <p:txBody>
          <a:bodyPr wrap="square" lIns="72000" tIns="36000" rIns="72000" bIns="36000">
            <a:spAutoFit/>
          </a:bodyPr>
          <a:lstStyle/>
          <a:p>
            <a:pPr marL="265113" marR="143510" indent="-176213" algn="ctr">
              <a:lnSpc>
                <a:spcPts val="1800"/>
              </a:lnSpc>
              <a:spcAft>
                <a:spcPts val="0"/>
              </a:spcAft>
            </a:pPr>
            <a:r>
              <a:rPr lang="ja-JP" altLang="en-US" sz="110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医療・介護 情報連携推進協議会（仮）</a:t>
            </a:r>
            <a:endParaRPr lang="en-US" altLang="ja-JP" sz="110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cxnSp>
        <p:nvCxnSpPr>
          <p:cNvPr id="54" name="直線矢印コネクタ 53">
            <a:extLst>
              <a:ext uri="{FF2B5EF4-FFF2-40B4-BE49-F238E27FC236}">
                <a16:creationId xmlns:a16="http://schemas.microsoft.com/office/drawing/2014/main" id="{41F428A9-86D6-D3CB-2B23-062C1CB1A233}"/>
              </a:ext>
            </a:extLst>
          </p:cNvPr>
          <p:cNvCxnSpPr>
            <a:cxnSpLocks/>
          </p:cNvCxnSpPr>
          <p:nvPr/>
        </p:nvCxnSpPr>
        <p:spPr>
          <a:xfrm flipH="1">
            <a:off x="852132" y="3440848"/>
            <a:ext cx="360000" cy="0"/>
          </a:xfrm>
          <a:prstGeom prst="straightConnector1">
            <a:avLst/>
          </a:prstGeom>
          <a:ln w="6350">
            <a:solidFill>
              <a:srgbClr val="46B933"/>
            </a:solidFill>
            <a:prstDash val="solid"/>
            <a:headEnd type="triangle" w="lg" len="med"/>
            <a:tailEnd type="none" w="lg" len="med"/>
          </a:ln>
        </p:spPr>
        <p:style>
          <a:lnRef idx="1">
            <a:schemeClr val="accent1"/>
          </a:lnRef>
          <a:fillRef idx="0">
            <a:schemeClr val="accent1"/>
          </a:fillRef>
          <a:effectRef idx="0">
            <a:schemeClr val="accent1"/>
          </a:effectRef>
          <a:fontRef idx="minor">
            <a:schemeClr val="tx1"/>
          </a:fontRef>
        </p:style>
      </p:cxnSp>
      <p:sp>
        <p:nvSpPr>
          <p:cNvPr id="57" name="正方形/長方形 4">
            <a:extLst>
              <a:ext uri="{FF2B5EF4-FFF2-40B4-BE49-F238E27FC236}">
                <a16:creationId xmlns:a16="http://schemas.microsoft.com/office/drawing/2014/main" id="{3EA8F965-4D5E-8577-3FF8-233F554D73EF}"/>
              </a:ext>
            </a:extLst>
          </p:cNvPr>
          <p:cNvSpPr/>
          <p:nvPr/>
        </p:nvSpPr>
        <p:spPr>
          <a:xfrm>
            <a:off x="4895217" y="2280022"/>
            <a:ext cx="3779999" cy="663391"/>
          </a:xfrm>
          <a:prstGeom prst="rect">
            <a:avLst/>
          </a:prstGeom>
          <a:solidFill>
            <a:schemeClr val="bg1"/>
          </a:solidFill>
          <a:ln>
            <a:solidFill>
              <a:schemeClr val="tx1"/>
            </a:solidFill>
          </a:ln>
        </p:spPr>
        <p:txBody>
          <a:bodyPr wrap="square" lIns="0" tIns="72000" rIns="0" bIns="0">
            <a:noAutofit/>
          </a:bodyPr>
          <a:lstStyle/>
          <a:p>
            <a:pPr marL="265113" marR="143510" indent="-176213">
              <a:spcAft>
                <a:spcPts val="0"/>
              </a:spcAft>
            </a:pPr>
            <a:r>
              <a:rPr lang="ja-JP" altLang="en-US" sz="105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　</a:t>
            </a:r>
            <a:r>
              <a:rPr lang="en-US" altLang="ja-JP" sz="105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a:t>
            </a:r>
            <a:r>
              <a:rPr lang="ja-JP" altLang="en-US" sz="105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 日本海ヘルスケアネット </a:t>
            </a:r>
            <a:r>
              <a:rPr lang="en-US" altLang="ja-JP" sz="105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a:t>
            </a:r>
            <a:r>
              <a:rPr lang="ja-JP" altLang="en-US" sz="105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 地域医療連携推進法人）</a:t>
            </a:r>
            <a:endParaRPr lang="en-US" altLang="ja-JP" sz="105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a:p>
            <a:pPr marL="265113" marR="143510" indent="-176213">
              <a:spcAft>
                <a:spcPts val="0"/>
              </a:spcAft>
            </a:pPr>
            <a:r>
              <a:rPr lang="ja-JP" altLang="en-US" sz="105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　　　▣ 病院機構　　　   　　　 　　　▣ 酒田地区医師会</a:t>
            </a:r>
            <a:endParaRPr lang="en-US" altLang="ja-JP" sz="105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a:p>
            <a:pPr marL="265113" marR="143510" indent="-176213">
              <a:spcAft>
                <a:spcPts val="0"/>
              </a:spcAft>
            </a:pPr>
            <a:r>
              <a:rPr lang="ja-JP" altLang="en-US" sz="105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　　　▣ 酒田市高齢者支援課 　▣ その他 </a:t>
            </a:r>
            <a:r>
              <a:rPr lang="en-US" altLang="ja-JP" sz="105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10</a:t>
            </a:r>
            <a:r>
              <a:rPr lang="ja-JP" altLang="en-US" sz="105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法人</a:t>
            </a:r>
            <a:endParaRPr lang="en-US" altLang="ja-JP" sz="105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59" name="正方形/長方形 58">
            <a:extLst>
              <a:ext uri="{FF2B5EF4-FFF2-40B4-BE49-F238E27FC236}">
                <a16:creationId xmlns:a16="http://schemas.microsoft.com/office/drawing/2014/main" id="{F48D723E-DB29-A198-992C-304DC85E0585}"/>
              </a:ext>
            </a:extLst>
          </p:cNvPr>
          <p:cNvSpPr/>
          <p:nvPr/>
        </p:nvSpPr>
        <p:spPr>
          <a:xfrm>
            <a:off x="3394746" y="2961923"/>
            <a:ext cx="1513171" cy="38283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45720" indent="128016" algn="ctr" rtl="0" eaLnBrk="1" fontAlgn="ctr" latinLnBrk="0" hangingPunct="1">
              <a:spcBef>
                <a:spcPts val="0"/>
              </a:spcBef>
              <a:spcAft>
                <a:spcPts val="0"/>
              </a:spcAft>
              <a:tabLst>
                <a:tab pos="2700020" algn="ctr"/>
                <a:tab pos="5400040" algn="r"/>
              </a:tabLst>
            </a:pPr>
            <a:r>
              <a:rPr lang="ja-JP" altLang="en-US" sz="1000" kern="100" dirty="0">
                <a:solidFill>
                  <a:srgbClr val="000000"/>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rPr>
              <a:t>各施設が</a:t>
            </a:r>
            <a:endParaRPr lang="en-US" altLang="ja-JP" sz="1000" kern="100" dirty="0">
              <a:solidFill>
                <a:srgbClr val="000000"/>
              </a:solidFill>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a:p>
            <a:pPr marL="0" marR="45720" indent="128016" algn="ctr" rtl="0" eaLnBrk="1" fontAlgn="ctr" latinLnBrk="0" hangingPunct="1">
              <a:spcBef>
                <a:spcPts val="0"/>
              </a:spcBef>
              <a:spcAft>
                <a:spcPts val="0"/>
              </a:spcAft>
              <a:tabLst>
                <a:tab pos="2700020" algn="ctr"/>
                <a:tab pos="5400040" algn="r"/>
              </a:tabLst>
            </a:pPr>
            <a:r>
              <a:rPr kumimoji="1" lang="ja-JP" altLang="en-US" sz="1000" b="0" u="none" strike="noStrike" kern="100" dirty="0">
                <a:solidFill>
                  <a:srgbClr val="000000"/>
                </a:solidFill>
                <a:effectLst/>
                <a:latin typeface="UD デジタル 教科書体 NK-B" panose="02020700000000000000" pitchFamily="18" charset="-128"/>
                <a:ea typeface="UD デジタル 教科書体 NK-B" panose="02020700000000000000" pitchFamily="18" charset="-128"/>
                <a:cs typeface="Meiryo UI" panose="020B0604030504040204" pitchFamily="50" charset="-128"/>
              </a:rPr>
              <a:t>委託契約</a:t>
            </a:r>
            <a:endParaRPr kumimoji="1" lang="en-US" altLang="ja-JP" sz="1000" b="0" u="none" strike="noStrike" kern="100" dirty="0">
              <a:solidFill>
                <a:srgbClr val="000000"/>
              </a:solidFill>
              <a:effectLst/>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62" name="正方形/長方形 4">
            <a:extLst>
              <a:ext uri="{FF2B5EF4-FFF2-40B4-BE49-F238E27FC236}">
                <a16:creationId xmlns:a16="http://schemas.microsoft.com/office/drawing/2014/main" id="{C748321C-2546-710E-DACD-E4886A56D526}"/>
              </a:ext>
            </a:extLst>
          </p:cNvPr>
          <p:cNvSpPr/>
          <p:nvPr/>
        </p:nvSpPr>
        <p:spPr>
          <a:xfrm>
            <a:off x="4895217" y="2943413"/>
            <a:ext cx="3779999" cy="828000"/>
          </a:xfrm>
          <a:prstGeom prst="rect">
            <a:avLst/>
          </a:prstGeom>
          <a:solidFill>
            <a:schemeClr val="bg1"/>
          </a:solidFill>
          <a:ln>
            <a:solidFill>
              <a:schemeClr val="tx1"/>
            </a:solidFill>
          </a:ln>
        </p:spPr>
        <p:txBody>
          <a:bodyPr wrap="square" lIns="0" tIns="72000" rIns="0" bIns="0" anchor="t" anchorCtr="0">
            <a:noAutofit/>
          </a:bodyPr>
          <a:lstStyle/>
          <a:p>
            <a:pPr marL="265113" marR="143510" indent="-176213">
              <a:spcAft>
                <a:spcPts val="0"/>
              </a:spcAft>
            </a:pPr>
            <a:r>
              <a:rPr lang="en-US" altLang="ja-JP" sz="105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  【</a:t>
            </a:r>
            <a:r>
              <a:rPr lang="ja-JP" altLang="en-US" sz="105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 上記の以外の関連施設 </a:t>
            </a:r>
            <a:r>
              <a:rPr lang="en-US" altLang="ja-JP" sz="105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a:t>
            </a:r>
            <a:r>
              <a:rPr lang="ja-JP" altLang="en-US" sz="105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　約</a:t>
            </a:r>
            <a:r>
              <a:rPr lang="en-US" altLang="ja-JP" sz="105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130</a:t>
            </a:r>
            <a:r>
              <a:rPr lang="ja-JP" altLang="en-US" sz="105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施設</a:t>
            </a:r>
            <a:endParaRPr lang="en-US" altLang="ja-JP" sz="105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a:p>
            <a:pPr marL="265113" marR="143510" indent="-176213">
              <a:spcAft>
                <a:spcPts val="0"/>
              </a:spcAft>
            </a:pPr>
            <a:r>
              <a:rPr lang="ja-JP" altLang="en-US" sz="105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　　　▣地域包括ケアセンター　　</a:t>
            </a:r>
            <a:r>
              <a:rPr lang="ja-JP" altLang="en-US" sz="100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　 </a:t>
            </a:r>
            <a:r>
              <a:rPr lang="ja-JP" altLang="en-US" sz="105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a:t>
            </a:r>
            <a:r>
              <a:rPr lang="zh-TW" altLang="en-US" sz="105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訪問看護事業所</a:t>
            </a:r>
            <a:r>
              <a:rPr lang="ja-JP" altLang="en-US" sz="105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　</a:t>
            </a:r>
            <a:endParaRPr lang="en-US" altLang="ja-JP" sz="105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a:p>
            <a:pPr marL="265113" marR="143510" indent="-176213">
              <a:spcAft>
                <a:spcPts val="0"/>
              </a:spcAft>
            </a:pPr>
            <a:r>
              <a:rPr lang="ja-JP" altLang="en-US" sz="105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　　　▣</a:t>
            </a:r>
            <a:r>
              <a:rPr lang="zh-TW" altLang="en-US" sz="105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介護老人福祉施設</a:t>
            </a:r>
            <a:r>
              <a:rPr lang="ja-JP" altLang="en-US" sz="105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　　　　　　▣</a:t>
            </a:r>
            <a:r>
              <a:rPr lang="zh-TW" altLang="en-US" sz="105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介護老人保健施設</a:t>
            </a:r>
            <a:r>
              <a:rPr lang="ja-JP" altLang="en-US" sz="105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　</a:t>
            </a:r>
            <a:endParaRPr lang="en-US" altLang="ja-JP" sz="105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a:p>
            <a:pPr marL="265113" marR="143510" indent="-176213">
              <a:spcAft>
                <a:spcPts val="0"/>
              </a:spcAft>
            </a:pPr>
            <a:r>
              <a:rPr lang="ja-JP" altLang="en-US" sz="105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　　　▣</a:t>
            </a:r>
            <a:r>
              <a:rPr lang="zh-TW" altLang="en-US" sz="105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居宅介護支援事業者</a:t>
            </a:r>
            <a:r>
              <a:rPr lang="ja-JP" altLang="en-US" sz="105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　　　　　 の代表施設</a:t>
            </a:r>
            <a:endParaRPr lang="en-US" altLang="ja-JP" sz="105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63" name="四角形: 角を丸くする 59">
            <a:extLst>
              <a:ext uri="{FF2B5EF4-FFF2-40B4-BE49-F238E27FC236}">
                <a16:creationId xmlns:a16="http://schemas.microsoft.com/office/drawing/2014/main" id="{7904FE2B-272B-F4B8-4C3C-513C478CB374}"/>
              </a:ext>
            </a:extLst>
          </p:cNvPr>
          <p:cNvSpPr/>
          <p:nvPr/>
        </p:nvSpPr>
        <p:spPr>
          <a:xfrm>
            <a:off x="8018906" y="1933931"/>
            <a:ext cx="720000" cy="311623"/>
          </a:xfrm>
          <a:prstGeom prst="roundRect">
            <a:avLst>
              <a:gd name="adj" fmla="val 40234"/>
            </a:avLst>
          </a:prstGeom>
          <a:solidFill>
            <a:schemeClr val="bg1">
              <a:lumMod val="75000"/>
            </a:schemeClr>
          </a:solidFill>
          <a:ln>
            <a:noFill/>
          </a:ln>
        </p:spPr>
        <p:txBody>
          <a:bodyPr wrap="square" lIns="36000" rIns="36000" anchor="ctr">
            <a:spAutoFit/>
          </a:bodyPr>
          <a:lstStyle/>
          <a:p>
            <a:pPr algn="ctr" defTabSz="914400">
              <a:lnSpc>
                <a:spcPct val="110000"/>
              </a:lnSpc>
            </a:pPr>
            <a:r>
              <a:rPr lang="ja-JP" altLang="en-US" sz="900" dirty="0">
                <a:solidFill>
                  <a:sysClr val="windowText" lastClr="000000"/>
                </a:solidFill>
                <a:latin typeface="UD デジタル 教科書体 NK-B" panose="02020700000000000000" pitchFamily="18" charset="-128"/>
                <a:ea typeface="UD デジタル 教科書体 NK-B" panose="02020700000000000000" pitchFamily="18" charset="-128"/>
              </a:rPr>
              <a:t>検討段階</a:t>
            </a:r>
            <a:endParaRPr kumimoji="1" lang="en-US" altLang="ja-JP" sz="700" dirty="0">
              <a:solidFill>
                <a:sysClr val="windowText" lastClr="000000"/>
              </a:solidFill>
              <a:latin typeface="UD デジタル 教科書体 NK-B" panose="02020700000000000000" pitchFamily="18" charset="-128"/>
              <a:ea typeface="UD デジタル 教科書体 NK-B" panose="02020700000000000000" pitchFamily="18" charset="-128"/>
            </a:endParaRPr>
          </a:p>
        </p:txBody>
      </p:sp>
      <p:sp>
        <p:nvSpPr>
          <p:cNvPr id="65" name="四角形: 角を丸くする 90">
            <a:extLst>
              <a:ext uri="{FF2B5EF4-FFF2-40B4-BE49-F238E27FC236}">
                <a16:creationId xmlns:a16="http://schemas.microsoft.com/office/drawing/2014/main" id="{6C3F96D3-49D9-EDB7-8663-D53127CA8E0A}"/>
              </a:ext>
            </a:extLst>
          </p:cNvPr>
          <p:cNvSpPr/>
          <p:nvPr/>
        </p:nvSpPr>
        <p:spPr>
          <a:xfrm>
            <a:off x="5965772" y="1606088"/>
            <a:ext cx="1118115" cy="216000"/>
          </a:xfrm>
          <a:prstGeom prst="roundRect">
            <a:avLst>
              <a:gd name="adj" fmla="val 40234"/>
            </a:avLst>
          </a:prstGeom>
          <a:solidFill>
            <a:schemeClr val="accent2"/>
          </a:solidFill>
          <a:ln>
            <a:noFill/>
          </a:ln>
        </p:spPr>
        <p:txBody>
          <a:bodyPr wrap="square" lIns="36000" rIns="36000" anchor="ctr">
            <a:noAutofit/>
          </a:bodyPr>
          <a:lstStyle/>
          <a:p>
            <a:pPr algn="ctr" defTabSz="914400">
              <a:lnSpc>
                <a:spcPct val="110000"/>
              </a:lnSpc>
            </a:pPr>
            <a:r>
              <a:rPr kumimoji="1" lang="en-US" altLang="ja-JP" sz="1100" b="1" dirty="0">
                <a:solidFill>
                  <a:schemeClr val="bg1"/>
                </a:solidFill>
                <a:latin typeface="UD デジタル 教科書体 NK-B" panose="02020700000000000000" pitchFamily="18" charset="-128"/>
                <a:ea typeface="UD デジタル 教科書体 NK-B" panose="02020700000000000000" pitchFamily="18" charset="-128"/>
              </a:rPr>
              <a:t>Team</a:t>
            </a:r>
          </a:p>
        </p:txBody>
      </p:sp>
      <p:sp>
        <p:nvSpPr>
          <p:cNvPr id="68" name="正方形/長方形 4">
            <a:extLst>
              <a:ext uri="{FF2B5EF4-FFF2-40B4-BE49-F238E27FC236}">
                <a16:creationId xmlns:a16="http://schemas.microsoft.com/office/drawing/2014/main" id="{698A0FC0-30C9-9514-5066-D57183B6E419}"/>
              </a:ext>
            </a:extLst>
          </p:cNvPr>
          <p:cNvSpPr/>
          <p:nvPr/>
        </p:nvSpPr>
        <p:spPr>
          <a:xfrm>
            <a:off x="2514453" y="1175322"/>
            <a:ext cx="3837500" cy="297380"/>
          </a:xfrm>
          <a:prstGeom prst="rect">
            <a:avLst/>
          </a:prstGeom>
          <a:solidFill>
            <a:schemeClr val="bg1"/>
          </a:solidFill>
          <a:ln w="22225">
            <a:solidFill>
              <a:srgbClr val="00B050"/>
            </a:solidFill>
          </a:ln>
        </p:spPr>
        <p:txBody>
          <a:bodyPr wrap="square" lIns="72000" tIns="36000" rIns="72000" bIns="36000">
            <a:spAutoFit/>
          </a:bodyPr>
          <a:lstStyle/>
          <a:p>
            <a:pPr marL="265113" marR="143510" indent="-176213" algn="ctr">
              <a:lnSpc>
                <a:spcPts val="1800"/>
              </a:lnSpc>
              <a:spcAft>
                <a:spcPts val="0"/>
              </a:spcAft>
            </a:pPr>
            <a:r>
              <a:rPr lang="ja-JP" altLang="en-US" sz="140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地方独立行政法人山形県・酒田市病院機構</a:t>
            </a:r>
            <a:endParaRPr lang="en-US" altLang="ja-JP" sz="140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75" name="正方形/長方形 4">
            <a:extLst>
              <a:ext uri="{FF2B5EF4-FFF2-40B4-BE49-F238E27FC236}">
                <a16:creationId xmlns:a16="http://schemas.microsoft.com/office/drawing/2014/main" id="{95F6230E-ED13-F8B2-D9F0-B7749E75B36C}"/>
              </a:ext>
            </a:extLst>
          </p:cNvPr>
          <p:cNvSpPr/>
          <p:nvPr/>
        </p:nvSpPr>
        <p:spPr>
          <a:xfrm>
            <a:off x="6115964" y="1077071"/>
            <a:ext cx="1383177" cy="284492"/>
          </a:xfrm>
          <a:prstGeom prst="rect">
            <a:avLst/>
          </a:prstGeom>
          <a:noFill/>
          <a:ln>
            <a:noFill/>
          </a:ln>
        </p:spPr>
        <p:txBody>
          <a:bodyPr wrap="square" lIns="72000" tIns="36000" rIns="72000" bIns="36000">
            <a:spAutoFit/>
          </a:bodyPr>
          <a:lstStyle/>
          <a:p>
            <a:pPr marL="265113" marR="143510" indent="-176213" algn="ctr">
              <a:lnSpc>
                <a:spcPts val="1800"/>
              </a:lnSpc>
              <a:spcAft>
                <a:spcPts val="0"/>
              </a:spcAft>
            </a:pPr>
            <a:r>
              <a:rPr lang="ja-JP" altLang="en-US" sz="105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支援・連携</a:t>
            </a:r>
            <a:endParaRPr lang="en-US" altLang="ja-JP" sz="105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cxnSp>
        <p:nvCxnSpPr>
          <p:cNvPr id="76" name="直線コネクタ 75">
            <a:extLst>
              <a:ext uri="{FF2B5EF4-FFF2-40B4-BE49-F238E27FC236}">
                <a16:creationId xmlns:a16="http://schemas.microsoft.com/office/drawing/2014/main" id="{A17D33A5-E033-1244-E5CB-78CF1ED19819}"/>
              </a:ext>
            </a:extLst>
          </p:cNvPr>
          <p:cNvCxnSpPr>
            <a:cxnSpLocks/>
          </p:cNvCxnSpPr>
          <p:nvPr/>
        </p:nvCxnSpPr>
        <p:spPr>
          <a:xfrm>
            <a:off x="6358303" y="1346488"/>
            <a:ext cx="863181" cy="0"/>
          </a:xfrm>
          <a:prstGeom prst="line">
            <a:avLst/>
          </a:prstGeom>
          <a:ln>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78" name="角丸四角形 9">
            <a:extLst>
              <a:ext uri="{FF2B5EF4-FFF2-40B4-BE49-F238E27FC236}">
                <a16:creationId xmlns:a16="http://schemas.microsoft.com/office/drawing/2014/main" id="{046B380E-6910-785A-3038-DE4F361743AE}"/>
              </a:ext>
            </a:extLst>
          </p:cNvPr>
          <p:cNvSpPr/>
          <p:nvPr/>
        </p:nvSpPr>
        <p:spPr>
          <a:xfrm>
            <a:off x="4781888" y="1904001"/>
            <a:ext cx="3996084" cy="1997378"/>
          </a:xfrm>
          <a:prstGeom prst="roundRect">
            <a:avLst>
              <a:gd name="adj" fmla="val 2347"/>
            </a:avLst>
          </a:prstGeom>
          <a:noFill/>
          <a:ln w="1905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u="none" strike="noStrike" kern="1200" cap="none" spc="0" normalizeH="0" baseline="0" noProof="0">
              <a:ln>
                <a:noFill/>
              </a:ln>
              <a:solidFill>
                <a:srgbClr val="FFFFFF"/>
              </a:solidFill>
              <a:effectLst/>
              <a:uLnTx/>
              <a:uFillTx/>
              <a:latin typeface="UD デジタル 教科書体 NK-B" panose="02020700000000000000" pitchFamily="18" charset="-128"/>
              <a:ea typeface="UD デジタル 教科書体 NK-B" panose="02020700000000000000" pitchFamily="18" charset="-128"/>
            </a:endParaRPr>
          </a:p>
        </p:txBody>
      </p:sp>
      <p:cxnSp>
        <p:nvCxnSpPr>
          <p:cNvPr id="79" name="直線矢印コネクタ 78">
            <a:extLst>
              <a:ext uri="{FF2B5EF4-FFF2-40B4-BE49-F238E27FC236}">
                <a16:creationId xmlns:a16="http://schemas.microsoft.com/office/drawing/2014/main" id="{1D828B68-FE55-A502-223F-10F8063BC043}"/>
              </a:ext>
            </a:extLst>
          </p:cNvPr>
          <p:cNvCxnSpPr/>
          <p:nvPr/>
        </p:nvCxnSpPr>
        <p:spPr>
          <a:xfrm>
            <a:off x="7590199" y="1417076"/>
            <a:ext cx="0" cy="459487"/>
          </a:xfrm>
          <a:prstGeom prst="straightConnector1">
            <a:avLst/>
          </a:prstGeom>
          <a:ln>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80" name="正方形/長方形 4">
            <a:extLst>
              <a:ext uri="{FF2B5EF4-FFF2-40B4-BE49-F238E27FC236}">
                <a16:creationId xmlns:a16="http://schemas.microsoft.com/office/drawing/2014/main" id="{3907478A-7A1E-F235-F69C-8A259999ABF5}"/>
              </a:ext>
            </a:extLst>
          </p:cNvPr>
          <p:cNvSpPr/>
          <p:nvPr/>
        </p:nvSpPr>
        <p:spPr>
          <a:xfrm>
            <a:off x="7518191" y="1487124"/>
            <a:ext cx="1115763" cy="284492"/>
          </a:xfrm>
          <a:prstGeom prst="rect">
            <a:avLst/>
          </a:prstGeom>
          <a:noFill/>
          <a:ln>
            <a:noFill/>
          </a:ln>
        </p:spPr>
        <p:txBody>
          <a:bodyPr wrap="square" lIns="72000" tIns="36000" rIns="72000" bIns="36000">
            <a:spAutoFit/>
          </a:bodyPr>
          <a:lstStyle/>
          <a:p>
            <a:pPr marL="265113" marR="143510" indent="-176213">
              <a:lnSpc>
                <a:spcPts val="1800"/>
              </a:lnSpc>
              <a:spcAft>
                <a:spcPts val="0"/>
              </a:spcAft>
            </a:pPr>
            <a:r>
              <a:rPr lang="ja-JP" altLang="en-US" sz="105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調整・指導</a:t>
            </a:r>
            <a:endParaRPr lang="en-US" altLang="ja-JP" sz="105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cxnSp>
        <p:nvCxnSpPr>
          <p:cNvPr id="81" name="直線矢印コネクタ 80">
            <a:extLst>
              <a:ext uri="{FF2B5EF4-FFF2-40B4-BE49-F238E27FC236}">
                <a16:creationId xmlns:a16="http://schemas.microsoft.com/office/drawing/2014/main" id="{87E8AC5E-4BA2-E670-F245-AB65F3B15729}"/>
              </a:ext>
            </a:extLst>
          </p:cNvPr>
          <p:cNvCxnSpPr>
            <a:cxnSpLocks/>
          </p:cNvCxnSpPr>
          <p:nvPr/>
        </p:nvCxnSpPr>
        <p:spPr>
          <a:xfrm flipV="1">
            <a:off x="3111249" y="2908188"/>
            <a:ext cx="1656000" cy="7024"/>
          </a:xfrm>
          <a:prstGeom prst="straightConnector1">
            <a:avLst/>
          </a:prstGeom>
          <a:ln w="6350">
            <a:solidFill>
              <a:schemeClr val="accent6"/>
            </a:solidFill>
            <a:prstDash val="solid"/>
            <a:headEnd type="triangle" w="lg" len="med"/>
            <a:tailEnd type="none" w="lg" len="med"/>
          </a:ln>
        </p:spPr>
        <p:style>
          <a:lnRef idx="1">
            <a:schemeClr val="accent1"/>
          </a:lnRef>
          <a:fillRef idx="0">
            <a:schemeClr val="accent1"/>
          </a:fillRef>
          <a:effectRef idx="0">
            <a:schemeClr val="accent1"/>
          </a:effectRef>
          <a:fontRef idx="minor">
            <a:schemeClr val="tx1"/>
          </a:fontRef>
        </p:style>
      </p:cxnSp>
      <p:sp>
        <p:nvSpPr>
          <p:cNvPr id="82" name="正方形/長方形 4">
            <a:extLst>
              <a:ext uri="{FF2B5EF4-FFF2-40B4-BE49-F238E27FC236}">
                <a16:creationId xmlns:a16="http://schemas.microsoft.com/office/drawing/2014/main" id="{A81BE7C4-50BB-2EA6-99D5-024075032A62}"/>
              </a:ext>
            </a:extLst>
          </p:cNvPr>
          <p:cNvSpPr/>
          <p:nvPr/>
        </p:nvSpPr>
        <p:spPr>
          <a:xfrm>
            <a:off x="7240534" y="1162923"/>
            <a:ext cx="1383177" cy="297380"/>
          </a:xfrm>
          <a:prstGeom prst="rect">
            <a:avLst/>
          </a:prstGeom>
          <a:solidFill>
            <a:schemeClr val="bg1"/>
          </a:solidFill>
          <a:ln w="22225">
            <a:solidFill>
              <a:srgbClr val="0000FF"/>
            </a:solidFill>
          </a:ln>
        </p:spPr>
        <p:txBody>
          <a:bodyPr wrap="square" lIns="72000" tIns="36000" rIns="72000" bIns="36000">
            <a:spAutoFit/>
          </a:bodyPr>
          <a:lstStyle/>
          <a:p>
            <a:pPr marL="265113" marR="143510" indent="-176213" algn="ctr">
              <a:lnSpc>
                <a:spcPts val="1800"/>
              </a:lnSpc>
              <a:spcAft>
                <a:spcPts val="0"/>
              </a:spcAft>
            </a:pPr>
            <a:r>
              <a:rPr lang="ja-JP" altLang="en-US" sz="140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酒田市</a:t>
            </a:r>
            <a:endParaRPr lang="en-US" altLang="ja-JP" sz="140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cxnSp>
        <p:nvCxnSpPr>
          <p:cNvPr id="83" name="直線矢印コネクタ 82">
            <a:extLst>
              <a:ext uri="{FF2B5EF4-FFF2-40B4-BE49-F238E27FC236}">
                <a16:creationId xmlns:a16="http://schemas.microsoft.com/office/drawing/2014/main" id="{A7522509-0C29-66C0-EDFE-D2CBFB2F6256}"/>
              </a:ext>
            </a:extLst>
          </p:cNvPr>
          <p:cNvCxnSpPr/>
          <p:nvPr/>
        </p:nvCxnSpPr>
        <p:spPr>
          <a:xfrm>
            <a:off x="3341727" y="1444401"/>
            <a:ext cx="0" cy="459487"/>
          </a:xfrm>
          <a:prstGeom prst="straightConnector1">
            <a:avLst/>
          </a:prstGeom>
          <a:ln>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2" name="Rectangle 8">
            <a:extLst>
              <a:ext uri="{FF2B5EF4-FFF2-40B4-BE49-F238E27FC236}">
                <a16:creationId xmlns:a16="http://schemas.microsoft.com/office/drawing/2014/main" id="{7F4E0492-0243-E332-7430-6E6CB7E02DF6}"/>
              </a:ext>
            </a:extLst>
          </p:cNvPr>
          <p:cNvSpPr>
            <a:spLocks noChangeArrowheads="1"/>
          </p:cNvSpPr>
          <p:nvPr/>
        </p:nvSpPr>
        <p:spPr bwMode="auto">
          <a:xfrm>
            <a:off x="1143001" y="7187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ja-JP" altLang="en-US" sz="1350">
              <a:latin typeface="UD デジタル 教科書体 NK-R" panose="02020400000000000000" pitchFamily="18" charset="-128"/>
              <a:ea typeface="UD デジタル 教科書体 NK-R" panose="02020400000000000000" pitchFamily="18" charset="-128"/>
            </a:endParaRPr>
          </a:p>
        </p:txBody>
      </p:sp>
      <p:sp>
        <p:nvSpPr>
          <p:cNvPr id="4" name="正方形/長方形 3">
            <a:extLst>
              <a:ext uri="{FF2B5EF4-FFF2-40B4-BE49-F238E27FC236}">
                <a16:creationId xmlns:a16="http://schemas.microsoft.com/office/drawing/2014/main" id="{E19F1A18-A7EE-39C2-99F3-43871BB86D88}"/>
              </a:ext>
            </a:extLst>
          </p:cNvPr>
          <p:cNvSpPr/>
          <p:nvPr/>
        </p:nvSpPr>
        <p:spPr>
          <a:xfrm>
            <a:off x="-10356" y="884664"/>
            <a:ext cx="9180000" cy="850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UD デジタル 教科書体 NK-R" panose="02020400000000000000" pitchFamily="18" charset="-128"/>
              <a:ea typeface="UD デジタル 教科書体 NK-R" panose="02020400000000000000" pitchFamily="18" charset="-128"/>
            </a:endParaRPr>
          </a:p>
        </p:txBody>
      </p:sp>
      <p:cxnSp>
        <p:nvCxnSpPr>
          <p:cNvPr id="5" name="直線コネクタ 4">
            <a:extLst>
              <a:ext uri="{FF2B5EF4-FFF2-40B4-BE49-F238E27FC236}">
                <a16:creationId xmlns:a16="http://schemas.microsoft.com/office/drawing/2014/main" id="{4BA57C12-ED93-63D2-2B81-DF1C7E3FD98C}"/>
              </a:ext>
            </a:extLst>
          </p:cNvPr>
          <p:cNvCxnSpPr/>
          <p:nvPr/>
        </p:nvCxnSpPr>
        <p:spPr>
          <a:xfrm>
            <a:off x="-14176" y="840880"/>
            <a:ext cx="918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正方形/長方形 6">
            <a:extLst>
              <a:ext uri="{FF2B5EF4-FFF2-40B4-BE49-F238E27FC236}">
                <a16:creationId xmlns:a16="http://schemas.microsoft.com/office/drawing/2014/main" id="{47E04435-E1A9-CBA1-ED72-92035E7E1E10}"/>
              </a:ext>
            </a:extLst>
          </p:cNvPr>
          <p:cNvSpPr/>
          <p:nvPr/>
        </p:nvSpPr>
        <p:spPr>
          <a:xfrm>
            <a:off x="801756" y="149290"/>
            <a:ext cx="7705551" cy="609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kumimoji="1" lang="ja-JP" altLang="en-US" sz="3200" dirty="0">
                <a:solidFill>
                  <a:schemeClr val="tx1"/>
                </a:solidFill>
                <a:latin typeface="UD デジタル 教科書体 NK-B" panose="02020700000000000000" pitchFamily="18" charset="-128"/>
                <a:ea typeface="UD デジタル 教科書体 NK-B" panose="02020700000000000000" pitchFamily="18" charset="-128"/>
              </a:rPr>
              <a:t>プロジェクトの事業推進体制</a:t>
            </a:r>
          </a:p>
        </p:txBody>
      </p:sp>
      <p:pic>
        <p:nvPicPr>
          <p:cNvPr id="9" name="図 8">
            <a:extLst>
              <a:ext uri="{FF2B5EF4-FFF2-40B4-BE49-F238E27FC236}">
                <a16:creationId xmlns:a16="http://schemas.microsoft.com/office/drawing/2014/main" id="{46B10DA5-E105-5712-B9D5-A7C630E3E6D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419" y="57546"/>
            <a:ext cx="649087" cy="700171"/>
          </a:xfrm>
          <a:prstGeom prst="rect">
            <a:avLst/>
          </a:prstGeom>
        </p:spPr>
      </p:pic>
      <p:sp>
        <p:nvSpPr>
          <p:cNvPr id="11" name="四角形: 角を丸くする 55">
            <a:extLst>
              <a:ext uri="{FF2B5EF4-FFF2-40B4-BE49-F238E27FC236}">
                <a16:creationId xmlns:a16="http://schemas.microsoft.com/office/drawing/2014/main" id="{08F81FA7-7212-86D7-5932-CECC15247127}"/>
              </a:ext>
            </a:extLst>
          </p:cNvPr>
          <p:cNvSpPr/>
          <p:nvPr/>
        </p:nvSpPr>
        <p:spPr>
          <a:xfrm>
            <a:off x="2588094" y="3326425"/>
            <a:ext cx="582515" cy="216000"/>
          </a:xfrm>
          <a:prstGeom prst="roundRect">
            <a:avLst>
              <a:gd name="adj" fmla="val 40234"/>
            </a:avLst>
          </a:prstGeom>
          <a:solidFill>
            <a:srgbClr val="CCECFF"/>
          </a:solidFill>
          <a:ln>
            <a:noFill/>
          </a:ln>
        </p:spPr>
        <p:txBody>
          <a:bodyPr wrap="square" lIns="36000" rIns="36000" anchor="ctr">
            <a:noAutofit/>
          </a:bodyPr>
          <a:lstStyle/>
          <a:p>
            <a:pPr algn="ctr" defTabSz="914400">
              <a:lnSpc>
                <a:spcPct val="110000"/>
              </a:lnSpc>
            </a:pPr>
            <a:r>
              <a:rPr lang="ja-JP" altLang="en-US" sz="900" dirty="0">
                <a:solidFill>
                  <a:sysClr val="windowText" lastClr="000000"/>
                </a:solidFill>
                <a:latin typeface="UD デジタル 教科書体 NK-B" panose="02020700000000000000" pitchFamily="18" charset="-128"/>
                <a:ea typeface="UD デジタル 教科書体 NK-B" panose="02020700000000000000" pitchFamily="18" charset="-128"/>
              </a:rPr>
              <a:t>参画済</a:t>
            </a:r>
            <a:endParaRPr kumimoji="1" lang="en-US" altLang="ja-JP" sz="700" dirty="0">
              <a:solidFill>
                <a:sysClr val="windowText" lastClr="000000"/>
              </a:solidFill>
              <a:latin typeface="UD デジタル 教科書体 NK-B" panose="02020700000000000000" pitchFamily="18" charset="-128"/>
              <a:ea typeface="UD デジタル 教科書体 NK-B" panose="02020700000000000000" pitchFamily="18" charset="-128"/>
            </a:endParaRPr>
          </a:p>
        </p:txBody>
      </p:sp>
      <p:sp>
        <p:nvSpPr>
          <p:cNvPr id="18" name="四角形: 角を丸くする 55">
            <a:extLst>
              <a:ext uri="{FF2B5EF4-FFF2-40B4-BE49-F238E27FC236}">
                <a16:creationId xmlns:a16="http://schemas.microsoft.com/office/drawing/2014/main" id="{8B138F04-04C9-A046-2325-156B0941AF81}"/>
              </a:ext>
            </a:extLst>
          </p:cNvPr>
          <p:cNvSpPr/>
          <p:nvPr/>
        </p:nvSpPr>
        <p:spPr>
          <a:xfrm>
            <a:off x="1726354" y="2039678"/>
            <a:ext cx="582515" cy="216000"/>
          </a:xfrm>
          <a:prstGeom prst="roundRect">
            <a:avLst>
              <a:gd name="adj" fmla="val 40234"/>
            </a:avLst>
          </a:prstGeom>
          <a:solidFill>
            <a:srgbClr val="CCECFF"/>
          </a:solidFill>
          <a:ln>
            <a:noFill/>
          </a:ln>
        </p:spPr>
        <p:txBody>
          <a:bodyPr wrap="square" lIns="36000" rIns="36000" anchor="ctr">
            <a:noAutofit/>
          </a:bodyPr>
          <a:lstStyle/>
          <a:p>
            <a:pPr algn="ctr" defTabSz="914400">
              <a:lnSpc>
                <a:spcPct val="110000"/>
              </a:lnSpc>
            </a:pPr>
            <a:r>
              <a:rPr lang="ja-JP" altLang="en-US" sz="900" dirty="0">
                <a:solidFill>
                  <a:sysClr val="windowText" lastClr="000000"/>
                </a:solidFill>
                <a:latin typeface="UD デジタル 教科書体 NK-B" panose="02020700000000000000" pitchFamily="18" charset="-128"/>
                <a:ea typeface="UD デジタル 教科書体 NK-B" panose="02020700000000000000" pitchFamily="18" charset="-128"/>
              </a:rPr>
              <a:t>参画済</a:t>
            </a:r>
            <a:endParaRPr kumimoji="1" lang="en-US" altLang="ja-JP" sz="700" dirty="0">
              <a:solidFill>
                <a:sysClr val="windowText" lastClr="000000"/>
              </a:solidFill>
              <a:latin typeface="UD デジタル 教科書体 NK-B" panose="02020700000000000000" pitchFamily="18" charset="-128"/>
              <a:ea typeface="UD デジタル 教科書体 NK-B" panose="02020700000000000000" pitchFamily="18" charset="-128"/>
            </a:endParaRPr>
          </a:p>
        </p:txBody>
      </p:sp>
      <p:sp>
        <p:nvSpPr>
          <p:cNvPr id="20" name="四角形: 角を丸くする 55">
            <a:extLst>
              <a:ext uri="{FF2B5EF4-FFF2-40B4-BE49-F238E27FC236}">
                <a16:creationId xmlns:a16="http://schemas.microsoft.com/office/drawing/2014/main" id="{56760895-C9D9-6308-01E6-1C57D0AA896C}"/>
              </a:ext>
            </a:extLst>
          </p:cNvPr>
          <p:cNvSpPr/>
          <p:nvPr/>
        </p:nvSpPr>
        <p:spPr>
          <a:xfrm>
            <a:off x="3716275" y="2039678"/>
            <a:ext cx="582515" cy="216000"/>
          </a:xfrm>
          <a:prstGeom prst="roundRect">
            <a:avLst>
              <a:gd name="adj" fmla="val 40234"/>
            </a:avLst>
          </a:prstGeom>
          <a:solidFill>
            <a:srgbClr val="CCECFF"/>
          </a:solidFill>
          <a:ln>
            <a:noFill/>
          </a:ln>
        </p:spPr>
        <p:txBody>
          <a:bodyPr wrap="square" lIns="36000" rIns="36000" anchor="ctr">
            <a:noAutofit/>
          </a:bodyPr>
          <a:lstStyle/>
          <a:p>
            <a:pPr algn="ctr" defTabSz="914400">
              <a:lnSpc>
                <a:spcPct val="110000"/>
              </a:lnSpc>
            </a:pPr>
            <a:r>
              <a:rPr lang="ja-JP" altLang="en-US" sz="900" dirty="0">
                <a:solidFill>
                  <a:sysClr val="windowText" lastClr="000000"/>
                </a:solidFill>
                <a:latin typeface="UD デジタル 教科書体 NK-B" panose="02020700000000000000" pitchFamily="18" charset="-128"/>
                <a:ea typeface="UD デジタル 教科書体 NK-B" panose="02020700000000000000" pitchFamily="18" charset="-128"/>
              </a:rPr>
              <a:t>参画済</a:t>
            </a:r>
            <a:endParaRPr kumimoji="1" lang="en-US" altLang="ja-JP" sz="700" dirty="0">
              <a:solidFill>
                <a:sysClr val="windowText" lastClr="000000"/>
              </a:solidFill>
              <a:latin typeface="UD デジタル 教科書体 NK-B" panose="02020700000000000000" pitchFamily="18" charset="-128"/>
              <a:ea typeface="UD デジタル 教科書体 NK-B" panose="02020700000000000000" pitchFamily="18" charset="-128"/>
            </a:endParaRPr>
          </a:p>
        </p:txBody>
      </p:sp>
      <p:sp>
        <p:nvSpPr>
          <p:cNvPr id="21" name="四角形: 角を丸くする 20">
            <a:extLst>
              <a:ext uri="{FF2B5EF4-FFF2-40B4-BE49-F238E27FC236}">
                <a16:creationId xmlns:a16="http://schemas.microsoft.com/office/drawing/2014/main" id="{F007EF1B-4F16-A11E-B8B4-85C2389B3B5B}"/>
              </a:ext>
            </a:extLst>
          </p:cNvPr>
          <p:cNvSpPr/>
          <p:nvPr/>
        </p:nvSpPr>
        <p:spPr>
          <a:xfrm>
            <a:off x="6259512" y="425458"/>
            <a:ext cx="2803354" cy="298056"/>
          </a:xfrm>
          <a:prstGeom prst="roundRect">
            <a:avLst>
              <a:gd name="adj" fmla="val 40234"/>
            </a:avLst>
          </a:prstGeom>
          <a:solidFill>
            <a:schemeClr val="accent2"/>
          </a:solidFill>
          <a:ln>
            <a:noFill/>
          </a:ln>
        </p:spPr>
        <p:txBody>
          <a:bodyPr wrap="square" lIns="36000" rIns="36000" anchor="ctr">
            <a:noAutofit/>
          </a:bodyPr>
          <a:lstStyle/>
          <a:p>
            <a:pPr algn="ctr" defTabSz="914400">
              <a:lnSpc>
                <a:spcPct val="110000"/>
              </a:lnSpc>
            </a:pPr>
            <a:r>
              <a:rPr lang="ja-JP" altLang="en-US" sz="1400" b="1" dirty="0">
                <a:solidFill>
                  <a:schemeClr val="bg1"/>
                </a:solidFill>
                <a:latin typeface="UD デジタル 教科書体 NK-R" panose="02020400000000000000" pitchFamily="18" charset="-128"/>
                <a:ea typeface="UD デジタル 教科書体 NK-R" panose="02020400000000000000" pitchFamily="18" charset="-128"/>
              </a:rPr>
              <a:t>交付金申請資料より（一部改）</a:t>
            </a:r>
            <a:endParaRPr kumimoji="1" lang="en-US" altLang="ja-JP" sz="1400" b="1" dirty="0">
              <a:solidFill>
                <a:schemeClr val="bg1"/>
              </a:solidFill>
              <a:latin typeface="UD デジタル 教科書体 NK-R" panose="02020400000000000000" pitchFamily="18" charset="-128"/>
              <a:ea typeface="UD デジタル 教科書体 NK-R" panose="02020400000000000000" pitchFamily="18" charset="-128"/>
            </a:endParaRPr>
          </a:p>
        </p:txBody>
      </p:sp>
      <p:sp>
        <p:nvSpPr>
          <p:cNvPr id="24" name="四角形: 角を丸くする 90">
            <a:extLst>
              <a:ext uri="{FF2B5EF4-FFF2-40B4-BE49-F238E27FC236}">
                <a16:creationId xmlns:a16="http://schemas.microsoft.com/office/drawing/2014/main" id="{28757F25-3344-39B1-D64D-4D01A0E93F40}"/>
              </a:ext>
            </a:extLst>
          </p:cNvPr>
          <p:cNvSpPr/>
          <p:nvPr/>
        </p:nvSpPr>
        <p:spPr>
          <a:xfrm>
            <a:off x="5612101" y="2037733"/>
            <a:ext cx="2304000" cy="216000"/>
          </a:xfrm>
          <a:prstGeom prst="roundRect">
            <a:avLst>
              <a:gd name="adj" fmla="val 40234"/>
            </a:avLst>
          </a:prstGeom>
          <a:solidFill>
            <a:srgbClr val="00B050"/>
          </a:solidFill>
          <a:ln>
            <a:noFill/>
          </a:ln>
        </p:spPr>
        <p:txBody>
          <a:bodyPr wrap="square" lIns="36000" rIns="36000" anchor="ctr">
            <a:noAutofit/>
          </a:bodyPr>
          <a:lstStyle/>
          <a:p>
            <a:pPr algn="ctr" defTabSz="914400">
              <a:lnSpc>
                <a:spcPct val="110000"/>
              </a:lnSpc>
            </a:pPr>
            <a:r>
              <a:rPr kumimoji="1" lang="ja-JP" altLang="en-US" sz="1100" b="1" dirty="0">
                <a:solidFill>
                  <a:schemeClr val="bg1"/>
                </a:solidFill>
                <a:latin typeface="UD デジタル 教科書体 NK-B" panose="02020700000000000000" pitchFamily="18" charset="-128"/>
                <a:ea typeface="UD デジタル 教科書体 NK-B" panose="02020700000000000000" pitchFamily="18" charset="-128"/>
              </a:rPr>
              <a:t>在宅医療・介護連携支援室ポンテ</a:t>
            </a:r>
            <a:endParaRPr kumimoji="1" lang="en-US" altLang="ja-JP" sz="1100"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3" name="Rectangle 66">
            <a:extLst>
              <a:ext uri="{FF2B5EF4-FFF2-40B4-BE49-F238E27FC236}">
                <a16:creationId xmlns:a16="http://schemas.microsoft.com/office/drawing/2014/main" id="{85D8A685-8F9F-EF75-129E-3172C652F649}"/>
              </a:ext>
            </a:extLst>
          </p:cNvPr>
          <p:cNvSpPr>
            <a:spLocks noChangeArrowheads="1"/>
          </p:cNvSpPr>
          <p:nvPr/>
        </p:nvSpPr>
        <p:spPr>
          <a:xfrm>
            <a:off x="201141" y="4134213"/>
            <a:ext cx="8740694" cy="2581933"/>
          </a:xfrm>
          <a:prstGeom prst="rect">
            <a:avLst/>
          </a:prstGeom>
          <a:noFill/>
          <a:ln w="19050">
            <a:solidFill>
              <a:schemeClr val="bg1">
                <a:lumMod val="50000"/>
              </a:schemeClr>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dirty="0">
              <a:solidFill>
                <a:srgbClr val="0070C0"/>
              </a:solidFill>
              <a:latin typeface="UD デジタル 教科書体 NK-B" panose="02020700000000000000" pitchFamily="18" charset="-128"/>
              <a:ea typeface="UD デジタル 教科書体 NK-B" panose="02020700000000000000" pitchFamily="18" charset="-128"/>
            </a:endParaRPr>
          </a:p>
        </p:txBody>
      </p:sp>
      <p:cxnSp>
        <p:nvCxnSpPr>
          <p:cNvPr id="6" name="直線コネクタ 5">
            <a:extLst>
              <a:ext uri="{FF2B5EF4-FFF2-40B4-BE49-F238E27FC236}">
                <a16:creationId xmlns:a16="http://schemas.microsoft.com/office/drawing/2014/main" id="{A3DE92B4-9361-6A59-0B68-B6D92FCBFB5F}"/>
              </a:ext>
            </a:extLst>
          </p:cNvPr>
          <p:cNvCxnSpPr/>
          <p:nvPr/>
        </p:nvCxnSpPr>
        <p:spPr>
          <a:xfrm flipV="1">
            <a:off x="2487740" y="5023211"/>
            <a:ext cx="0" cy="432048"/>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正方形/長方形 4">
            <a:extLst>
              <a:ext uri="{FF2B5EF4-FFF2-40B4-BE49-F238E27FC236}">
                <a16:creationId xmlns:a16="http://schemas.microsoft.com/office/drawing/2014/main" id="{87274501-5A3B-A38B-C44A-BDC3863A1E89}"/>
              </a:ext>
            </a:extLst>
          </p:cNvPr>
          <p:cNvSpPr/>
          <p:nvPr/>
        </p:nvSpPr>
        <p:spPr>
          <a:xfrm>
            <a:off x="189109" y="4207898"/>
            <a:ext cx="8765366" cy="751672"/>
          </a:xfrm>
          <a:prstGeom prst="rect">
            <a:avLst/>
          </a:prstGeom>
        </p:spPr>
        <p:txBody>
          <a:bodyPr wrap="square" lIns="72000" tIns="36000" rIns="72000" bIns="36000">
            <a:spAutoFit/>
          </a:bodyPr>
          <a:lstStyle/>
          <a:p>
            <a:pPr marL="265113" marR="143510" indent="-176213">
              <a:lnSpc>
                <a:spcPts val="1800"/>
              </a:lnSpc>
              <a:spcAft>
                <a:spcPts val="0"/>
              </a:spcAft>
            </a:pPr>
            <a:r>
              <a:rPr lang="en-US" altLang="ja-JP" sz="130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a:t>
            </a:r>
            <a:r>
              <a:rPr lang="ja-JP" altLang="en-US" sz="130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実施責任者</a:t>
            </a:r>
            <a:r>
              <a:rPr lang="en-US" altLang="ja-JP" sz="130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a:t>
            </a:r>
            <a:r>
              <a:rPr lang="ja-JP" altLang="en-US" sz="130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　酒田市健康福祉部長</a:t>
            </a:r>
            <a:endParaRPr lang="en-US" altLang="ja-JP" sz="130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a:p>
            <a:pPr marL="265113" marR="143510" indent="-176213">
              <a:lnSpc>
                <a:spcPts val="1800"/>
              </a:lnSpc>
              <a:spcAft>
                <a:spcPts val="0"/>
              </a:spcAft>
            </a:pPr>
            <a:r>
              <a:rPr lang="en-US" altLang="ja-JP" sz="130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a:t>
            </a:r>
            <a:r>
              <a:rPr lang="ja-JP" altLang="en-US" sz="130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 担当部門 </a:t>
            </a:r>
            <a:r>
              <a:rPr lang="en-US" altLang="ja-JP" sz="130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a:t>
            </a:r>
            <a:r>
              <a:rPr lang="ja-JP" altLang="en-US" sz="130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　 プロジェクト全体のマネジメントは健康福祉部で行うこととし、病院・関係部門と調整をしながら進めていく</a:t>
            </a:r>
            <a:endParaRPr lang="en-US" altLang="ja-JP" sz="130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a:p>
            <a:pPr marL="265113" marR="143510" indent="-176213">
              <a:lnSpc>
                <a:spcPts val="1800"/>
              </a:lnSpc>
              <a:spcAft>
                <a:spcPts val="0"/>
              </a:spcAft>
            </a:pPr>
            <a:endParaRPr lang="en-US" altLang="ja-JP" sz="130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13" name="正方形/長方形 4">
            <a:extLst>
              <a:ext uri="{FF2B5EF4-FFF2-40B4-BE49-F238E27FC236}">
                <a16:creationId xmlns:a16="http://schemas.microsoft.com/office/drawing/2014/main" id="{3427567C-C536-F7E1-AB9F-D17C149A1E47}"/>
              </a:ext>
            </a:extLst>
          </p:cNvPr>
          <p:cNvSpPr/>
          <p:nvPr/>
        </p:nvSpPr>
        <p:spPr>
          <a:xfrm>
            <a:off x="532238" y="6085109"/>
            <a:ext cx="1944216" cy="297380"/>
          </a:xfrm>
          <a:prstGeom prst="rect">
            <a:avLst/>
          </a:prstGeom>
          <a:ln>
            <a:solidFill>
              <a:schemeClr val="tx1"/>
            </a:solidFill>
          </a:ln>
        </p:spPr>
        <p:txBody>
          <a:bodyPr wrap="square" lIns="72000" tIns="36000" rIns="72000" bIns="36000">
            <a:spAutoFit/>
          </a:bodyPr>
          <a:lstStyle/>
          <a:p>
            <a:pPr marL="265113" marR="143510" indent="-176213" algn="ctr">
              <a:lnSpc>
                <a:spcPts val="1800"/>
              </a:lnSpc>
              <a:spcAft>
                <a:spcPts val="0"/>
              </a:spcAft>
            </a:pPr>
            <a:r>
              <a:rPr lang="ja-JP" altLang="en-US" sz="140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健康課</a:t>
            </a:r>
            <a:endParaRPr lang="en-US" altLang="ja-JP" sz="140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14" name="正方形/長方形 4">
            <a:extLst>
              <a:ext uri="{FF2B5EF4-FFF2-40B4-BE49-F238E27FC236}">
                <a16:creationId xmlns:a16="http://schemas.microsoft.com/office/drawing/2014/main" id="{4656DBBC-3083-1649-BC06-5C849972A292}"/>
              </a:ext>
            </a:extLst>
          </p:cNvPr>
          <p:cNvSpPr/>
          <p:nvPr/>
        </p:nvSpPr>
        <p:spPr>
          <a:xfrm>
            <a:off x="6071624" y="6356409"/>
            <a:ext cx="1944216" cy="275697"/>
          </a:xfrm>
          <a:prstGeom prst="rect">
            <a:avLst/>
          </a:prstGeom>
          <a:ln>
            <a:solidFill>
              <a:schemeClr val="tx1"/>
            </a:solidFill>
          </a:ln>
        </p:spPr>
        <p:txBody>
          <a:bodyPr wrap="square" lIns="0" tIns="0" rIns="0" bIns="0" anchor="ctr" anchorCtr="0">
            <a:noAutofit/>
          </a:bodyPr>
          <a:lstStyle/>
          <a:p>
            <a:pPr marL="265113" marR="143510" indent="-176213" algn="ctr">
              <a:lnSpc>
                <a:spcPts val="1800"/>
              </a:lnSpc>
              <a:spcAft>
                <a:spcPts val="0"/>
              </a:spcAft>
            </a:pPr>
            <a:r>
              <a:rPr lang="zh-TW" altLang="en-US" sz="1400" dirty="0">
                <a:latin typeface="UD デジタル 教科書体 NK-B" panose="02020700000000000000" pitchFamily="18" charset="-128"/>
                <a:ea typeface="UD デジタル 教科書体 NK-B" panose="02020700000000000000" pitchFamily="18" charset="-128"/>
              </a:rPr>
              <a:t>市長公室 広報広聴係</a:t>
            </a:r>
            <a:endParaRPr lang="en-US" altLang="ja-JP" sz="140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15" name="正方形/長方形 4">
            <a:extLst>
              <a:ext uri="{FF2B5EF4-FFF2-40B4-BE49-F238E27FC236}">
                <a16:creationId xmlns:a16="http://schemas.microsoft.com/office/drawing/2014/main" id="{1F3384DD-422E-AD01-4026-B56D1BF005BE}"/>
              </a:ext>
            </a:extLst>
          </p:cNvPr>
          <p:cNvSpPr/>
          <p:nvPr/>
        </p:nvSpPr>
        <p:spPr>
          <a:xfrm>
            <a:off x="2592744" y="6085109"/>
            <a:ext cx="1944216" cy="297380"/>
          </a:xfrm>
          <a:prstGeom prst="rect">
            <a:avLst/>
          </a:prstGeom>
          <a:ln>
            <a:solidFill>
              <a:schemeClr val="tx1"/>
            </a:solidFill>
          </a:ln>
        </p:spPr>
        <p:txBody>
          <a:bodyPr wrap="square" lIns="72000" tIns="36000" rIns="72000" bIns="36000">
            <a:spAutoFit/>
          </a:bodyPr>
          <a:lstStyle/>
          <a:p>
            <a:pPr marL="265113" marR="143510" indent="-176213" algn="ctr">
              <a:lnSpc>
                <a:spcPts val="1800"/>
              </a:lnSpc>
              <a:spcAft>
                <a:spcPts val="0"/>
              </a:spcAft>
            </a:pPr>
            <a:r>
              <a:rPr lang="ja-JP" altLang="en-US" sz="140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高齢者支援課</a:t>
            </a:r>
            <a:endParaRPr lang="en-US" altLang="ja-JP" sz="140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17" name="角丸四角形 9">
            <a:extLst>
              <a:ext uri="{FF2B5EF4-FFF2-40B4-BE49-F238E27FC236}">
                <a16:creationId xmlns:a16="http://schemas.microsoft.com/office/drawing/2014/main" id="{22194DEF-939B-DDA4-F277-FA8FFACED834}"/>
              </a:ext>
            </a:extLst>
          </p:cNvPr>
          <p:cNvSpPr/>
          <p:nvPr/>
        </p:nvSpPr>
        <p:spPr>
          <a:xfrm>
            <a:off x="407671" y="5923664"/>
            <a:ext cx="4301031" cy="594806"/>
          </a:xfrm>
          <a:prstGeom prst="roundRect">
            <a:avLst>
              <a:gd name="adj" fmla="val 2347"/>
            </a:avLst>
          </a:prstGeom>
          <a:noFill/>
          <a:ln w="1905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u="none" strike="noStrike" kern="1200" cap="none" spc="0" normalizeH="0" baseline="0" noProof="0">
              <a:ln>
                <a:noFill/>
              </a:ln>
              <a:solidFill>
                <a:srgbClr val="FFFFFF"/>
              </a:solidFill>
              <a:effectLst/>
              <a:uLnTx/>
              <a:uFillTx/>
              <a:latin typeface="UD デジタル 教科書体 NK-B" panose="02020700000000000000" pitchFamily="18" charset="-128"/>
              <a:ea typeface="UD デジタル 教科書体 NK-B" panose="02020700000000000000" pitchFamily="18" charset="-128"/>
            </a:endParaRPr>
          </a:p>
        </p:txBody>
      </p:sp>
      <p:sp>
        <p:nvSpPr>
          <p:cNvPr id="19" name="正方形/長方形 4">
            <a:extLst>
              <a:ext uri="{FF2B5EF4-FFF2-40B4-BE49-F238E27FC236}">
                <a16:creationId xmlns:a16="http://schemas.microsoft.com/office/drawing/2014/main" id="{22C29B6D-2B64-EA69-B9AF-B685FA2D1863}"/>
              </a:ext>
            </a:extLst>
          </p:cNvPr>
          <p:cNvSpPr/>
          <p:nvPr/>
        </p:nvSpPr>
        <p:spPr>
          <a:xfrm>
            <a:off x="6071624" y="5810426"/>
            <a:ext cx="1944216" cy="297380"/>
          </a:xfrm>
          <a:prstGeom prst="rect">
            <a:avLst/>
          </a:prstGeom>
          <a:ln>
            <a:solidFill>
              <a:schemeClr val="tx1"/>
            </a:solidFill>
          </a:ln>
        </p:spPr>
        <p:txBody>
          <a:bodyPr wrap="square" lIns="72000" tIns="36000" rIns="72000" bIns="36000">
            <a:spAutoFit/>
          </a:bodyPr>
          <a:lstStyle/>
          <a:p>
            <a:pPr marL="265113" marR="143510" indent="-176213" algn="ctr">
              <a:lnSpc>
                <a:spcPts val="1800"/>
              </a:lnSpc>
              <a:spcAft>
                <a:spcPts val="0"/>
              </a:spcAft>
            </a:pPr>
            <a:r>
              <a:rPr lang="ja-JP" altLang="en-US" sz="140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デジタル変革戦略室</a:t>
            </a:r>
            <a:endParaRPr lang="en-US" altLang="ja-JP" sz="140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22" name="右中かっこ 21">
            <a:extLst>
              <a:ext uri="{FF2B5EF4-FFF2-40B4-BE49-F238E27FC236}">
                <a16:creationId xmlns:a16="http://schemas.microsoft.com/office/drawing/2014/main" id="{CDB133BA-4B0C-60FB-1480-A7BB8ADB13BB}"/>
              </a:ext>
            </a:extLst>
          </p:cNvPr>
          <p:cNvSpPr/>
          <p:nvPr/>
        </p:nvSpPr>
        <p:spPr>
          <a:xfrm rot="10800000">
            <a:off x="4708701" y="5960458"/>
            <a:ext cx="1362921" cy="515284"/>
          </a:xfrm>
          <a:prstGeom prst="rightBrace">
            <a:avLst>
              <a:gd name="adj1" fmla="val 0"/>
              <a:gd name="adj2" fmla="val 50000"/>
            </a:avLst>
          </a:prstGeom>
          <a:ln w="63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UD デジタル 教科書体 NK-B" panose="02020700000000000000" pitchFamily="18" charset="-128"/>
              <a:ea typeface="UD デジタル 教科書体 NK-B" panose="02020700000000000000" pitchFamily="18" charset="-128"/>
            </a:endParaRPr>
          </a:p>
        </p:txBody>
      </p:sp>
      <p:sp>
        <p:nvSpPr>
          <p:cNvPr id="23" name="正方形/長方形 4">
            <a:extLst>
              <a:ext uri="{FF2B5EF4-FFF2-40B4-BE49-F238E27FC236}">
                <a16:creationId xmlns:a16="http://schemas.microsoft.com/office/drawing/2014/main" id="{DD2079C3-24E6-4B54-1029-8308A7568892}"/>
              </a:ext>
            </a:extLst>
          </p:cNvPr>
          <p:cNvSpPr/>
          <p:nvPr/>
        </p:nvSpPr>
        <p:spPr>
          <a:xfrm>
            <a:off x="5118520" y="4783646"/>
            <a:ext cx="3868038" cy="756608"/>
          </a:xfrm>
          <a:prstGeom prst="rect">
            <a:avLst/>
          </a:prstGeom>
          <a:noFill/>
          <a:ln>
            <a:noFill/>
          </a:ln>
        </p:spPr>
        <p:txBody>
          <a:bodyPr wrap="square" lIns="72000" tIns="36000" rIns="72000" bIns="36000">
            <a:spAutoFit/>
          </a:bodyPr>
          <a:lstStyle/>
          <a:p>
            <a:pPr marL="265113" marR="143510" indent="-176213">
              <a:lnSpc>
                <a:spcPts val="1800"/>
              </a:lnSpc>
              <a:spcAft>
                <a:spcPts val="0"/>
              </a:spcAft>
            </a:pPr>
            <a:r>
              <a:rPr lang="en-US" altLang="ja-JP" sz="140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a:t>
            </a:r>
            <a:r>
              <a:rPr lang="ja-JP" altLang="en-US" sz="140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 担当区分 </a:t>
            </a:r>
            <a:r>
              <a:rPr lang="en-US" altLang="ja-JP" sz="140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a:t>
            </a:r>
          </a:p>
          <a:p>
            <a:pPr marL="265113" marR="143510" indent="-176213">
              <a:lnSpc>
                <a:spcPts val="1800"/>
              </a:lnSpc>
              <a:spcAft>
                <a:spcPts val="0"/>
              </a:spcAft>
            </a:pPr>
            <a:r>
              <a:rPr lang="ja-JP" altLang="en-US" sz="140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　　◪ 健康課　　　　　　 ： 病院・診療所 等</a:t>
            </a:r>
            <a:endParaRPr lang="en-US" altLang="ja-JP" sz="140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a:p>
            <a:pPr marL="265113" marR="143510" indent="-176213">
              <a:lnSpc>
                <a:spcPts val="1800"/>
              </a:lnSpc>
              <a:spcAft>
                <a:spcPts val="0"/>
              </a:spcAft>
            </a:pPr>
            <a:r>
              <a:rPr lang="ja-JP" altLang="en-US" sz="140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　　◪ 高齢者支援課  ： 施設・ケアマネジャー</a:t>
            </a:r>
            <a:endParaRPr lang="en-US" altLang="ja-JP" sz="140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25" name="右中かっこ 24">
            <a:extLst>
              <a:ext uri="{FF2B5EF4-FFF2-40B4-BE49-F238E27FC236}">
                <a16:creationId xmlns:a16="http://schemas.microsoft.com/office/drawing/2014/main" id="{B8D8A73B-CDC3-E541-D286-B02CDB422480}"/>
              </a:ext>
            </a:extLst>
          </p:cNvPr>
          <p:cNvSpPr/>
          <p:nvPr/>
        </p:nvSpPr>
        <p:spPr>
          <a:xfrm rot="16200000">
            <a:off x="2020363" y="4608611"/>
            <a:ext cx="934756" cy="2018235"/>
          </a:xfrm>
          <a:prstGeom prst="rightBrace">
            <a:avLst>
              <a:gd name="adj1" fmla="val 0"/>
              <a:gd name="adj2" fmla="val 50000"/>
            </a:avLst>
          </a:prstGeom>
          <a:ln w="635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latin typeface="UD デジタル 教科書体 NK-B" panose="02020700000000000000" pitchFamily="18" charset="-128"/>
              <a:ea typeface="UD デジタル 教科書体 NK-B" panose="02020700000000000000" pitchFamily="18" charset="-128"/>
            </a:endParaRPr>
          </a:p>
        </p:txBody>
      </p:sp>
      <p:sp>
        <p:nvSpPr>
          <p:cNvPr id="28" name="正方形/長方形 4">
            <a:extLst>
              <a:ext uri="{FF2B5EF4-FFF2-40B4-BE49-F238E27FC236}">
                <a16:creationId xmlns:a16="http://schemas.microsoft.com/office/drawing/2014/main" id="{36FA28A5-E54B-8F20-01A6-C8B6A48C83C9}"/>
              </a:ext>
            </a:extLst>
          </p:cNvPr>
          <p:cNvSpPr/>
          <p:nvPr/>
        </p:nvSpPr>
        <p:spPr>
          <a:xfrm>
            <a:off x="1552641" y="4868874"/>
            <a:ext cx="1944216" cy="297380"/>
          </a:xfrm>
          <a:prstGeom prst="rect">
            <a:avLst/>
          </a:prstGeom>
          <a:solidFill>
            <a:schemeClr val="bg1"/>
          </a:solidFill>
          <a:ln>
            <a:solidFill>
              <a:schemeClr val="tx1"/>
            </a:solidFill>
          </a:ln>
        </p:spPr>
        <p:txBody>
          <a:bodyPr wrap="square" lIns="72000" tIns="36000" rIns="72000" bIns="36000">
            <a:spAutoFit/>
          </a:bodyPr>
          <a:lstStyle/>
          <a:p>
            <a:pPr marL="265113" marR="143510" indent="-176213" algn="ctr">
              <a:lnSpc>
                <a:spcPts val="1800"/>
              </a:lnSpc>
              <a:spcAft>
                <a:spcPts val="0"/>
              </a:spcAft>
            </a:pPr>
            <a:r>
              <a:rPr lang="ja-JP" altLang="en-US" sz="140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rPr>
              <a:t>健康福祉部長</a:t>
            </a:r>
            <a:endParaRPr lang="en-US" altLang="ja-JP" sz="1400" kern="100" dirty="0">
              <a:latin typeface="UD デジタル 教科書体 NK-B" panose="02020700000000000000" pitchFamily="18" charset="-128"/>
              <a:ea typeface="UD デジタル 教科書体 NK-B" panose="02020700000000000000" pitchFamily="18" charset="-128"/>
              <a:cs typeface="Meiryo UI" panose="020B0604030504040204" pitchFamily="50" charset="-128"/>
            </a:endParaRPr>
          </a:p>
        </p:txBody>
      </p:sp>
      <p:sp>
        <p:nvSpPr>
          <p:cNvPr id="29" name="四角形: 角を丸くする 28">
            <a:extLst>
              <a:ext uri="{FF2B5EF4-FFF2-40B4-BE49-F238E27FC236}">
                <a16:creationId xmlns:a16="http://schemas.microsoft.com/office/drawing/2014/main" id="{590F1C12-E0B2-F8A6-E1CF-D5795627DCDD}"/>
              </a:ext>
            </a:extLst>
          </p:cNvPr>
          <p:cNvSpPr/>
          <p:nvPr/>
        </p:nvSpPr>
        <p:spPr>
          <a:xfrm>
            <a:off x="3174304" y="4770703"/>
            <a:ext cx="1385152" cy="255449"/>
          </a:xfrm>
          <a:prstGeom prst="roundRect">
            <a:avLst>
              <a:gd name="adj" fmla="val 40234"/>
            </a:avLst>
          </a:prstGeom>
          <a:solidFill>
            <a:srgbClr val="CCECFF"/>
          </a:solidFill>
          <a:ln>
            <a:noFill/>
          </a:ln>
        </p:spPr>
        <p:txBody>
          <a:bodyPr wrap="square" lIns="0" tIns="0" rIns="0" bIns="0" anchor="ctr">
            <a:spAutoFit/>
          </a:bodyPr>
          <a:lstStyle/>
          <a:p>
            <a:pPr algn="ctr" defTabSz="914400">
              <a:lnSpc>
                <a:spcPct val="110000"/>
              </a:lnSpc>
            </a:pPr>
            <a:r>
              <a:rPr kumimoji="1" lang="ja-JP" altLang="en-US" sz="1200" dirty="0">
                <a:solidFill>
                  <a:sysClr val="windowText" lastClr="000000"/>
                </a:solidFill>
                <a:latin typeface="UD デジタル 教科書体 NK-B" panose="02020700000000000000" pitchFamily="18" charset="-128"/>
                <a:ea typeface="UD デジタル 教科書体 NK-B" panose="02020700000000000000" pitchFamily="18" charset="-128"/>
              </a:rPr>
              <a:t>事業実施責任者</a:t>
            </a:r>
            <a:endParaRPr kumimoji="1" lang="en-US" altLang="ja-JP" sz="1050" dirty="0">
              <a:solidFill>
                <a:sysClr val="windowText" lastClr="000000"/>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3165760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121845</TotalTime>
  <Words>6157</Words>
  <Application>Microsoft Office PowerPoint</Application>
  <PresentationFormat>画面に合わせる (4:3)</PresentationFormat>
  <Paragraphs>833</Paragraphs>
  <Slides>42</Slides>
  <Notes>33</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42</vt:i4>
      </vt:variant>
    </vt:vector>
  </HeadingPairs>
  <TitlesOfParts>
    <vt:vector size="50" baseType="lpstr">
      <vt:lpstr>Meiryo UI</vt:lpstr>
      <vt:lpstr>UD デジタル 教科書体 NK-B</vt:lpstr>
      <vt:lpstr>UD Digi Kyokasho NK-R</vt:lpstr>
      <vt:lpstr>UD Digi Kyokasho NK-R</vt:lpstr>
      <vt:lpstr>游ゴシック</vt:lpstr>
      <vt:lpstr>游ゴシック Medium</vt:lpstr>
      <vt:lpstr>Arial</vt:lpstr>
      <vt:lpstr>デザインの設定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岡部 幸大</dc:creator>
  <cp:lastModifiedBy>岡部 幸大</cp:lastModifiedBy>
  <cp:revision>518</cp:revision>
  <cp:lastPrinted>2024-09-26T04:15:20Z</cp:lastPrinted>
  <dcterms:created xsi:type="dcterms:W3CDTF">2022-03-15T05:30:29Z</dcterms:created>
  <dcterms:modified xsi:type="dcterms:W3CDTF">2025-01-10T09:47:13Z</dcterms:modified>
</cp:coreProperties>
</file>